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46" autoAdjust="0"/>
  </p:normalViewPr>
  <p:slideViewPr>
    <p:cSldViewPr>
      <p:cViewPr varScale="1">
        <p:scale>
          <a:sx n="78" d="100"/>
          <a:sy n="78" d="100"/>
        </p:scale>
        <p:origin x="3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0988A-B1F8-4F3A-AAD7-8ABD8564B2F7}" type="datetimeFigureOut">
              <a:rPr lang="en-US" smtClean="0"/>
              <a:t>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645738-F089-4C63-86F4-DC042693CB8F}" type="slidenum">
              <a:rPr lang="en-US" smtClean="0"/>
              <a:t>‹#›</a:t>
            </a:fld>
            <a:endParaRPr lang="en-US"/>
          </a:p>
        </p:txBody>
      </p:sp>
    </p:spTree>
    <p:extLst>
      <p:ext uri="{BB962C8B-B14F-4D97-AF65-F5344CB8AC3E}">
        <p14:creationId xmlns:p14="http://schemas.microsoft.com/office/powerpoint/2010/main" val="100609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a:solidFill>
                  <a:schemeClr val="tx1"/>
                </a:solidFill>
                <a:effectLst/>
                <a:latin typeface="+mn-lt"/>
                <a:ea typeface="+mn-ea"/>
                <a:cs typeface="+mn-cs"/>
              </a:rPr>
              <a:t>K. R. Sperber and his </a:t>
            </a:r>
            <a:r>
              <a:rPr lang="en-US" sz="1200" kern="1200">
                <a:solidFill>
                  <a:schemeClr val="tx1"/>
                </a:solidFill>
                <a:effectLst/>
                <a:latin typeface="+mn-lt"/>
                <a:ea typeface="+mn-ea"/>
                <a:cs typeface="+mn-cs"/>
              </a:rPr>
              <a:t>colleagues evaluated </a:t>
            </a:r>
            <a:r>
              <a:rPr lang="en-US" sz="1200" kern="1200" dirty="0">
                <a:solidFill>
                  <a:schemeClr val="tx1"/>
                </a:solidFill>
                <a:effectLst/>
                <a:latin typeface="+mn-lt"/>
                <a:ea typeface="+mn-ea"/>
                <a:cs typeface="+mn-cs"/>
              </a:rPr>
              <a:t>summer precipitation characteristics using all available realizations from the CMIP5 Historical and RCP8.5 experiments. The novelty of this paper is that we generate probability distributions of yearly anomalies from each of the experiments for testing Gaussian vs. non-Gaussian statistics, the impact of over-confidence due to lack of model independence, and the impact of sub-selecting models based on the fidelity of the annual cycle of precipitation. The bottom line is that sub-selecting models based on annual cycle fidelity has a demonstrative impact on the magnitude of the projected change in precipitation amount (up to +/-50%), and that Gaussian statistics are a good proxy, even in cases in which the PDF’s are highly skewed. As such, we provide estimates of uncertainty in the projections by presenting the upper- and lower-bounds of the projected change for the 99% confidence interval.</a:t>
            </a:r>
            <a:endParaRPr lang="en-US" alt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230642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1/6/2020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382322989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600">
              <a:cs typeface="Arial" charset="0"/>
            </a:endParaRPr>
          </a:p>
        </p:txBody>
      </p:sp>
      <p:sp>
        <p:nvSpPr>
          <p:cNvPr id="3077" name="Rectangle 5"/>
          <p:cNvSpPr>
            <a:spLocks noChangeArrowheads="1"/>
          </p:cNvSpPr>
          <p:nvPr/>
        </p:nvSpPr>
        <p:spPr bwMode="auto">
          <a:xfrm>
            <a:off x="199362" y="86380"/>
            <a:ext cx="891540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800" b="1" dirty="0"/>
              <a:t>Model Quality Impacts Projections of Summer Rainfall</a:t>
            </a:r>
            <a:endParaRPr lang="en-US" sz="2800" dirty="0"/>
          </a:p>
        </p:txBody>
      </p:sp>
      <p:sp>
        <p:nvSpPr>
          <p:cNvPr id="3078" name="Text Box 6"/>
          <p:cNvSpPr txBox="1">
            <a:spLocks noChangeArrowheads="1"/>
          </p:cNvSpPr>
          <p:nvPr/>
        </p:nvSpPr>
        <p:spPr bwMode="auto">
          <a:xfrm>
            <a:off x="3689965" y="6019800"/>
            <a:ext cx="5225434" cy="707886"/>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a:t>Sperber, K. R., H. Annamalai, and G. Pallotta, “CMIP5: A Monte Carlo Assessment of Changes in Summertime Precipitation Characteristics Under RCP8.5-Sensitivity to Annual Cycle Fidelity, Overconfidence, and Gaussianity.” </a:t>
            </a:r>
            <a:r>
              <a:rPr lang="en-US" sz="1000" i="1" dirty="0"/>
              <a:t>Climate Dynamics</a:t>
            </a:r>
            <a:r>
              <a:rPr lang="en-US" sz="1000" dirty="0"/>
              <a:t>. (2020) [https://doi.org/10.1007/s00382-019-05082-8]</a:t>
            </a:r>
          </a:p>
        </p:txBody>
      </p:sp>
      <p:sp>
        <p:nvSpPr>
          <p:cNvPr id="3079" name="TextBox 9"/>
          <p:cNvSpPr txBox="1">
            <a:spLocks noChangeArrowheads="1"/>
          </p:cNvSpPr>
          <p:nvPr/>
        </p:nvSpPr>
        <p:spPr bwMode="auto">
          <a:xfrm>
            <a:off x="4191000" y="5204936"/>
            <a:ext cx="4530969"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400" b="1" dirty="0">
                <a:solidFill>
                  <a:srgbClr val="0000FF"/>
                </a:solidFill>
                <a:latin typeface="+mn-lt"/>
                <a:cs typeface="Arial" charset="0"/>
              </a:rPr>
              <a:t>Percent change in projection of summer precipitation due </a:t>
            </a:r>
            <a:r>
              <a:rPr lang="en-US" sz="1400" b="1">
                <a:solidFill>
                  <a:srgbClr val="0000FF"/>
                </a:solidFill>
                <a:latin typeface="+mn-lt"/>
                <a:cs typeface="Arial" charset="0"/>
              </a:rPr>
              <a:t>to sub-selection </a:t>
            </a:r>
            <a:r>
              <a:rPr lang="en-US" sz="1400" b="1" dirty="0">
                <a:solidFill>
                  <a:srgbClr val="0000FF"/>
                </a:solidFill>
                <a:latin typeface="+mn-lt"/>
                <a:cs typeface="Arial" charset="0"/>
              </a:rPr>
              <a:t>based on annual cycle fidelity compared to using all models.</a:t>
            </a:r>
          </a:p>
        </p:txBody>
      </p:sp>
      <p:sp>
        <p:nvSpPr>
          <p:cNvPr id="12" name="Rectangle 4"/>
          <p:cNvSpPr>
            <a:spLocks noChangeArrowheads="1"/>
          </p:cNvSpPr>
          <p:nvPr/>
        </p:nvSpPr>
        <p:spPr bwMode="auto">
          <a:xfrm>
            <a:off x="152400" y="762000"/>
            <a:ext cx="3352800" cy="59334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Objectives</a:t>
            </a:r>
          </a:p>
          <a:p>
            <a:pPr eaLnBrk="1" hangingPunct="1">
              <a:spcBef>
                <a:spcPct val="15000"/>
              </a:spcBef>
              <a:buFont typeface="Arial" pitchFamily="34" charset="0"/>
              <a:buChar char="●"/>
            </a:pPr>
            <a:r>
              <a:rPr lang="en-US" altLang="en-US" sz="1600" dirty="0"/>
              <a:t>Assess the impact of model quality and overconfidence on future projections of precipitation</a:t>
            </a:r>
          </a:p>
          <a:p>
            <a:pPr eaLnBrk="1" hangingPunct="1">
              <a:spcBef>
                <a:spcPct val="15000"/>
              </a:spcBef>
              <a:buFont typeface="Arial" pitchFamily="34" charset="0"/>
              <a:buChar char="●"/>
            </a:pPr>
            <a:r>
              <a:rPr lang="en-US" altLang="en-US" sz="1600" dirty="0"/>
              <a:t>Provide upper- and lower-bounds of the climate change projections</a:t>
            </a:r>
          </a:p>
          <a:p>
            <a:pPr algn="ctr" eaLnBrk="1" hangingPunct="1">
              <a:spcBef>
                <a:spcPts val="1200"/>
              </a:spcBef>
            </a:pPr>
            <a:r>
              <a:rPr lang="en-US" altLang="en-US" sz="1800" b="1" dirty="0"/>
              <a:t>Approach</a:t>
            </a:r>
            <a:endParaRPr lang="en-US" altLang="en-US" sz="1600" b="1" dirty="0"/>
          </a:p>
          <a:p>
            <a:pPr eaLnBrk="1" hangingPunct="1">
              <a:spcBef>
                <a:spcPct val="15000"/>
              </a:spcBef>
              <a:buFont typeface="Arial" pitchFamily="34" charset="0"/>
              <a:buChar char="●"/>
            </a:pPr>
            <a:r>
              <a:rPr lang="en-US" altLang="en-US" sz="1600" dirty="0"/>
              <a:t>Intercompare Gaussian and non-parametric statistics for assessing statistical significance</a:t>
            </a:r>
          </a:p>
          <a:p>
            <a:pPr algn="ctr" eaLnBrk="1" hangingPunct="1">
              <a:spcBef>
                <a:spcPct val="15000"/>
              </a:spcBef>
            </a:pPr>
            <a:r>
              <a:rPr lang="en-US" altLang="en-US" sz="1800" b="1" dirty="0"/>
              <a:t>Impact</a:t>
            </a:r>
          </a:p>
          <a:p>
            <a:pPr eaLnBrk="1" hangingPunct="1">
              <a:spcBef>
                <a:spcPct val="15000"/>
              </a:spcBef>
              <a:buFont typeface="Arial" pitchFamily="34" charset="0"/>
              <a:buChar char="●"/>
            </a:pPr>
            <a:r>
              <a:rPr lang="en-US" sz="1600" dirty="0"/>
              <a:t>Compared to using all CMIP5 models, sub-selecting models based on annual cycle fidelity results in differences between the two projections of up to ±50%</a:t>
            </a:r>
            <a:endParaRPr lang="en-US" altLang="en-US" sz="1600" dirty="0"/>
          </a:p>
          <a:p>
            <a:pPr eaLnBrk="1" hangingPunct="1">
              <a:spcBef>
                <a:spcPct val="15000"/>
              </a:spcBef>
              <a:buFont typeface="Arial" pitchFamily="34" charset="0"/>
              <a:buChar char="●"/>
            </a:pPr>
            <a:r>
              <a:rPr lang="en-US" altLang="en-US" sz="1600" dirty="0"/>
              <a:t>Even in regions where the PDF’s are highly skewed, Gaussian estimates of the upper- and lower-bounds of the climate change perturbations are consistent with non-parametric estimates</a:t>
            </a:r>
          </a:p>
        </p:txBody>
      </p:sp>
      <p:pic>
        <p:nvPicPr>
          <p:cNvPr id="9" name="Picture 34" descr="lab_icon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6718" y="76200"/>
            <a:ext cx="445559"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1" name="Group 10">
            <a:extLst>
              <a:ext uri="{FF2B5EF4-FFF2-40B4-BE49-F238E27FC236}">
                <a16:creationId xmlns:a16="http://schemas.microsoft.com/office/drawing/2014/main" id="{628A230D-0EFA-461B-9879-E5F7A1085B72}"/>
              </a:ext>
            </a:extLst>
          </p:cNvPr>
          <p:cNvGrpSpPr/>
          <p:nvPr/>
        </p:nvGrpSpPr>
        <p:grpSpPr>
          <a:xfrm>
            <a:off x="3537566" y="762001"/>
            <a:ext cx="5225434" cy="4366736"/>
            <a:chOff x="4215664" y="1270052"/>
            <a:chExt cx="7974106" cy="4935765"/>
          </a:xfrm>
        </p:grpSpPr>
        <p:pic>
          <p:nvPicPr>
            <p:cNvPr id="13" name="Picture 12">
              <a:extLst>
                <a:ext uri="{FF2B5EF4-FFF2-40B4-BE49-F238E27FC236}">
                  <a16:creationId xmlns:a16="http://schemas.microsoft.com/office/drawing/2014/main" id="{14F57C26-3C90-45B5-B018-4766ABA204F6}"/>
                </a:ext>
              </a:extLst>
            </p:cNvPr>
            <p:cNvPicPr>
              <a:picLocks noChangeAspect="1"/>
            </p:cNvPicPr>
            <p:nvPr/>
          </p:nvPicPr>
          <p:blipFill rotWithShape="1">
            <a:blip r:embed="rId4"/>
            <a:srcRect l="1116" t="17866" r="1988" b="4467"/>
            <a:stretch/>
          </p:blipFill>
          <p:spPr>
            <a:xfrm>
              <a:off x="4215664" y="1270052"/>
              <a:ext cx="7974106" cy="4935765"/>
            </a:xfrm>
            <a:prstGeom prst="rect">
              <a:avLst/>
            </a:prstGeom>
          </p:spPr>
        </p:pic>
        <p:sp>
          <p:nvSpPr>
            <p:cNvPr id="14" name="Text Box 6">
              <a:extLst>
                <a:ext uri="{FF2B5EF4-FFF2-40B4-BE49-F238E27FC236}">
                  <a16:creationId xmlns:a16="http://schemas.microsoft.com/office/drawing/2014/main" id="{2C522FF6-2D4E-45CA-9FC6-06CB3EB7A972}"/>
                </a:ext>
              </a:extLst>
            </p:cNvPr>
            <p:cNvSpPr txBox="1">
              <a:spLocks noChangeArrowheads="1"/>
            </p:cNvSpPr>
            <p:nvPr/>
          </p:nvSpPr>
          <p:spPr bwMode="auto">
            <a:xfrm>
              <a:off x="5031718" y="1270052"/>
              <a:ext cx="6490460" cy="328053"/>
            </a:xfrm>
            <a:prstGeom prst="rect">
              <a:avLst/>
            </a:prstGeom>
            <a:noFill/>
            <a:ln w="9525">
              <a:noFill/>
              <a:miter lim="800000"/>
              <a:headEnd/>
              <a:tailEnd/>
            </a:ln>
            <a:effectLst/>
          </p:spPr>
          <p:txBody>
            <a:bodyPr wrap="square" lIns="0" tIns="0" rIns="0" bIns="0">
              <a:spAutoFit/>
            </a:bodyPr>
            <a:lstStyle/>
            <a:p>
              <a:pPr eaLnBrk="1" latinLnBrk="1" hangingPunct="1">
                <a:spcBef>
                  <a:spcPct val="50000"/>
                </a:spcBef>
              </a:pPr>
              <a:r>
                <a:rPr kumimoji="1" lang="en-US" dirty="0">
                  <a:ea typeface="굴림" charset="-127"/>
                </a:rPr>
                <a:t>Annual Cycle subset – 33 models (% change)</a:t>
              </a:r>
            </a:p>
          </p:txBody>
        </p:sp>
      </p:grpSp>
    </p:spTree>
    <p:extLst>
      <p:ext uri="{BB962C8B-B14F-4D97-AF65-F5344CB8AC3E}">
        <p14:creationId xmlns:p14="http://schemas.microsoft.com/office/powerpoint/2010/main" val="216415572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Ghan-slide-CLUBB-March2015</Presentation>
    <Funding xmlns="98b00cf3-a6ce-40de-8923-f140beb786e9">ESM, RGCM, ASR, ORLCF computing resources</Funding>
    <SlideDescription xmlns="http://schemas.microsoft.com/sharepoint/v3" xsi:nil="true"/>
  </documentManagement>
</p:properties>
</file>

<file path=customXml/itemProps1.xml><?xml version="1.0" encoding="utf-8"?>
<ds:datastoreItem xmlns:ds="http://schemas.openxmlformats.org/officeDocument/2006/customXml" ds:itemID="{17C11706-C08E-46DB-A51C-2002EDDF1A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57CF67-6BA6-4A1E-B8C5-B07E490E2EDB}">
  <ds:schemaRefs>
    <ds:schemaRef ds:uri="http://schemas.microsoft.com/office/2006/documentManagement/types"/>
    <ds:schemaRef ds:uri="http://schemas.openxmlformats.org/package/2006/metadata/core-properties"/>
    <ds:schemaRef ds:uri="98b00cf3-a6ce-40de-8923-f140beb786e9"/>
    <ds:schemaRef ds:uri="http://purl.org/dc/elements/1.1/"/>
    <ds:schemaRef ds:uri="http://schemas.microsoft.com/office/infopath/2007/PartnerControls"/>
    <ds:schemaRef ds:uri="http://schemas.microsoft.com/sharepoint/v3"/>
    <ds:schemaRef ds:uri="http://www.w3.org/XML/1998/namespace"/>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24225</TotalTime>
  <Words>342</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Ghan-slide-CLUBB-March2015</dc:title>
  <dc:creator>Steve.Ghan@pnnl.gov</dc:creator>
  <cp:lastModifiedBy>Sperber, Ken</cp:lastModifiedBy>
  <cp:revision>106</cp:revision>
  <cp:lastPrinted>2011-05-11T17:30:12Z</cp:lastPrinted>
  <dcterms:created xsi:type="dcterms:W3CDTF">2014-01-03T21:30:52Z</dcterms:created>
  <dcterms:modified xsi:type="dcterms:W3CDTF">2020-01-06T18:43:47Z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Ghan-slide-CLUBB-March2015</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