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schied, Maura K" initials="ZMK" lastIdx="3" clrIdx="0"/>
  <p:cmAuthor id="2" name="Roeder, Lynne R" initials="RLR" lastIdx="9" clrIdx="1"/>
  <p:cmAuthor id="3" name="Leung, Lai-Yung (Ruby)" initials="LL(" lastIdx="2" clrIdx="2"/>
  <p:cmAuthor id="4" name="Song, Fengfei" initials="SF" lastIdx="3" clrIdx="3"/>
  <p:cmAuthor id="5" name="Risenmay, Ryan L" initials="RRL" lastIdx="3" clrIdx="4">
    <p:extLst>
      <p:ext uri="{19B8F6BF-5375-455C-9EA6-DF929625EA0E}">
        <p15:presenceInfo xmlns:p15="http://schemas.microsoft.com/office/powerpoint/2012/main" userId="S::ryan.risenmay@pnnl.gov::0090918f-4cb9-48e5-90c7-1f8d1e51ae49" providerId="AD"/>
      </p:ext>
    </p:extLst>
  </p:cmAuthor>
  <p:cmAuthor id="6" name="Orton, Rebekah C" initials="ORC" lastIdx="2" clrIdx="5">
    <p:extLst>
      <p:ext uri="{19B8F6BF-5375-455C-9EA6-DF929625EA0E}">
        <p15:presenceInfo xmlns:p15="http://schemas.microsoft.com/office/powerpoint/2012/main" userId="S::rebekah.orton@pnnl.gov::17d57243-21e9-447b-aaf7-d1b396bd49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F3207-DD8F-44C2-A7ED-9BCE2A7428BF}" v="1" dt="2019-10-21T22:58:1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/>
    <p:restoredTop sz="94558"/>
  </p:normalViewPr>
  <p:slideViewPr>
    <p:cSldViewPr snapToGrid="0">
      <p:cViewPr varScale="1">
        <p:scale>
          <a:sx n="78" d="100"/>
          <a:sy n="78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senmay, Ryan L" userId="0090918f-4cb9-48e5-90c7-1f8d1e51ae49" providerId="ADAL" clId="{4E797CD9-911C-4FBE-B2E2-EDDEDD0EA2F8}"/>
    <pc:docChg chg="custSel delSld modSld">
      <pc:chgData name="Risenmay, Ryan L" userId="0090918f-4cb9-48e5-90c7-1f8d1e51ae49" providerId="ADAL" clId="{4E797CD9-911C-4FBE-B2E2-EDDEDD0EA2F8}" dt="2019-10-21T22:58:12.590" v="5" actId="13926"/>
      <pc:docMkLst>
        <pc:docMk/>
      </pc:docMkLst>
      <pc:sldChg chg="del">
        <pc:chgData name="Risenmay, Ryan L" userId="0090918f-4cb9-48e5-90c7-1f8d1e51ae49" providerId="ADAL" clId="{4E797CD9-911C-4FBE-B2E2-EDDEDD0EA2F8}" dt="2019-10-21T22:57:51.398" v="0" actId="2696"/>
        <pc:sldMkLst>
          <pc:docMk/>
          <pc:sldMk cId="653860195" sldId="259"/>
        </pc:sldMkLst>
      </pc:sldChg>
      <pc:sldChg chg="del">
        <pc:chgData name="Risenmay, Ryan L" userId="0090918f-4cb9-48e5-90c7-1f8d1e51ae49" providerId="ADAL" clId="{4E797CD9-911C-4FBE-B2E2-EDDEDD0EA2F8}" dt="2019-10-21T22:57:51.510" v="1" actId="2696"/>
        <pc:sldMkLst>
          <pc:docMk/>
          <pc:sldMk cId="3266260424" sldId="260"/>
        </pc:sldMkLst>
      </pc:sldChg>
      <pc:sldChg chg="del">
        <pc:chgData name="Risenmay, Ryan L" userId="0090918f-4cb9-48e5-90c7-1f8d1e51ae49" providerId="ADAL" clId="{4E797CD9-911C-4FBE-B2E2-EDDEDD0EA2F8}" dt="2019-10-21T22:57:51.626" v="2" actId="2696"/>
        <pc:sldMkLst>
          <pc:docMk/>
          <pc:sldMk cId="2962064156" sldId="261"/>
        </pc:sldMkLst>
      </pc:sldChg>
      <pc:sldChg chg="delSp modSp">
        <pc:chgData name="Risenmay, Ryan L" userId="0090918f-4cb9-48e5-90c7-1f8d1e51ae49" providerId="ADAL" clId="{4E797CD9-911C-4FBE-B2E2-EDDEDD0EA2F8}" dt="2019-10-21T22:58:12.590" v="5" actId="13926"/>
        <pc:sldMkLst>
          <pc:docMk/>
          <pc:sldMk cId="1970737022" sldId="262"/>
        </pc:sldMkLst>
        <pc:spChg chg="del">
          <ac:chgData name="Risenmay, Ryan L" userId="0090918f-4cb9-48e5-90c7-1f8d1e51ae49" providerId="ADAL" clId="{4E797CD9-911C-4FBE-B2E2-EDDEDD0EA2F8}" dt="2019-10-21T22:58:01.131" v="3" actId="478"/>
          <ac:spMkLst>
            <pc:docMk/>
            <pc:sldMk cId="1970737022" sldId="262"/>
            <ac:spMk id="2" creationId="{97BF04EE-070F-4078-8CC8-39C2C0FAEB0D}"/>
          </ac:spMkLst>
        </pc:spChg>
        <pc:spChg chg="mod">
          <ac:chgData name="Risenmay, Ryan L" userId="0090918f-4cb9-48e5-90c7-1f8d1e51ae49" providerId="ADAL" clId="{4E797CD9-911C-4FBE-B2E2-EDDEDD0EA2F8}" dt="2019-10-21T22:58:12.590" v="5" actId="13926"/>
          <ac:spMkLst>
            <pc:docMk/>
            <pc:sldMk cId="1970737022" sldId="262"/>
            <ac:spMk id="11" creationId="{7DABC4DF-135E-A045-986C-BA89BBF7B7EC}"/>
          </ac:spMkLst>
        </pc:spChg>
        <pc:spChg chg="mod">
          <ac:chgData name="Risenmay, Ryan L" userId="0090918f-4cb9-48e5-90c7-1f8d1e51ae49" providerId="ADAL" clId="{4E797CD9-911C-4FBE-B2E2-EDDEDD0EA2F8}" dt="2019-10-21T22:58:06.024" v="4" actId="6549"/>
          <ac:spMkLst>
            <pc:docMk/>
            <pc:sldMk cId="1970737022" sldId="262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B889-99FC-43F9-B9E0-D655523766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65B6F-77B2-489C-BEFA-A8C5AD20D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29169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9752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52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7999" y="990599"/>
            <a:ext cx="4289441" cy="55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Identify favorable and unfavorable large-scale environments associated with mesoscale convective systems (MCSs) during spring and summer.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Quantify the predictive power of favorable environments for MCSs number, rain rate, and rain area.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Track MCSs based on radar and satellite datasets using a recently developed MCS tracking algorithm.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Composite and identify the large-scale environments where MCSs initiate using a self-organizing map (SOM) analysis.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Correlate large scale environments and SOM identified favorable environments using a large-scale index.</a:t>
            </a:r>
          </a:p>
          <a:p>
            <a:pPr algn="ctr">
              <a:spcBef>
                <a:spcPct val="15000"/>
              </a:spcBef>
            </a:pPr>
            <a:r>
              <a:rPr lang="en-US" altLang="en-US" sz="1400" b="1" dirty="0">
                <a:solidFill>
                  <a:prstClr val="black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prstClr val="black"/>
                </a:solidFill>
              </a:rPr>
              <a:t>Provided insights on different environments where MCSs form and why MCSs are less predictable in summer versus spring in the U.S. Great Plains.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prstClr val="black"/>
                </a:solidFill>
              </a:rPr>
              <a:t>Quantified the variance of MCS number, rain rate, and rain area explained by the favorable large-scale environments to provide insights for future MCS predictions.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6199" y="72191"/>
            <a:ext cx="9067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Seasonal Large-Scale Environments Associated with Mesoscale Convective Systems over the U.S. Great Plains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7DABC4DF-135E-A045-986C-BA89BBF7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40" y="6022109"/>
            <a:ext cx="42101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Song F, Z. Feng, L.R. Leung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, R.A. </a:t>
            </a:r>
            <a:r>
              <a:rPr lang="en-US" sz="1000" dirty="0" err="1">
                <a:solidFill>
                  <a:srgbClr val="000000"/>
                </a:solidFill>
                <a:latin typeface="Calibri"/>
              </a:rPr>
              <a:t>Houze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, J. Wang, J. Hardin, C. </a:t>
            </a:r>
            <a:r>
              <a:rPr lang="en-US" sz="1000" dirty="0" err="1">
                <a:solidFill>
                  <a:srgbClr val="000000"/>
                </a:solidFill>
                <a:latin typeface="Calibri"/>
              </a:rPr>
              <a:t>Homeyer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, 2019: Contrasting spring and summer large-scale environments associated with mesoscale convective systems over the U.S. Great Plains, Journal of Climate, 32 (20), 6749-6767, DOI: 10.1175/JCLI-D-18-0839.1.</a:t>
            </a:r>
            <a:endParaRPr lang="en-US" altLang="en-US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73811B-847E-854D-A43B-331AF18808EA}"/>
              </a:ext>
            </a:extLst>
          </p:cNvPr>
          <p:cNvSpPr txBox="1"/>
          <p:nvPr/>
        </p:nvSpPr>
        <p:spPr>
          <a:xfrm>
            <a:off x="4389924" y="4610692"/>
            <a:ext cx="4289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Mesoscale convective system (MCS) wind and specific humidity anomalies during March-April-May (MAM) in each type of favorable large-scale environment as determined by self-organizing map. Understanding the large-scale environments associated with MCSs is important for current predictions and future variability in environmental changes.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246303-52F2-AD41-B433-B04A3BFCFC76}"/>
              </a:ext>
            </a:extLst>
          </p:cNvPr>
          <p:cNvPicPr/>
          <p:nvPr/>
        </p:nvPicPr>
        <p:blipFill rotWithShape="1">
          <a:blip r:embed="rId3"/>
          <a:srcRect t="6684" b="8817"/>
          <a:stretch/>
        </p:blipFill>
        <p:spPr bwMode="auto">
          <a:xfrm>
            <a:off x="4458017" y="990599"/>
            <a:ext cx="4035054" cy="3643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97073702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0E522F245494EA77EFF76711DEDA0" ma:contentTypeVersion="11" ma:contentTypeDescription="Create a new document." ma:contentTypeScope="" ma:versionID="a1d14f3f6fe448b06155f19f6bb143f9">
  <xsd:schema xmlns:xsd="http://www.w3.org/2001/XMLSchema" xmlns:xs="http://www.w3.org/2001/XMLSchema" xmlns:p="http://schemas.microsoft.com/office/2006/metadata/properties" xmlns:ns3="78c64682-b611-4d8a-aa0d-a7aafe7d834f" xmlns:ns4="bda44e96-c344-4f77-a4f5-a07d55881a23" targetNamespace="http://schemas.microsoft.com/office/2006/metadata/properties" ma:root="true" ma:fieldsID="8f84a82847772af9e3647f8695c9e374" ns3:_="" ns4:_="">
    <xsd:import namespace="78c64682-b611-4d8a-aa0d-a7aafe7d834f"/>
    <xsd:import namespace="bda44e96-c344-4f77-a4f5-a07d55881a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64682-b611-4d8a-aa0d-a7aafe7d8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44e96-c344-4f77-a4f5-a07d55881a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5FC03-7CE9-4619-A0AA-E07219ECFFE0}">
  <ds:schemaRefs>
    <ds:schemaRef ds:uri="bda44e96-c344-4f77-a4f5-a07d55881a23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78c64682-b611-4d8a-aa0d-a7aafe7d834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4A8F98B-FAA2-46AB-85EC-168649C38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9DACAC-F26D-459F-8565-6A7E9DE90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64682-b611-4d8a-aa0d-a7aafe7d834f"/>
    <ds:schemaRef ds:uri="bda44e96-c344-4f77-a4f5-a07d55881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12044</TotalTime>
  <Words>295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Balaguru-etal-Hurricane-Intensification-GRL-July2018-f</dc:title>
  <dc:creator>Davis, Emily L</dc:creator>
  <dc:description/>
  <cp:lastModifiedBy>Risenmay, Ryan L</cp:lastModifiedBy>
  <cp:revision>165</cp:revision>
  <cp:lastPrinted>2011-05-11T17:30:12Z</cp:lastPrinted>
  <dcterms:created xsi:type="dcterms:W3CDTF">2017-11-02T21:19:41Z</dcterms:created>
  <dcterms:modified xsi:type="dcterms:W3CDTF">2019-10-21T22:58:21Z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0x010100F270E522F245494EA77EFF76711DEDA0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Balaguru-etal-Hurricane-Intensification-GRL-July2018-f</vt:lpwstr>
  </property>
  <property fmtid="{D5CDD505-2E9C-101B-9397-08002B2CF9AE}" pid="9" name="SlideDescription">
    <vt:lpwstr/>
  </property>
</Properties>
</file>