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9" r:id="rId4"/>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73FF74-96C8-4380-8A96-ABDB171006AE}" v="4" dt="2020-02-26T19:05:28.6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89" autoAdjust="0"/>
    <p:restoredTop sz="94625" autoAdjust="0"/>
  </p:normalViewPr>
  <p:slideViewPr>
    <p:cSldViewPr>
      <p:cViewPr varScale="1">
        <p:scale>
          <a:sx n="113" d="100"/>
          <a:sy n="113" d="100"/>
        </p:scale>
        <p:origin x="2007"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3/13/2020</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54308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3/13/2020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3/13/2020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3/13/2020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3/13/2020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3/13/2020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3/13/2020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3/13/2020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3/13/2020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3/13/2020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3/13/2020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3/13/2020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3/13/2020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401" y="1300375"/>
            <a:ext cx="4310668" cy="5139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anose="020B0604020202020204" pitchFamily="34" charset="0"/>
              <a:buChar char="•"/>
              <a:defRPr/>
            </a:pPr>
            <a:r>
              <a:rPr lang="en-US" sz="1400" dirty="0">
                <a:solidFill>
                  <a:prstClr val="black"/>
                </a:solidFill>
              </a:rPr>
              <a:t>Rapidly produce and explore Earth system model (ESM) variables, including time and space, that computationally expensive EMSs can only produce if run thousands of times.</a:t>
            </a:r>
          </a:p>
          <a:p>
            <a:pPr marL="231775" indent="-231775" algn="ctr">
              <a:spcBef>
                <a:spcPct val="15000"/>
              </a:spcBef>
              <a:defRPr/>
            </a:pPr>
            <a:r>
              <a:rPr lang="en-US" sz="1400" b="1" dirty="0">
                <a:solidFill>
                  <a:prstClr val="black"/>
                </a:solidFill>
              </a:rPr>
              <a:t>Approach</a:t>
            </a:r>
          </a:p>
          <a:p>
            <a:pPr marL="285750" indent="-285750">
              <a:buFont typeface="Arial" panose="020B0604020202020204" pitchFamily="34" charset="0"/>
              <a:buChar char="•"/>
            </a:pPr>
            <a:r>
              <a:rPr lang="en-US" sz="1400" dirty="0"/>
              <a:t>Decompose ESM temperature and precipitation data into space and time components, analyze these components, and generate new simulations of temperature and precipitation with the same statistical properties as the original ESM data.</a:t>
            </a:r>
          </a:p>
          <a:p>
            <a:pPr marL="285750" indent="-285750">
              <a:buFont typeface="Arial" panose="020B0604020202020204" pitchFamily="34" charset="0"/>
              <a:buChar char="•"/>
            </a:pPr>
            <a:r>
              <a:rPr lang="en-US" sz="1400" dirty="0"/>
              <a:t>Jointly produce temperature and precipitation realizations to generate thousands of simulations at once.</a:t>
            </a:r>
            <a:endParaRPr lang="en-US" sz="1400" dirty="0">
              <a:solidFill>
                <a:prstClr val="black"/>
              </a:solidFill>
            </a:endParaRPr>
          </a:p>
          <a:p>
            <a:pPr algn="ctr" eaLnBrk="1" hangingPunct="1">
              <a:spcBef>
                <a:spcPct val="15000"/>
              </a:spcBef>
              <a:buFontTx/>
              <a:buNone/>
            </a:pPr>
            <a:r>
              <a:rPr lang="en-US" altLang="en-US" sz="1400" b="1" dirty="0">
                <a:solidFill>
                  <a:srgbClr val="000000"/>
                </a:solidFill>
              </a:rPr>
              <a:t>Impact</a:t>
            </a:r>
          </a:p>
          <a:p>
            <a:pPr marL="285750" indent="-285750">
              <a:buFont typeface="Arial" panose="020B0604020202020204" pitchFamily="34" charset="0"/>
              <a:buChar char="•"/>
            </a:pPr>
            <a:r>
              <a:rPr lang="en-US" sz="1400" dirty="0"/>
              <a:t>Created a way to study temperature and precipitation extremes more quickly and on more comprehensive scales than was previously available. </a:t>
            </a:r>
          </a:p>
          <a:p>
            <a:pPr marL="285750" indent="-285750">
              <a:buFont typeface="Arial" panose="020B0604020202020204" pitchFamily="34" charset="0"/>
              <a:buChar char="•"/>
            </a:pPr>
            <a:r>
              <a:rPr lang="en-US" sz="1400" dirty="0">
                <a:solidFill>
                  <a:prstClr val="black"/>
                </a:solidFill>
              </a:rPr>
              <a:t>Developed method to inform studies that focus on preparing for and responding to extreme events.</a:t>
            </a:r>
          </a:p>
        </p:txBody>
      </p:sp>
      <p:sp>
        <p:nvSpPr>
          <p:cNvPr id="3076" name="Rectangle 5"/>
          <p:cNvSpPr>
            <a:spLocks noChangeArrowheads="1"/>
          </p:cNvSpPr>
          <p:nvPr/>
        </p:nvSpPr>
        <p:spPr bwMode="auto">
          <a:xfrm>
            <a:off x="152399" y="112713"/>
            <a:ext cx="88526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Rapidly Exploring Earth System Model Temperature and Precipitation Uncertainty</a:t>
            </a:r>
          </a:p>
        </p:txBody>
      </p:sp>
      <p:sp>
        <p:nvSpPr>
          <p:cNvPr id="3077" name="Text Box 6"/>
          <p:cNvSpPr txBox="1">
            <a:spLocks noChangeArrowheads="1"/>
          </p:cNvSpPr>
          <p:nvPr/>
        </p:nvSpPr>
        <p:spPr bwMode="auto">
          <a:xfrm>
            <a:off x="181706" y="5867400"/>
            <a:ext cx="4310669" cy="86177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Snyder A, Link R, </a:t>
            </a:r>
            <a:r>
              <a:rPr lang="en-US" altLang="en-US" sz="1000" dirty="0" err="1">
                <a:solidFill>
                  <a:srgbClr val="000000"/>
                </a:solidFill>
                <a:latin typeface="+mn-lt"/>
              </a:rPr>
              <a:t>Dorheim</a:t>
            </a:r>
            <a:r>
              <a:rPr lang="en-US" altLang="en-US" sz="1000" dirty="0">
                <a:solidFill>
                  <a:srgbClr val="000000"/>
                </a:solidFill>
                <a:latin typeface="+mn-lt"/>
              </a:rPr>
              <a:t> K, Kravitz B, Bond-</a:t>
            </a:r>
            <a:r>
              <a:rPr lang="en-US" altLang="en-US" sz="1000" dirty="0" err="1">
                <a:solidFill>
                  <a:srgbClr val="000000"/>
                </a:solidFill>
                <a:latin typeface="+mn-lt"/>
              </a:rPr>
              <a:t>Lamberty</a:t>
            </a:r>
            <a:r>
              <a:rPr lang="en-US" altLang="en-US" sz="1000" dirty="0">
                <a:solidFill>
                  <a:srgbClr val="000000"/>
                </a:solidFill>
                <a:latin typeface="+mn-lt"/>
              </a:rPr>
              <a:t> B, and </a:t>
            </a:r>
            <a:r>
              <a:rPr lang="en-US" altLang="en-US" sz="1000" dirty="0" err="1">
                <a:solidFill>
                  <a:srgbClr val="000000"/>
                </a:solidFill>
                <a:latin typeface="+mn-lt"/>
              </a:rPr>
              <a:t>Hartin</a:t>
            </a:r>
            <a:r>
              <a:rPr lang="en-US" altLang="en-US" sz="1000" dirty="0">
                <a:solidFill>
                  <a:srgbClr val="000000"/>
                </a:solidFill>
                <a:latin typeface="+mn-lt"/>
              </a:rPr>
              <a:t> C. 2019. “</a:t>
            </a:r>
            <a:r>
              <a:rPr lang="en-US" altLang="en-US" sz="1000">
                <a:solidFill>
                  <a:srgbClr val="000000"/>
                </a:solidFill>
                <a:latin typeface="+mn-lt"/>
              </a:rPr>
              <a:t>Joint </a:t>
            </a:r>
            <a:r>
              <a:rPr lang="en-US" altLang="en-US" sz="1000" dirty="0">
                <a:solidFill>
                  <a:srgbClr val="000000"/>
                </a:solidFill>
                <a:latin typeface="+mn-lt"/>
              </a:rPr>
              <a:t>E</a:t>
            </a:r>
            <a:r>
              <a:rPr lang="en-US" altLang="en-US" sz="1000">
                <a:solidFill>
                  <a:srgbClr val="000000"/>
                </a:solidFill>
                <a:latin typeface="+mn-lt"/>
              </a:rPr>
              <a:t>mulation </a:t>
            </a:r>
            <a:r>
              <a:rPr lang="en-US" altLang="en-US" sz="1000" dirty="0">
                <a:solidFill>
                  <a:srgbClr val="000000"/>
                </a:solidFill>
                <a:latin typeface="+mn-lt"/>
              </a:rPr>
              <a:t>of Earth System </a:t>
            </a:r>
            <a:r>
              <a:rPr lang="en-US" altLang="en-US" sz="1000">
                <a:solidFill>
                  <a:srgbClr val="000000"/>
                </a:solidFill>
                <a:latin typeface="+mn-lt"/>
              </a:rPr>
              <a:t>Model Temperature-Precipitation </a:t>
            </a:r>
            <a:r>
              <a:rPr lang="en-US" altLang="en-US" sz="1000" dirty="0">
                <a:solidFill>
                  <a:srgbClr val="000000"/>
                </a:solidFill>
                <a:latin typeface="+mn-lt"/>
              </a:rPr>
              <a:t>R</a:t>
            </a:r>
            <a:r>
              <a:rPr lang="en-US" altLang="en-US" sz="1000">
                <a:solidFill>
                  <a:srgbClr val="000000"/>
                </a:solidFill>
                <a:latin typeface="+mn-lt"/>
              </a:rPr>
              <a:t>ealizations with Internal </a:t>
            </a:r>
            <a:r>
              <a:rPr lang="en-US" altLang="en-US" sz="1000" dirty="0">
                <a:solidFill>
                  <a:srgbClr val="000000"/>
                </a:solidFill>
                <a:latin typeface="+mn-lt"/>
              </a:rPr>
              <a:t>V</a:t>
            </a:r>
            <a:r>
              <a:rPr lang="en-US" altLang="en-US" sz="1000">
                <a:solidFill>
                  <a:srgbClr val="000000"/>
                </a:solidFill>
                <a:latin typeface="+mn-lt"/>
              </a:rPr>
              <a:t>ariability and Space-Time and Cross-Variable Correlation</a:t>
            </a:r>
            <a:r>
              <a:rPr lang="en-US" altLang="en-US" sz="1000" dirty="0">
                <a:solidFill>
                  <a:srgbClr val="000000"/>
                </a:solidFill>
                <a:latin typeface="+mn-lt"/>
              </a:rPr>
              <a:t>: </a:t>
            </a:r>
            <a:r>
              <a:rPr lang="en-US" altLang="en-US" sz="1000" dirty="0" err="1">
                <a:solidFill>
                  <a:srgbClr val="000000"/>
                </a:solidFill>
                <a:latin typeface="+mn-lt"/>
              </a:rPr>
              <a:t>fldgen</a:t>
            </a:r>
            <a:r>
              <a:rPr lang="en-US" altLang="en-US" sz="1000" dirty="0">
                <a:solidFill>
                  <a:srgbClr val="000000"/>
                </a:solidFill>
                <a:latin typeface="+mn-lt"/>
              </a:rPr>
              <a:t> v2.0 software description,” </a:t>
            </a:r>
            <a:r>
              <a:rPr lang="en-US" altLang="en-US" sz="1000" i="1" dirty="0">
                <a:solidFill>
                  <a:srgbClr val="000000"/>
                </a:solidFill>
                <a:latin typeface="+mn-lt"/>
              </a:rPr>
              <a:t>PLOS ONE</a:t>
            </a:r>
            <a:r>
              <a:rPr lang="en-US" altLang="en-US" sz="1000" dirty="0">
                <a:solidFill>
                  <a:srgbClr val="000000"/>
                </a:solidFill>
                <a:latin typeface="+mn-lt"/>
              </a:rPr>
              <a:t>, 14(10): e0223542.</a:t>
            </a:r>
            <a:r>
              <a:rPr lang="en-US" altLang="en-US" sz="1000" i="1" dirty="0">
                <a:solidFill>
                  <a:srgbClr val="000000"/>
                </a:solidFill>
                <a:latin typeface="+mn-lt"/>
              </a:rPr>
              <a:t> </a:t>
            </a:r>
            <a:r>
              <a:rPr lang="en-US" altLang="en-US" sz="1000" dirty="0">
                <a:solidFill>
                  <a:srgbClr val="000000"/>
                </a:solidFill>
                <a:latin typeface="+mn-lt"/>
              </a:rPr>
              <a:t>https://doi.org/10.1371/journal.pone.0223542.</a:t>
            </a:r>
          </a:p>
        </p:txBody>
      </p:sp>
      <p:sp>
        <p:nvSpPr>
          <p:cNvPr id="3078" name="TextBox 9"/>
          <p:cNvSpPr txBox="1">
            <a:spLocks noChangeArrowheads="1"/>
          </p:cNvSpPr>
          <p:nvPr/>
        </p:nvSpPr>
        <p:spPr bwMode="auto">
          <a:xfrm>
            <a:off x="4680574" y="5462561"/>
            <a:ext cx="446342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PNNL’s </a:t>
            </a:r>
            <a:r>
              <a:rPr lang="en-US" altLang="en-US" sz="1200" b="1" dirty="0" err="1">
                <a:solidFill>
                  <a:srgbClr val="0000FF"/>
                </a:solidFill>
                <a:latin typeface="Arial" panose="020B0604020202020204" pitchFamily="34" charset="0"/>
              </a:rPr>
              <a:t>fldgen</a:t>
            </a:r>
            <a:r>
              <a:rPr lang="en-US" altLang="en-US" sz="1200" b="1" dirty="0">
                <a:solidFill>
                  <a:srgbClr val="0000FF"/>
                </a:solidFill>
                <a:latin typeface="Arial" panose="020B0604020202020204" pitchFamily="34" charset="0"/>
              </a:rPr>
              <a:t> v2.0 allows researchers to understand what temperature and precipitation scenarios an ESM could have produced if it had been run thousands of times.</a:t>
            </a:r>
          </a:p>
        </p:txBody>
      </p:sp>
      <p:pic>
        <p:nvPicPr>
          <p:cNvPr id="8" name="Picture 7">
            <a:extLst>
              <a:ext uri="{FF2B5EF4-FFF2-40B4-BE49-F238E27FC236}">
                <a16:creationId xmlns:a16="http://schemas.microsoft.com/office/drawing/2014/main" id="{21450CB4-8829-FA49-9228-B94D8FED1C0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26044" b="23956"/>
          <a:stretch/>
        </p:blipFill>
        <p:spPr>
          <a:xfrm>
            <a:off x="4680932" y="4021774"/>
            <a:ext cx="4310668" cy="1436887"/>
          </a:xfrm>
          <a:prstGeom prst="rect">
            <a:avLst/>
          </a:prstGeom>
        </p:spPr>
      </p:pic>
      <p:pic>
        <p:nvPicPr>
          <p:cNvPr id="9" name="Picture 8">
            <a:extLst>
              <a:ext uri="{FF2B5EF4-FFF2-40B4-BE49-F238E27FC236}">
                <a16:creationId xmlns:a16="http://schemas.microsoft.com/office/drawing/2014/main" id="{A4775A51-08F6-FF48-A014-EBFBE461B4B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25895" b="24105"/>
          <a:stretch/>
        </p:blipFill>
        <p:spPr>
          <a:xfrm>
            <a:off x="4680574" y="1128376"/>
            <a:ext cx="4310668" cy="1436887"/>
          </a:xfrm>
          <a:prstGeom prst="rect">
            <a:avLst/>
          </a:prstGeom>
        </p:spPr>
      </p:pic>
      <p:pic>
        <p:nvPicPr>
          <p:cNvPr id="10" name="Picture 9">
            <a:extLst>
              <a:ext uri="{FF2B5EF4-FFF2-40B4-BE49-F238E27FC236}">
                <a16:creationId xmlns:a16="http://schemas.microsoft.com/office/drawing/2014/main" id="{FC18B6A0-40B2-964B-BE11-A79586969C1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6042" b="23957"/>
          <a:stretch/>
        </p:blipFill>
        <p:spPr>
          <a:xfrm>
            <a:off x="4680574" y="2563061"/>
            <a:ext cx="4310668" cy="1436887"/>
          </a:xfrm>
          <a:prstGeom prst="rect">
            <a:avLst/>
          </a:prstGeom>
        </p:spPr>
      </p:pic>
    </p:spTree>
    <p:extLst>
      <p:ext uri="{BB962C8B-B14F-4D97-AF65-F5344CB8AC3E}">
        <p14:creationId xmlns:p14="http://schemas.microsoft.com/office/powerpoint/2010/main" val="1750723705"/>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MSD</Funding>
    <SlideDescription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 ds:uri="3f367a74-7294-440b-bcf2-615eafc1d48f"/>
    <ds:schemaRef ds:uri="http://purl.org/dc/elements/1.1/"/>
    <ds:schemaRef ds:uri="http://schemas.microsoft.com/office/infopath/2007/PartnerControls"/>
    <ds:schemaRef ds:uri="http://purl.org/dc/dcmitype/"/>
    <ds:schemaRef ds:uri="http://purl.org/dc/terms/"/>
    <ds:schemaRef ds:uri="http://schemas.microsoft.com/sharepoint/v3"/>
  </ds:schemaRefs>
</ds:datastoreItem>
</file>

<file path=customXml/itemProps2.xml><?xml version="1.0" encoding="utf-8"?>
<ds:datastoreItem xmlns:ds="http://schemas.openxmlformats.org/officeDocument/2006/customXml" ds:itemID="{7E86477A-6C3E-434C-B765-777306ECB6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5958</TotalTime>
  <Words>239</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Hejazi, Mohamad I</cp:lastModifiedBy>
  <cp:revision>22</cp:revision>
  <cp:lastPrinted>2011-05-11T17:30:12Z</cp:lastPrinted>
  <dcterms:created xsi:type="dcterms:W3CDTF">2017-11-02T21:19:41Z</dcterms:created>
  <dcterms:modified xsi:type="dcterms:W3CDTF">2020-03-13T19:36:08Z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ies>
</file>