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5" r:id="rId2"/>
    <p:sldId id="267" r:id="rId3"/>
    <p:sldId id="266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75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47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0"/>
            <a:ext cx="1143000" cy="38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76201" y="-25063"/>
            <a:ext cx="91440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Predicting near-term globally averaged temperature</a:t>
            </a:r>
          </a:p>
          <a:p>
            <a:pPr algn="ctr"/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143000" y="5715000"/>
            <a:ext cx="6934200" cy="6771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/>
              <a:t>Smith, D., </a:t>
            </a:r>
            <a:r>
              <a:rPr lang="en-US" sz="1400" b="1" dirty="0"/>
              <a:t>G.A. Meehl </a:t>
            </a:r>
            <a:r>
              <a:rPr lang="en-US" sz="1400" dirty="0"/>
              <a:t>and co-authors, 2018:  Predicted chance that global warming will temporarily exceed 1.5˚C, </a:t>
            </a:r>
            <a:r>
              <a:rPr lang="en-US" sz="1400" i="1" dirty="0" err="1"/>
              <a:t>Geophys</a:t>
            </a:r>
            <a:r>
              <a:rPr lang="en-US" sz="1400" i="1" dirty="0"/>
              <a:t>. Res. Lett</a:t>
            </a:r>
            <a:r>
              <a:rPr lang="en-US" sz="1400" dirty="0"/>
              <a:t>., DOI: 10.1029/2018GL079362.</a:t>
            </a:r>
          </a:p>
          <a:p>
            <a:r>
              <a:rPr lang="en-US" sz="1000" dirty="0" smtClean="0"/>
              <a:t> </a:t>
            </a:r>
            <a:endParaRPr lang="en-US" sz="1000" b="1" dirty="0">
              <a:solidFill>
                <a:srgbClr val="8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981200"/>
            <a:ext cx="449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Research: </a:t>
            </a:r>
          </a:p>
          <a:p>
            <a:r>
              <a:rPr lang="en-US" dirty="0" smtClean="0"/>
              <a:t>--Analyze initialized decadal predictions with a suite of global coupled earth system models</a:t>
            </a:r>
          </a:p>
          <a:p>
            <a:r>
              <a:rPr lang="en-US" dirty="0" smtClean="0"/>
              <a:t>--the initialized predictions </a:t>
            </a:r>
            <a:r>
              <a:rPr lang="en-US" dirty="0"/>
              <a:t>take into account the observed present day conditions since this is essential </a:t>
            </a:r>
            <a:r>
              <a:rPr lang="en-US" dirty="0" smtClean="0"/>
              <a:t>to predict </a:t>
            </a:r>
            <a:r>
              <a:rPr lang="en-US" dirty="0"/>
              <a:t>the evolution of natural variability.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319867" y="4326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2743200"/>
            <a:ext cx="4495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Predicted </a:t>
            </a:r>
            <a:r>
              <a:rPr lang="en-US" sz="1600" dirty="0">
                <a:solidFill>
                  <a:srgbClr val="0070C0"/>
                </a:solidFill>
              </a:rPr>
              <a:t>chance of temporarily exceeding 1.5 °C </a:t>
            </a:r>
            <a:r>
              <a:rPr lang="en-US" sz="1600" dirty="0" smtClean="0">
                <a:solidFill>
                  <a:srgbClr val="0070C0"/>
                </a:solidFill>
              </a:rPr>
              <a:t>warming </a:t>
            </a:r>
            <a:r>
              <a:rPr lang="en-US" sz="1600">
                <a:solidFill>
                  <a:srgbClr val="0070C0"/>
                </a:solidFill>
              </a:rPr>
              <a:t>above </a:t>
            </a:r>
            <a:r>
              <a:rPr lang="en-US" sz="1600" smtClean="0">
                <a:solidFill>
                  <a:srgbClr val="0070C0"/>
                </a:solidFill>
              </a:rPr>
              <a:t>preindustrial </a:t>
            </a:r>
            <a:r>
              <a:rPr lang="en-US" sz="1600" dirty="0">
                <a:solidFill>
                  <a:srgbClr val="0070C0"/>
                </a:solidFill>
              </a:rPr>
              <a:t>conditions. Time series of </a:t>
            </a:r>
            <a:r>
              <a:rPr lang="en-US" sz="1600" dirty="0" smtClean="0">
                <a:solidFill>
                  <a:srgbClr val="0070C0"/>
                </a:solidFill>
              </a:rPr>
              <a:t>rolling 5-year </a:t>
            </a:r>
            <a:r>
              <a:rPr lang="en-US" sz="1600" dirty="0">
                <a:solidFill>
                  <a:srgbClr val="0070C0"/>
                </a:solidFill>
              </a:rPr>
              <a:t>average global mean surface temperature relative to </a:t>
            </a:r>
            <a:r>
              <a:rPr lang="en-US" sz="1600" dirty="0" smtClean="0">
                <a:solidFill>
                  <a:srgbClr val="0070C0"/>
                </a:solidFill>
              </a:rPr>
              <a:t>preindustrial </a:t>
            </a:r>
            <a:r>
              <a:rPr lang="en-US" sz="1600" dirty="0">
                <a:solidFill>
                  <a:srgbClr val="0070C0"/>
                </a:solidFill>
              </a:rPr>
              <a:t>(left axis) in observations (black) compared </a:t>
            </a:r>
            <a:r>
              <a:rPr lang="en-US" sz="1600" dirty="0" smtClean="0">
                <a:solidFill>
                  <a:srgbClr val="0070C0"/>
                </a:solidFill>
              </a:rPr>
              <a:t>to initialized </a:t>
            </a:r>
            <a:r>
              <a:rPr lang="en-US" sz="1600" dirty="0">
                <a:solidFill>
                  <a:srgbClr val="0070C0"/>
                </a:solidFill>
              </a:rPr>
              <a:t>forecasts (red, solid line showing the ensemble mean and shading the 5–95% ensemble range) and </a:t>
            </a:r>
            <a:r>
              <a:rPr lang="en-US" sz="1600" dirty="0" smtClean="0">
                <a:solidFill>
                  <a:srgbClr val="0070C0"/>
                </a:solidFill>
              </a:rPr>
              <a:t>uninitialized simulations </a:t>
            </a:r>
            <a:r>
              <a:rPr lang="en-US" sz="1600" dirty="0">
                <a:solidFill>
                  <a:srgbClr val="0070C0"/>
                </a:solidFill>
              </a:rPr>
              <a:t>(blue, solid line showing the ensemble mean and shading the 5–95% ensemble range). </a:t>
            </a:r>
            <a:r>
              <a:rPr lang="en-US" sz="1600" dirty="0" smtClean="0">
                <a:solidFill>
                  <a:srgbClr val="0070C0"/>
                </a:solidFill>
              </a:rPr>
              <a:t>The </a:t>
            </a:r>
            <a:r>
              <a:rPr lang="en-US" sz="1600" dirty="0">
                <a:solidFill>
                  <a:srgbClr val="0070C0"/>
                </a:solidFill>
              </a:rPr>
              <a:t>date represents the start of each 5-year </a:t>
            </a:r>
            <a:r>
              <a:rPr lang="en-US" sz="1600" dirty="0" smtClean="0">
                <a:solidFill>
                  <a:srgbClr val="0070C0"/>
                </a:solidFill>
              </a:rPr>
              <a:t>forecast.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4096941"/>
            <a:ext cx="449579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Impact</a:t>
            </a:r>
            <a:r>
              <a:rPr lang="en-US" u="sng" dirty="0" smtClean="0">
                <a:solidFill>
                  <a:srgbClr val="FF0000"/>
                </a:solidFill>
              </a:rPr>
              <a:t>: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For </a:t>
            </a:r>
            <a:r>
              <a:rPr lang="en-US" dirty="0"/>
              <a:t>the period 2017 to 2021 we predict a 38% and 10% chance, respectively, of monthly or yearly temperatures exceeding 1.5 °C, with virtually no chance of the 5-year mean being above the threshold. </a:t>
            </a:r>
          </a:p>
          <a:p>
            <a:r>
              <a:rPr lang="en-US" sz="1200" dirty="0" smtClean="0"/>
              <a:t>		</a:t>
            </a:r>
            <a:endParaRPr lang="en-US" sz="1200" dirty="0"/>
          </a:p>
          <a:p>
            <a:r>
              <a:rPr lang="en-US" sz="1200" u="sng" dirty="0" smtClean="0">
                <a:solidFill>
                  <a:srgbClr val="000000"/>
                </a:solidFill>
              </a:rPr>
              <a:t> </a:t>
            </a:r>
            <a:endParaRPr lang="en-US" u="sng" dirty="0" smtClean="0">
              <a:solidFill>
                <a:srgbClr val="000000"/>
              </a:solidFill>
            </a:endParaRPr>
          </a:p>
        </p:txBody>
      </p:sp>
      <p:pic>
        <p:nvPicPr>
          <p:cNvPr id="19" name="Picture 5" descr="NC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779" y="5943600"/>
            <a:ext cx="963021" cy="65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0" y="628471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Objective: </a:t>
            </a:r>
            <a:r>
              <a:rPr lang="en-US" dirty="0" smtClean="0"/>
              <a:t>Quantify the time-evolution of near-term globally averaged temperature using </a:t>
            </a:r>
            <a:r>
              <a:rPr lang="en-US" dirty="0"/>
              <a:t>initialized predictions with a suite of global coupled earth system models </a:t>
            </a:r>
            <a:r>
              <a:rPr lang="en-US" dirty="0" smtClean="0"/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1" y="457200"/>
            <a:ext cx="4456617" cy="2358539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782" y="621561"/>
            <a:ext cx="4530218" cy="3569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0"/>
            <a:ext cx="1143000" cy="38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76201" y="-25063"/>
            <a:ext cx="91440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Earth system </a:t>
            </a:r>
            <a:r>
              <a:rPr lang="en-US" sz="2000" b="1" dirty="0"/>
              <a:t>models can successfully simulate a major mode </a:t>
            </a:r>
            <a:r>
              <a:rPr lang="en-US" sz="2000" b="1" dirty="0" smtClean="0"/>
              <a:t>                                          of </a:t>
            </a:r>
            <a:r>
              <a:rPr lang="en-US" sz="2000" b="1" dirty="0"/>
              <a:t>decadal </a:t>
            </a:r>
            <a:r>
              <a:rPr lang="en-US" sz="2000" b="1" dirty="0" smtClean="0"/>
              <a:t>variability</a:t>
            </a:r>
            <a:r>
              <a:rPr lang="en-US" sz="2000" b="1" dirty="0"/>
              <a:t>, </a:t>
            </a:r>
            <a:r>
              <a:rPr lang="en-US" sz="2000" b="1" dirty="0" smtClean="0"/>
              <a:t>the </a:t>
            </a:r>
            <a:r>
              <a:rPr lang="en-US" sz="2000" b="1" dirty="0" err="1" smtClean="0"/>
              <a:t>Interdecadal</a:t>
            </a:r>
            <a:r>
              <a:rPr lang="en-US" sz="2000" b="1" dirty="0" smtClean="0"/>
              <a:t> Pacific Oscillation (IPO)    </a:t>
            </a:r>
            <a:endParaRPr lang="en-US" sz="2000" dirty="0"/>
          </a:p>
          <a:p>
            <a:pPr algn="ctr"/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5814536"/>
            <a:ext cx="7162800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 smtClean="0"/>
              <a:t>Henley</a:t>
            </a:r>
            <a:r>
              <a:rPr lang="en-US" sz="1400" dirty="0"/>
              <a:t>, B.J., </a:t>
            </a:r>
            <a:r>
              <a:rPr lang="en-US" sz="1400" b="1" dirty="0"/>
              <a:t>G.A. Meehl</a:t>
            </a:r>
            <a:r>
              <a:rPr lang="en-US" sz="1400" dirty="0"/>
              <a:t>, S.B. Power, C.K. </a:t>
            </a:r>
            <a:r>
              <a:rPr lang="en-US" sz="1400" dirty="0" err="1"/>
              <a:t>Folland</a:t>
            </a:r>
            <a:r>
              <a:rPr lang="en-US" sz="1400" dirty="0"/>
              <a:t>, A.D. King, J.N. Brown, D.J. </a:t>
            </a:r>
            <a:r>
              <a:rPr lang="en-US" sz="1400" dirty="0" err="1"/>
              <a:t>Karoly</a:t>
            </a:r>
            <a:r>
              <a:rPr lang="en-US" sz="1400" dirty="0"/>
              <a:t>, F. </a:t>
            </a:r>
            <a:r>
              <a:rPr lang="en-US" sz="1400" dirty="0" err="1"/>
              <a:t>Delage</a:t>
            </a:r>
            <a:r>
              <a:rPr lang="en-US" sz="1400" dirty="0"/>
              <a:t>, A.J.E. Gallant, M. Freund, and R. </a:t>
            </a:r>
            <a:r>
              <a:rPr lang="en-US" sz="1400" dirty="0" err="1"/>
              <a:t>Neukom</a:t>
            </a:r>
            <a:r>
              <a:rPr lang="en-US" sz="1400" dirty="0"/>
              <a:t>, 2017:  Spatial and temporal agreement in climate model simulations of the </a:t>
            </a:r>
            <a:r>
              <a:rPr lang="en-US" sz="1400" dirty="0" err="1"/>
              <a:t>Interdecadal</a:t>
            </a:r>
            <a:r>
              <a:rPr lang="en-US" sz="1400" dirty="0"/>
              <a:t> Pacific Oscillation, </a:t>
            </a:r>
            <a:r>
              <a:rPr lang="en-US" sz="1400" i="1" dirty="0" err="1"/>
              <a:t>Env</a:t>
            </a:r>
            <a:r>
              <a:rPr lang="en-US" sz="1400" i="1" dirty="0"/>
              <a:t>. Res. Lett.,</a:t>
            </a:r>
            <a:r>
              <a:rPr lang="en-US" sz="1400" dirty="0"/>
              <a:t> 12, 044011. </a:t>
            </a:r>
            <a:endParaRPr lang="en-US" sz="1400" b="1" dirty="0">
              <a:solidFill>
                <a:srgbClr val="8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2362200"/>
            <a:ext cx="449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Research: </a:t>
            </a:r>
          </a:p>
          <a:p>
            <a:r>
              <a:rPr lang="en-US" dirty="0" smtClean="0"/>
              <a:t>--Analyze the CMIP5 multi-model ensemble  to document the models’ capability to  simulate the IPO</a:t>
            </a:r>
          </a:p>
          <a:p>
            <a:r>
              <a:rPr lang="en-US" dirty="0" smtClean="0"/>
              <a:t>--Compare model results to observations,   and quantify agreement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19867" y="4326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38600" y="4147319"/>
            <a:ext cx="51816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0070C0"/>
                </a:solidFill>
              </a:rPr>
              <a:t>Spatial </a:t>
            </a:r>
            <a:r>
              <a:rPr lang="en-US" sz="1050" dirty="0" smtClean="0">
                <a:solidFill>
                  <a:srgbClr val="0070C0"/>
                </a:solidFill>
              </a:rPr>
              <a:t>IPO </a:t>
            </a:r>
            <a:r>
              <a:rPr lang="en-US" sz="1050" dirty="0">
                <a:solidFill>
                  <a:srgbClr val="0070C0"/>
                </a:solidFill>
              </a:rPr>
              <a:t>patterns </a:t>
            </a:r>
            <a:r>
              <a:rPr lang="en-US" sz="1050" dirty="0" smtClean="0">
                <a:solidFill>
                  <a:srgbClr val="0070C0"/>
                </a:solidFill>
              </a:rPr>
              <a:t>show good agreement between models </a:t>
            </a:r>
            <a:r>
              <a:rPr lang="en-US" sz="1050" dirty="0">
                <a:solidFill>
                  <a:srgbClr val="0070C0"/>
                </a:solidFill>
              </a:rPr>
              <a:t>and observations. Observed IPO spatial patterns in (a) IPO positive and (b) IPO negative phases</a:t>
            </a:r>
            <a:r>
              <a:rPr lang="en-US" sz="1050" dirty="0" smtClean="0">
                <a:solidFill>
                  <a:srgbClr val="0070C0"/>
                </a:solidFill>
              </a:rPr>
              <a:t>; Multi-model </a:t>
            </a:r>
            <a:r>
              <a:rPr lang="en-US" sz="1050" dirty="0">
                <a:solidFill>
                  <a:srgbClr val="0070C0"/>
                </a:solidFill>
              </a:rPr>
              <a:t>pre-industrial control mean spatial patterns of IPO in (c) IPO positive and (d) IPO </a:t>
            </a:r>
            <a:r>
              <a:rPr lang="en-US" sz="1050" dirty="0" smtClean="0">
                <a:solidFill>
                  <a:srgbClr val="0070C0"/>
                </a:solidFill>
              </a:rPr>
              <a:t>negative</a:t>
            </a:r>
            <a:endParaRPr lang="en-US" sz="105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4648200"/>
            <a:ext cx="9239250" cy="16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Impact</a:t>
            </a:r>
            <a:r>
              <a:rPr lang="en-US" u="sng" dirty="0" smtClean="0">
                <a:solidFill>
                  <a:srgbClr val="FF0000"/>
                </a:solidFill>
              </a:rPr>
              <a:t>: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A </a:t>
            </a:r>
            <a:r>
              <a:rPr lang="en-US" dirty="0"/>
              <a:t>systematic evaluation of the simulation of the IPO in the suite of Coupled Model </a:t>
            </a:r>
            <a:r>
              <a:rPr lang="en-US" dirty="0" err="1"/>
              <a:t>Intercomparison</a:t>
            </a:r>
            <a:r>
              <a:rPr lang="en-US" dirty="0"/>
              <a:t> Project 5 (CMIP5) models shows that the </a:t>
            </a:r>
            <a:r>
              <a:rPr lang="en-US" dirty="0" smtClean="0"/>
              <a:t>Pacific basin-wide </a:t>
            </a:r>
            <a:r>
              <a:rPr lang="en-US" dirty="0"/>
              <a:t>spatial pattern of positive and negative phases of the IPO are simulated reasonably well</a:t>
            </a:r>
            <a:r>
              <a:rPr lang="en-US" dirty="0" smtClean="0"/>
              <a:t>, thus building confidence in initialized decadal climate simulations that include the IPO</a:t>
            </a:r>
            <a:r>
              <a:rPr lang="en-US" sz="1200" dirty="0" smtClean="0"/>
              <a:t>	</a:t>
            </a:r>
            <a:endParaRPr lang="en-US" sz="1200" dirty="0"/>
          </a:p>
          <a:p>
            <a:r>
              <a:rPr lang="en-US" sz="1200" dirty="0" smtClean="0"/>
              <a:t>		</a:t>
            </a:r>
            <a:endParaRPr lang="en-US" sz="1200" dirty="0"/>
          </a:p>
          <a:p>
            <a:r>
              <a:rPr lang="en-US" sz="1200" u="sng" dirty="0" smtClean="0">
                <a:solidFill>
                  <a:srgbClr val="000000"/>
                </a:solidFill>
              </a:rPr>
              <a:t> </a:t>
            </a:r>
            <a:endParaRPr lang="en-US" u="sng" dirty="0" smtClean="0">
              <a:solidFill>
                <a:srgbClr val="000000"/>
              </a:solidFill>
            </a:endParaRPr>
          </a:p>
        </p:txBody>
      </p:sp>
      <p:pic>
        <p:nvPicPr>
          <p:cNvPr id="19" name="Picture 5" descr="NCA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779" y="5943600"/>
            <a:ext cx="963021" cy="65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0" y="808672"/>
            <a:ext cx="472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Objective: </a:t>
            </a:r>
            <a:r>
              <a:rPr lang="en-US" dirty="0" smtClean="0"/>
              <a:t>Explore how well current Earth </a:t>
            </a:r>
            <a:r>
              <a:rPr lang="en-US" dirty="0"/>
              <a:t>System Models </a:t>
            </a:r>
            <a:r>
              <a:rPr lang="en-US" dirty="0" smtClean="0"/>
              <a:t>simulate a major mode of internally generated, naturally-occurring  decadal earth system variability, the </a:t>
            </a:r>
            <a:r>
              <a:rPr lang="en-US" dirty="0" err="1" smtClean="0"/>
              <a:t>Interdecadal</a:t>
            </a:r>
            <a:r>
              <a:rPr lang="en-US" dirty="0" smtClean="0"/>
              <a:t> Pacific Oscillation (IPO)</a:t>
            </a:r>
          </a:p>
        </p:txBody>
      </p:sp>
    </p:spTree>
    <p:extLst>
      <p:ext uri="{BB962C8B-B14F-4D97-AF65-F5344CB8AC3E}">
        <p14:creationId xmlns:p14="http://schemas.microsoft.com/office/powerpoint/2010/main" val="31410110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312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15054</TotalTime>
  <Words>489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Rod</vt:lpstr>
      <vt:lpstr>Office Theme</vt:lpstr>
      <vt:lpstr>PowerPoint Presentation</vt:lpstr>
      <vt:lpstr>PowerPoint Presentation</vt:lpstr>
      <vt:lpstr>PowerPoint Presentation</vt:lpstr>
    </vt:vector>
  </TitlesOfParts>
  <Company>Office of Science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Stephanie Shearer</cp:lastModifiedBy>
  <cp:revision>138</cp:revision>
  <dcterms:created xsi:type="dcterms:W3CDTF">2016-01-21T12:20:43Z</dcterms:created>
  <dcterms:modified xsi:type="dcterms:W3CDTF">2018-11-06T17:28:05Z</dcterms:modified>
</cp:coreProperties>
</file>