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13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  <p:cmAuthor id="2" name="Fan, Jiwen" initials="FJ" lastIdx="3" clrIdx="1">
    <p:extLst>
      <p:ext uri="{19B8F6BF-5375-455C-9EA6-DF929625EA0E}">
        <p15:presenceInfo xmlns:p15="http://schemas.microsoft.com/office/powerpoint/2012/main" userId="S::jiwen.fan@pnnl.gov::2004cbe7-a365-4f2a-b7a0-312938d353be" providerId="AD"/>
      </p:ext>
    </p:extLst>
  </p:cmAuthor>
  <p:cmAuthor id="3" name="Campbell, Holly M" initials="CHM" lastIdx="2" clrIdx="2">
    <p:extLst>
      <p:ext uri="{19B8F6BF-5375-455C-9EA6-DF929625EA0E}">
        <p15:presenceInfo xmlns:p15="http://schemas.microsoft.com/office/powerpoint/2012/main" userId="S::holly.campbell@pnnl.gov::c4d0878e-c000-43c1-808f-30e12e26e7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006502-1411-457E-BFB6-C630791AEF85}" v="4" dt="2021-11-30T22:18:22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6" autoAdjust="0"/>
    <p:restoredTop sz="94625" autoAdjust="0"/>
  </p:normalViewPr>
  <p:slideViewPr>
    <p:cSldViewPr>
      <p:cViewPr varScale="1">
        <p:scale>
          <a:sx n="128" d="100"/>
          <a:sy n="128" d="100"/>
        </p:scale>
        <p:origin x="13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bell, Holly M" userId="c4d0878e-c000-43c1-808f-30e12e26e7a4" providerId="ADAL" clId="{4B006502-1411-457E-BFB6-C630791AEF85}"/>
    <pc:docChg chg="undo redo custSel modSld">
      <pc:chgData name="Campbell, Holly M" userId="c4d0878e-c000-43c1-808f-30e12e26e7a4" providerId="ADAL" clId="{4B006502-1411-457E-BFB6-C630791AEF85}" dt="2021-11-30T22:22:44.968" v="57" actId="5900"/>
      <pc:docMkLst>
        <pc:docMk/>
      </pc:docMkLst>
      <pc:sldChg chg="modSp mod addCm modCm">
        <pc:chgData name="Campbell, Holly M" userId="c4d0878e-c000-43c1-808f-30e12e26e7a4" providerId="ADAL" clId="{4B006502-1411-457E-BFB6-C630791AEF85}" dt="2021-11-30T22:22:44.968" v="57" actId="5900"/>
        <pc:sldMkLst>
          <pc:docMk/>
          <pc:sldMk cId="0" sldId="258"/>
        </pc:sldMkLst>
        <pc:spChg chg="mod">
          <ac:chgData name="Campbell, Holly M" userId="c4d0878e-c000-43c1-808f-30e12e26e7a4" providerId="ADAL" clId="{4B006502-1411-457E-BFB6-C630791AEF85}" dt="2021-11-30T22:19:01.122" v="56" actId="20577"/>
          <ac:spMkLst>
            <pc:docMk/>
            <pc:sldMk cId="0" sldId="258"/>
            <ac:spMk id="3077" creationId="{00000000-0000-0000-0000-000000000000}"/>
          </ac:spMkLst>
        </pc:spChg>
      </pc:sldChg>
    </pc:docChg>
  </pc:docChgLst>
  <pc:docChgLst>
    <pc:chgData name="Mundy, Beth E" userId="09c03546-1d2d-4d82-89e1-bb5e2a2e687b" providerId="ADAL" clId="{225E4FC2-286D-40F3-94BF-D842C636D53A}"/>
    <pc:docChg chg="undo custSel modSld">
      <pc:chgData name="Mundy, Beth E" userId="09c03546-1d2d-4d82-89e1-bb5e2a2e687b" providerId="ADAL" clId="{225E4FC2-286D-40F3-94BF-D842C636D53A}" dt="2021-12-01T19:39:02.093" v="6" actId="1592"/>
      <pc:docMkLst>
        <pc:docMk/>
      </pc:docMkLst>
      <pc:sldChg chg="modSp mod delCm modCm">
        <pc:chgData name="Mundy, Beth E" userId="09c03546-1d2d-4d82-89e1-bb5e2a2e687b" providerId="ADAL" clId="{225E4FC2-286D-40F3-94BF-D842C636D53A}" dt="2021-12-01T19:39:02.093" v="6" actId="1592"/>
        <pc:sldMkLst>
          <pc:docMk/>
          <pc:sldMk cId="0" sldId="258"/>
        </pc:sldMkLst>
        <pc:spChg chg="mod">
          <ac:chgData name="Mundy, Beth E" userId="09c03546-1d2d-4d82-89e1-bb5e2a2e687b" providerId="ADAL" clId="{225E4FC2-286D-40F3-94BF-D842C636D53A}" dt="2021-12-01T19:38:54.284" v="5" actId="6549"/>
          <ac:spMkLst>
            <pc:docMk/>
            <pc:sldMk cId="0" sldId="258"/>
            <ac:spMk id="307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12/1/2021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/>
              <a:t>http://www.pnnl.gov/science/highlights/highlights.asp?division=749</a:t>
            </a:r>
          </a:p>
        </p:txBody>
      </p:sp>
    </p:spTree>
    <p:extLst>
      <p:ext uri="{BB962C8B-B14F-4D97-AF65-F5344CB8AC3E}">
        <p14:creationId xmlns:p14="http://schemas.microsoft.com/office/powerpoint/2010/main" val="272968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12/1/2021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12/1/2021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12/1/2021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12/1/2021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12/1/2021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12/1/2021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52398" y="1043226"/>
            <a:ext cx="4310668" cy="558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Evaluate the performance of the newly developed Predicted Particle Properties (P3) microphysics scheme in the Energy </a:t>
            </a:r>
            <a:r>
              <a:rPr lang="en-US" sz="1400" dirty="0" err="1">
                <a:solidFill>
                  <a:prstClr val="black"/>
                </a:solidFill>
              </a:rPr>
              <a:t>Exascale</a:t>
            </a:r>
            <a:r>
              <a:rPr lang="en-US" sz="1400" dirty="0">
                <a:solidFill>
                  <a:prstClr val="black"/>
                </a:solidFill>
              </a:rPr>
              <a:t> Earth System Model (E3SM) for simulating mesoscale convective systems (MCSs) in the regionally refined model (RRM) framework.</a:t>
            </a: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Modify P3, originally developed for high-resolution weather models, for incorporation into E3SM. 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Conduct RRM simulations at 0.25° over the contiguous United States using P3 and compare the results with the original microphysics scheme, MG2.</a:t>
            </a: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Impact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srgbClr val="000000"/>
                </a:solidFill>
              </a:rPr>
              <a:t>The new microphysics scheme employed in E3SM improves the simulation of precipitation and the  frequency distribution of precipitation rates.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srgbClr val="000000"/>
                </a:solidFill>
              </a:rPr>
              <a:t>P3 notably improves the simulation of MCS number and precipitation by predicting higher frequencies of large precipitation rates. 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/>
              <a:t>The improvements mainly result from better representations of ice microphysics, which produces higher rain rates through melting and larger latent heating.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52399" y="0"/>
            <a:ext cx="8852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</a:rPr>
              <a:t>New Cloud Microphysics Improves Simulation of Mesoscale Convective Systems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084015" y="5921514"/>
            <a:ext cx="3899625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Wang J, J Fan, Z Feng, K Zhang, et al. 2021. “Impact of a new cloud microphysics parameterization on the simulations of mesoscale convective systems in E3SM.” </a:t>
            </a:r>
            <a:r>
              <a:rPr lang="en-US" altLang="en-US" sz="1000" i="1" dirty="0">
                <a:solidFill>
                  <a:srgbClr val="000000"/>
                </a:solidFill>
                <a:latin typeface="+mn-lt"/>
              </a:rPr>
              <a:t>Journal of Advances in Modeling Earth Systems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, 13: e2021MS002628, DOI:10.1029/2021MS002628.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5050288" y="4351014"/>
            <a:ext cx="38996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Frequency distribution of hourly precipitation rates from observation (</a:t>
            </a:r>
            <a:r>
              <a:rPr lang="en-US" altLang="en-US" sz="1200" b="1" dirty="0">
                <a:latin typeface="Arial" panose="020B0604020202020204" pitchFamily="34" charset="0"/>
              </a:rPr>
              <a:t>black</a:t>
            </a: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), the original E3SM scheme MG2 (blue), and the new scheme P3 (</a:t>
            </a:r>
            <a:r>
              <a:rPr lang="en-US" altLang="en-US" sz="1200" b="1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). P3 predicts more frequent occurrence of large rain rates than MG2, in better agreement with observations. </a:t>
            </a:r>
          </a:p>
        </p:txBody>
      </p:sp>
      <p:pic>
        <p:nvPicPr>
          <p:cNvPr id="9" name="image10.png">
            <a:extLst>
              <a:ext uri="{FF2B5EF4-FFF2-40B4-BE49-F238E27FC236}">
                <a16:creationId xmlns:a16="http://schemas.microsoft.com/office/drawing/2014/main" id="{BADE56EE-372A-514F-A26E-2EC93D862F73}"/>
              </a:ext>
            </a:extLst>
          </p:cNvPr>
          <p:cNvPicPr/>
          <p:nvPr/>
        </p:nvPicPr>
        <p:blipFill rotWithShape="1">
          <a:blip r:embed="rId3"/>
          <a:srcRect l="46585" t="56722" r="6356" b="3394"/>
          <a:stretch/>
        </p:blipFill>
        <p:spPr>
          <a:xfrm>
            <a:off x="5036519" y="1219200"/>
            <a:ext cx="3983812" cy="2960543"/>
          </a:xfrm>
          <a:prstGeom prst="rect">
            <a:avLst/>
          </a:prstGeom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4F155D124A184C9BF1B50050B51435" ma:contentTypeVersion="9" ma:contentTypeDescription="Create a new document." ma:contentTypeScope="" ma:versionID="76b66b382f32239fb8eb5587618611d5">
  <xsd:schema xmlns:xsd="http://www.w3.org/2001/XMLSchema" xmlns:xs="http://www.w3.org/2001/XMLSchema" xmlns:p="http://schemas.microsoft.com/office/2006/metadata/properties" xmlns:ns3="964f4f91-4ecc-4750-a526-be4b92b86cea" xmlns:ns4="9e4d5393-76ff-473a-9772-6626c388b195" targetNamespace="http://schemas.microsoft.com/office/2006/metadata/properties" ma:root="true" ma:fieldsID="e0e6ef770c664e67c80b30f37b1af245" ns3:_="" ns4:_="">
    <xsd:import namespace="964f4f91-4ecc-4750-a526-be4b92b86cea"/>
    <xsd:import namespace="9e4d5393-76ff-473a-9772-6626c388b1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4f4f91-4ecc-4750-a526-be4b92b86c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d5393-76ff-473a-9772-6626c388b19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57D9F0-2B85-430B-8843-0027C0E6F07C}">
  <ds:schemaRefs>
    <ds:schemaRef ds:uri="http://schemas.microsoft.com/office/2006/metadata/properties"/>
    <ds:schemaRef ds:uri="http://schemas.openxmlformats.org/package/2006/metadata/core-properties"/>
    <ds:schemaRef ds:uri="9e4d5393-76ff-473a-9772-6626c388b195"/>
    <ds:schemaRef ds:uri="http://schemas.microsoft.com/office/infopath/2007/PartnerControls"/>
    <ds:schemaRef ds:uri="964f4f91-4ecc-4750-a526-be4b92b86cea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E6DA58-8AF5-4706-8AC7-89C123262C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4f4f91-4ecc-4750-a526-be4b92b86cea"/>
    <ds:schemaRef ds:uri="9e4d5393-76ff-473a-9772-6626c388b1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8400</TotalTime>
  <Words>273</Words>
  <Application>Microsoft Office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Mundy, Beth E</cp:lastModifiedBy>
  <cp:revision>12</cp:revision>
  <cp:lastPrinted>2011-05-11T17:30:12Z</cp:lastPrinted>
  <dcterms:created xsi:type="dcterms:W3CDTF">2017-11-02T21:19:41Z</dcterms:created>
  <dcterms:modified xsi:type="dcterms:W3CDTF">2021-12-01T19:39:03Z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0x010100904F155D124A184C9BF1B50050B51435</vt:lpwstr>
  </property>
  <property fmtid="{D5CDD505-2E9C-101B-9397-08002B2CF9AE}" pid="4" name="Order">
    <vt:r8>3400</vt:r8>
  </property>
</Properties>
</file>