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6" userDrawn="1">
          <p15:clr>
            <a:srgbClr val="A4A3A4"/>
          </p15:clr>
        </p15:guide>
        <p15:guide id="2" pos="49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92518" autoAdjust="0"/>
  </p:normalViewPr>
  <p:slideViewPr>
    <p:cSldViewPr snapToGrid="0" snapToObjects="1" showGuides="1">
      <p:cViewPr varScale="1">
        <p:scale>
          <a:sx n="85" d="100"/>
          <a:sy n="85" d="100"/>
        </p:scale>
        <p:origin x="2224" y="168"/>
      </p:cViewPr>
      <p:guideLst>
        <p:guide orient="horz" pos="2496"/>
        <p:guide pos="49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AAB891-3B63-6D4F-B4A0-148BC6DF05CF}" type="datetimeFigureOut">
              <a:rPr lang="en-US" smtClean="0"/>
              <a:t>12/13/19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2DE008-DF32-EC48-AB0F-40D9C15DDB1F}" type="slidenum">
              <a:rPr lang="en-US" smtClean="0"/>
              <a:t>‹#›</a:t>
            </a:fld>
            <a:endParaRPr lang="en-US"/>
          </a:p>
        </p:txBody>
      </p:sp>
    </p:spTree>
    <p:extLst>
      <p:ext uri="{BB962C8B-B14F-4D97-AF65-F5344CB8AC3E}">
        <p14:creationId xmlns:p14="http://schemas.microsoft.com/office/powerpoint/2010/main" val="4186735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02DE008-DF32-EC48-AB0F-40D9C15DDB1F}" type="slidenum">
              <a:rPr lang="en-US" smtClean="0"/>
              <a:t>1</a:t>
            </a:fld>
            <a:endParaRPr lang="en-US"/>
          </a:p>
        </p:txBody>
      </p:sp>
    </p:spTree>
    <p:extLst>
      <p:ext uri="{BB962C8B-B14F-4D97-AF65-F5344CB8AC3E}">
        <p14:creationId xmlns:p14="http://schemas.microsoft.com/office/powerpoint/2010/main" val="352978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20F2D-AB6F-B445-8521-45B84A0D296C}"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126939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20F2D-AB6F-B445-8521-45B84A0D296C}"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433009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20F2D-AB6F-B445-8521-45B84A0D296C}"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56378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20F2D-AB6F-B445-8521-45B84A0D296C}"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104336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20F2D-AB6F-B445-8521-45B84A0D296C}" type="datetimeFigureOut">
              <a:rPr lang="en-US" smtClean="0"/>
              <a:t>12/13/19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81117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20F2D-AB6F-B445-8521-45B84A0D296C}"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239578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20F2D-AB6F-B445-8521-45B84A0D296C}" type="datetimeFigureOut">
              <a:rPr lang="en-US" smtClean="0"/>
              <a:t>12/13/19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1026554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20F2D-AB6F-B445-8521-45B84A0D296C}" type="datetimeFigureOut">
              <a:rPr lang="en-US" smtClean="0"/>
              <a:t>12/13/19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47700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20F2D-AB6F-B445-8521-45B84A0D296C}" type="datetimeFigureOut">
              <a:rPr lang="en-US" smtClean="0"/>
              <a:t>12/13/19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408227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520F2D-AB6F-B445-8521-45B84A0D296C}"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1377396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520F2D-AB6F-B445-8521-45B84A0D296C}" type="datetimeFigureOut">
              <a:rPr lang="en-US" smtClean="0"/>
              <a:t>12/13/19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B38C3-0F94-484F-AA3E-50A0B333B7D1}" type="slidenum">
              <a:rPr lang="en-US" smtClean="0"/>
              <a:t>‹#›</a:t>
            </a:fld>
            <a:endParaRPr lang="en-US"/>
          </a:p>
        </p:txBody>
      </p:sp>
    </p:spTree>
    <p:extLst>
      <p:ext uri="{BB962C8B-B14F-4D97-AF65-F5344CB8AC3E}">
        <p14:creationId xmlns:p14="http://schemas.microsoft.com/office/powerpoint/2010/main" val="264320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20F2D-AB6F-B445-8521-45B84A0D296C}" type="datetimeFigureOut">
              <a:rPr lang="en-US" smtClean="0"/>
              <a:t>12/13/19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38C3-0F94-484F-AA3E-50A0B333B7D1}" type="slidenum">
              <a:rPr lang="en-US" smtClean="0"/>
              <a:t>‹#›</a:t>
            </a:fld>
            <a:endParaRPr lang="en-US"/>
          </a:p>
        </p:txBody>
      </p:sp>
    </p:spTree>
    <p:extLst>
      <p:ext uri="{BB962C8B-B14F-4D97-AF65-F5344CB8AC3E}">
        <p14:creationId xmlns:p14="http://schemas.microsoft.com/office/powerpoint/2010/main" val="3993308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t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4477" y="145841"/>
            <a:ext cx="7284522" cy="858502"/>
          </a:xfrm>
        </p:spPr>
        <p:txBody>
          <a:bodyPr>
            <a:noAutofit/>
          </a:bodyPr>
          <a:lstStyle/>
          <a:p>
            <a:pPr marL="341313" indent="-287338">
              <a:spcBef>
                <a:spcPts val="1800"/>
              </a:spcBef>
              <a:spcAft>
                <a:spcPts val="600"/>
              </a:spcAft>
              <a:tabLst>
                <a:tab pos="338138" algn="l"/>
              </a:tabLst>
            </a:pPr>
            <a:r>
              <a:rPr lang="en-US" sz="2400" b="1" dirty="0"/>
              <a:t>Diagnosing sea surface temperature errors using an initialized coupled model hindcast approach</a:t>
            </a:r>
          </a:p>
        </p:txBody>
      </p:sp>
      <p:sp>
        <p:nvSpPr>
          <p:cNvPr id="5" name="Rectangle 4"/>
          <p:cNvSpPr/>
          <p:nvPr/>
        </p:nvSpPr>
        <p:spPr>
          <a:xfrm>
            <a:off x="114906" y="6549231"/>
            <a:ext cx="8967908" cy="238527"/>
          </a:xfrm>
          <a:prstGeom prst="rect">
            <a:avLst/>
          </a:prstGeom>
          <a:ln>
            <a:solidFill>
              <a:schemeClr val="tx1"/>
            </a:solidFill>
          </a:ln>
        </p:spPr>
        <p:txBody>
          <a:bodyPr wrap="square">
            <a:spAutoFit/>
          </a:bodyPr>
          <a:lstStyle/>
          <a:p>
            <a:r>
              <a:rPr lang="en-US" sz="950" dirty="0" err="1">
                <a:cs typeface="Optima"/>
              </a:rPr>
              <a:t>Siongco</a:t>
            </a:r>
            <a:r>
              <a:rPr lang="en-US" sz="950" dirty="0">
                <a:cs typeface="Optima"/>
              </a:rPr>
              <a:t>, A. C., and coauthors (2019), A hindcast approach to diagnosing the equatorial Pacific cold tongue SST bias in CESM1. J. Climate, https://</a:t>
            </a:r>
            <a:r>
              <a:rPr lang="en-US" sz="950" dirty="0" err="1">
                <a:cs typeface="Optima"/>
              </a:rPr>
              <a:t>doi.org</a:t>
            </a:r>
            <a:r>
              <a:rPr lang="en-US" sz="950" dirty="0">
                <a:cs typeface="Optima"/>
              </a:rPr>
              <a:t>/10.1175/JCLI-D-19-0513.1</a:t>
            </a:r>
          </a:p>
        </p:txBody>
      </p:sp>
      <p:sp>
        <p:nvSpPr>
          <p:cNvPr id="9" name="Rectangle 4"/>
          <p:cNvSpPr>
            <a:spLocks noChangeArrowheads="1"/>
          </p:cNvSpPr>
          <p:nvPr/>
        </p:nvSpPr>
        <p:spPr bwMode="auto">
          <a:xfrm>
            <a:off x="228599" y="1126353"/>
            <a:ext cx="8686801" cy="6581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31775" indent="-231775" algn="ctr">
              <a:spcBef>
                <a:spcPct val="15000"/>
              </a:spcBef>
            </a:pPr>
            <a:r>
              <a:rPr lang="en-US" sz="1800" b="1" u="sng" dirty="0">
                <a:solidFill>
                  <a:prstClr val="black"/>
                </a:solidFill>
                <a:latin typeface="Tw Cen MT"/>
                <a:ea typeface="ＭＳ Ｐゴシック" charset="0"/>
                <a:cs typeface="Tw Cen MT"/>
              </a:rPr>
              <a:t>Science Question</a:t>
            </a:r>
          </a:p>
          <a:p>
            <a:pPr marL="231775" indent="-231775">
              <a:lnSpc>
                <a:spcPct val="114000"/>
              </a:lnSpc>
              <a:spcBef>
                <a:spcPct val="15000"/>
              </a:spcBef>
              <a:buFont typeface="Arial" charset="0"/>
              <a:buChar char="●"/>
            </a:pPr>
            <a:r>
              <a:rPr lang="en-US" sz="1600" dirty="0">
                <a:solidFill>
                  <a:prstClr val="black"/>
                </a:solidFill>
                <a:latin typeface="Tw Cen MT"/>
                <a:ea typeface="ＭＳ Ｐゴシック" charset="0"/>
                <a:cs typeface="Tw Cen MT"/>
              </a:rPr>
              <a:t>What are the causes of equatorial Pacific cold sea surface temperature (SST) bias in CESM1?</a:t>
            </a:r>
            <a:endParaRPr lang="en-US" sz="1600" dirty="0">
              <a:solidFill>
                <a:prstClr val="black"/>
              </a:solidFill>
              <a:latin typeface="+mj-lt"/>
              <a:ea typeface="ＭＳ Ｐゴシック" charset="0"/>
              <a:cs typeface="Tw Cen MT"/>
            </a:endParaRPr>
          </a:p>
        </p:txBody>
      </p:sp>
      <p:cxnSp>
        <p:nvCxnSpPr>
          <p:cNvPr id="12" name="Straight Connector 11"/>
          <p:cNvCxnSpPr/>
          <p:nvPr/>
        </p:nvCxnSpPr>
        <p:spPr>
          <a:xfrm flipV="1">
            <a:off x="228600" y="1103730"/>
            <a:ext cx="8686800" cy="280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6" name="Picture 40" descr="capt-logo_20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83" y="694499"/>
            <a:ext cx="957788" cy="339970"/>
          </a:xfrm>
          <a:prstGeom prst="rect">
            <a:avLst/>
          </a:prstGeom>
          <a:solidFill>
            <a:schemeClr val="bg1"/>
          </a:solidFill>
          <a:ln w="9525">
            <a:noFill/>
            <a:miter lim="800000"/>
            <a:headEnd/>
            <a:tailEnd/>
          </a:ln>
        </p:spPr>
      </p:pic>
      <p:pic>
        <p:nvPicPr>
          <p:cNvPr id="18" name="Picture 17" descr="lab_logo_black_rgb.tif"/>
          <p:cNvPicPr>
            <a:picLocks noChangeAspect="1"/>
          </p:cNvPicPr>
          <p:nvPr/>
        </p:nvPicPr>
        <p:blipFill rotWithShape="1">
          <a:blip r:embed="rId4">
            <a:extLst>
              <a:ext uri="{28A0092B-C50C-407E-A947-70E740481C1C}">
                <a14:useLocalDpi xmlns:a14="http://schemas.microsoft.com/office/drawing/2010/main" val="0"/>
              </a:ext>
            </a:extLst>
          </a:blip>
          <a:srcRect r="83587" b="10225"/>
          <a:stretch/>
        </p:blipFill>
        <p:spPr>
          <a:xfrm>
            <a:off x="133163" y="100874"/>
            <a:ext cx="541834" cy="523695"/>
          </a:xfrm>
          <a:prstGeom prst="rect">
            <a:avLst/>
          </a:prstGeom>
        </p:spPr>
      </p:pic>
      <p:sp>
        <p:nvSpPr>
          <p:cNvPr id="37" name="Rectangle 4">
            <a:extLst>
              <a:ext uri="{FF2B5EF4-FFF2-40B4-BE49-F238E27FC236}">
                <a16:creationId xmlns:a16="http://schemas.microsoft.com/office/drawing/2014/main" id="{D3E94068-AD6A-7445-9B86-A2300D512D0F}"/>
              </a:ext>
            </a:extLst>
          </p:cNvPr>
          <p:cNvSpPr>
            <a:spLocks noChangeArrowheads="1"/>
          </p:cNvSpPr>
          <p:nvPr/>
        </p:nvSpPr>
        <p:spPr bwMode="auto">
          <a:xfrm>
            <a:off x="228599" y="4618704"/>
            <a:ext cx="8747023" cy="1619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1313" indent="-287338" algn="ctr">
              <a:spcBef>
                <a:spcPts val="600"/>
              </a:spcBef>
              <a:tabLst>
                <a:tab pos="338138" algn="l"/>
              </a:tabLst>
            </a:pPr>
            <a:r>
              <a:rPr lang="en-US" sz="1800" b="1" u="sng" dirty="0">
                <a:solidFill>
                  <a:prstClr val="black"/>
                </a:solidFill>
                <a:latin typeface="Tw Cen MT"/>
                <a:ea typeface="ＭＳ Ｐゴシック" charset="0"/>
                <a:cs typeface="Tw Cen MT"/>
              </a:rPr>
              <a:t>Key Accomplishments</a:t>
            </a:r>
          </a:p>
          <a:p>
            <a:pPr marL="231775" indent="-231775">
              <a:spcBef>
                <a:spcPts val="600"/>
              </a:spcBef>
              <a:buFont typeface="Arial" charset="0"/>
              <a:buChar char="●"/>
              <a:tabLst>
                <a:tab pos="338138" algn="l"/>
              </a:tabLst>
            </a:pPr>
            <a:r>
              <a:rPr lang="en-US" sz="1400" dirty="0">
                <a:solidFill>
                  <a:prstClr val="black"/>
                </a:solidFill>
                <a:latin typeface="Tw Cen MT"/>
                <a:ea typeface="ＭＳ Ｐゴシック" charset="0"/>
                <a:cs typeface="Tw Cen MT"/>
              </a:rPr>
              <a:t>Based on ocean-only experiments and heat budget analysis, cold phase cold SST bias is driven by excessive vertical advection and upwelling of cold subsurface ocean water, which are caused by the excessive surface zonal wind stress.</a:t>
            </a:r>
          </a:p>
          <a:p>
            <a:pPr marL="231775" indent="-231775">
              <a:spcBef>
                <a:spcPts val="600"/>
              </a:spcBef>
              <a:buFont typeface="Arial" charset="0"/>
              <a:buChar char="●"/>
              <a:tabLst>
                <a:tab pos="338138" algn="l"/>
              </a:tabLst>
            </a:pPr>
            <a:r>
              <a:rPr lang="en-US" sz="1400" dirty="0">
                <a:solidFill>
                  <a:prstClr val="black"/>
                </a:solidFill>
                <a:latin typeface="Tw Cen MT"/>
                <a:ea typeface="ＭＳ Ｐゴシック" charset="0"/>
                <a:cs typeface="Tw Cen MT"/>
              </a:rPr>
              <a:t>For the slower-developing warm phase cold bias, the too cold SSTs over the equatorial region are associated with a slowly-evolving upward displacement of subsurface ocean zonal currents and isotherms that is consistent with the stronger and higher core of the Equatorial Undercurrent. </a:t>
            </a:r>
          </a:p>
          <a:p>
            <a:pPr marL="231775" indent="-231775">
              <a:spcBef>
                <a:spcPts val="600"/>
              </a:spcBef>
              <a:buFont typeface="Arial" charset="0"/>
              <a:buChar char="●"/>
              <a:tabLst>
                <a:tab pos="338138" algn="l"/>
              </a:tabLst>
            </a:pPr>
            <a:r>
              <a:rPr lang="en-US" sz="1400" dirty="0">
                <a:solidFill>
                  <a:prstClr val="black"/>
                </a:solidFill>
                <a:latin typeface="Tw Cen MT"/>
                <a:ea typeface="ＭＳ Ｐゴシック" charset="0"/>
                <a:cs typeface="Tw Cen MT"/>
              </a:rPr>
              <a:t>This analysis provides key information that is useful for the ultimate reduction of these SST biases</a:t>
            </a:r>
          </a:p>
        </p:txBody>
      </p:sp>
      <p:sp>
        <p:nvSpPr>
          <p:cNvPr id="4" name="TextBox 3">
            <a:extLst>
              <a:ext uri="{FF2B5EF4-FFF2-40B4-BE49-F238E27FC236}">
                <a16:creationId xmlns:a16="http://schemas.microsoft.com/office/drawing/2014/main" id="{D990C3CF-6B7B-0543-8DE2-055B77240B6C}"/>
              </a:ext>
            </a:extLst>
          </p:cNvPr>
          <p:cNvSpPr txBox="1"/>
          <p:nvPr/>
        </p:nvSpPr>
        <p:spPr>
          <a:xfrm>
            <a:off x="7901895" y="392701"/>
            <a:ext cx="968535" cy="400110"/>
          </a:xfrm>
          <a:prstGeom prst="rect">
            <a:avLst/>
          </a:prstGeom>
          <a:noFill/>
        </p:spPr>
        <p:txBody>
          <a:bodyPr wrap="none" rtlCol="0">
            <a:spAutoFit/>
          </a:bodyPr>
          <a:lstStyle/>
          <a:p>
            <a:r>
              <a:rPr lang="en-US" sz="2000" b="1" dirty="0">
                <a:solidFill>
                  <a:srgbClr val="00B050"/>
                </a:solidFill>
                <a:latin typeface="Arial" panose="020B0604020202020204" pitchFamily="34" charset="0"/>
                <a:cs typeface="Arial" panose="020B0604020202020204" pitchFamily="34" charset="0"/>
              </a:rPr>
              <a:t>RGMA</a:t>
            </a:r>
          </a:p>
        </p:txBody>
      </p:sp>
      <p:grpSp>
        <p:nvGrpSpPr>
          <p:cNvPr id="13" name="Group 12">
            <a:extLst>
              <a:ext uri="{FF2B5EF4-FFF2-40B4-BE49-F238E27FC236}">
                <a16:creationId xmlns:a16="http://schemas.microsoft.com/office/drawing/2014/main" id="{A57CA526-F575-934D-A2D5-53CD4E5FB1F7}"/>
              </a:ext>
            </a:extLst>
          </p:cNvPr>
          <p:cNvGrpSpPr/>
          <p:nvPr/>
        </p:nvGrpSpPr>
        <p:grpSpPr>
          <a:xfrm>
            <a:off x="228599" y="1791946"/>
            <a:ext cx="8686801" cy="2852893"/>
            <a:chOff x="228599" y="1800862"/>
            <a:chExt cx="8686801" cy="2852893"/>
          </a:xfrm>
        </p:grpSpPr>
        <p:sp>
          <p:nvSpPr>
            <p:cNvPr id="17" name="TextBox 16"/>
            <p:cNvSpPr txBox="1"/>
            <p:nvPr/>
          </p:nvSpPr>
          <p:spPr>
            <a:xfrm>
              <a:off x="1124264" y="4006153"/>
              <a:ext cx="7045376" cy="570990"/>
            </a:xfrm>
            <a:prstGeom prst="rect">
              <a:avLst/>
            </a:prstGeom>
            <a:solidFill>
              <a:schemeClr val="accent6">
                <a:lumMod val="40000"/>
                <a:lumOff val="60000"/>
                <a:alpha val="50000"/>
              </a:schemeClr>
            </a:solidFill>
            <a:ln>
              <a:solidFill>
                <a:schemeClr val="accent6">
                  <a:lumMod val="75000"/>
                </a:schemeClr>
              </a:solidFill>
            </a:ln>
          </p:spPr>
          <p:txBody>
            <a:bodyPr wrap="square" rtlCol="0">
              <a:spAutoFit/>
            </a:bodyPr>
            <a:lstStyle/>
            <a:p>
              <a:pPr>
                <a:lnSpc>
                  <a:spcPct val="110000"/>
                </a:lnSpc>
                <a:spcBef>
                  <a:spcPct val="15000"/>
                </a:spcBef>
              </a:pPr>
              <a:r>
                <a:rPr lang="en-US" sz="1450" b="1" dirty="0"/>
                <a:t>Cold phase (May-October) cold SST bias develops within 6 months, warm phase (February-April) cold bias emerges after 6 months in CESM1 seasonal coupled hindcasts.</a:t>
              </a:r>
            </a:p>
          </p:txBody>
        </p:sp>
        <p:sp>
          <p:nvSpPr>
            <p:cNvPr id="3" name="Rectangle 2"/>
            <p:cNvSpPr/>
            <p:nvPr/>
          </p:nvSpPr>
          <p:spPr>
            <a:xfrm>
              <a:off x="228599" y="1800862"/>
              <a:ext cx="8686801" cy="2852893"/>
            </a:xfrm>
            <a:prstGeom prst="rect">
              <a:avLst/>
            </a:prstGeom>
            <a:no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E0AA7DC-BD6A-D946-95D5-8352CA7798AD}"/>
                </a:ext>
              </a:extLst>
            </p:cNvPr>
            <p:cNvPicPr>
              <a:picLocks noChangeAspect="1"/>
            </p:cNvPicPr>
            <p:nvPr/>
          </p:nvPicPr>
          <p:blipFill>
            <a:blip r:embed="rId5"/>
            <a:stretch>
              <a:fillRect/>
            </a:stretch>
          </p:blipFill>
          <p:spPr>
            <a:xfrm>
              <a:off x="403915" y="1858620"/>
              <a:ext cx="8280195" cy="2095210"/>
            </a:xfrm>
            <a:prstGeom prst="rect">
              <a:avLst/>
            </a:prstGeom>
          </p:spPr>
        </p:pic>
        <p:sp>
          <p:nvSpPr>
            <p:cNvPr id="11" name="Rectangle 10">
              <a:extLst>
                <a:ext uri="{FF2B5EF4-FFF2-40B4-BE49-F238E27FC236}">
                  <a16:creationId xmlns:a16="http://schemas.microsoft.com/office/drawing/2014/main" id="{1E5B05F2-B7A8-6D43-9441-E6D477463EFE}"/>
                </a:ext>
              </a:extLst>
            </p:cNvPr>
            <p:cNvSpPr/>
            <p:nvPr/>
          </p:nvSpPr>
          <p:spPr>
            <a:xfrm>
              <a:off x="539262" y="2625970"/>
              <a:ext cx="8144848" cy="352926"/>
            </a:xfrm>
            <a:prstGeom prst="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11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1192</TotalTime>
  <Words>204</Words>
  <Application>Microsoft Macintosh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Tw Cen MT</vt:lpstr>
      <vt:lpstr>Office Theme</vt:lpstr>
      <vt:lpstr>Diagnosing sea surface temperature errors using an initialized coupled model hindcast approach</vt:lpstr>
    </vt:vector>
  </TitlesOfParts>
  <Company>LLNL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Xue Zheng</dc:creator>
  <cp:lastModifiedBy>Microsoft Office User</cp:lastModifiedBy>
  <cp:revision>107</cp:revision>
  <dcterms:created xsi:type="dcterms:W3CDTF">2016-07-01T23:27:17Z</dcterms:created>
  <dcterms:modified xsi:type="dcterms:W3CDTF">2019-12-13T17:20:59Z</dcterms:modified>
</cp:coreProperties>
</file>