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9"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sey, Kathryn S" initials="DKS" lastIdx="17" clrIdx="0"/>
  <p:cmAuthor id="2" name="Singh, Hansi K" initials="SHK" lastIdx="1" clrIdx="1"/>
  <p:cmAuthor id="3" name="Roeder, Lynne R" initials="RLR" lastIdx="3" clrIdx="2">
    <p:extLst>
      <p:ext uri="{19B8F6BF-5375-455C-9EA6-DF929625EA0E}">
        <p15:presenceInfo xmlns:p15="http://schemas.microsoft.com/office/powerpoint/2012/main" userId="S::Lynne.Roeder@pnnl.gov::b779963b-b068-4f38-8d4e-c76b6b69b51f" providerId="AD"/>
      </p:ext>
    </p:extLst>
  </p:cmAuthor>
  <p:cmAuthor id="4" name="Microsoft Office User" initials="Office" lastIdx="3" clrIdx="3">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636" autoAdjust="0"/>
    <p:restoredTop sz="94625" autoAdjust="0"/>
  </p:normalViewPr>
  <p:slideViewPr>
    <p:cSldViewPr>
      <p:cViewPr varScale="1">
        <p:scale>
          <a:sx n="94" d="100"/>
          <a:sy n="94" d="100"/>
        </p:scale>
        <p:origin x="6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6/27/2019</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390796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6/27/2019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6/27/2019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6/27/2019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6/27/2019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6/27/2019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6/27/2019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6/27/2019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6/27/2019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6/27/2019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6/27/2019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6/27/2019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6/27/2019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83457" y="1008069"/>
            <a:ext cx="4322275" cy="584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t>Objective</a:t>
            </a:r>
          </a:p>
          <a:p>
            <a:pPr marL="285750" indent="-285750">
              <a:spcBef>
                <a:spcPct val="15000"/>
              </a:spcBef>
              <a:buFont typeface="Arial" pitchFamily="34" charset="0"/>
              <a:buChar char="●"/>
              <a:defRPr/>
            </a:pPr>
            <a:r>
              <a:rPr lang="en-US" sz="1400" dirty="0"/>
              <a:t>With the Arctic warming faster than the Antarctic, explore the role the ocean plays in this asymmetric polar warming</a:t>
            </a:r>
          </a:p>
          <a:p>
            <a:pPr marL="231775" indent="-231775" algn="ctr">
              <a:spcBef>
                <a:spcPct val="15000"/>
              </a:spcBef>
              <a:defRPr/>
            </a:pPr>
            <a:r>
              <a:rPr lang="en-US" sz="1600" b="1" dirty="0"/>
              <a:t>Approach</a:t>
            </a:r>
          </a:p>
          <a:p>
            <a:pPr marL="285750" indent="-285750">
              <a:spcBef>
                <a:spcPct val="15000"/>
              </a:spcBef>
              <a:buFont typeface="Arial" pitchFamily="34" charset="0"/>
              <a:buChar char="●"/>
              <a:defRPr/>
            </a:pPr>
            <a:r>
              <a:rPr lang="en-US" sz="1400" dirty="0"/>
              <a:t>Analyze polar warming and subpolar ocean heat uptake in an existing archive of state-of-the-art Earth System models (the CMIP5 archive)</a:t>
            </a:r>
          </a:p>
          <a:p>
            <a:pPr marL="285750" indent="-285750">
              <a:spcBef>
                <a:spcPct val="15000"/>
              </a:spcBef>
              <a:buFont typeface="Arial" pitchFamily="34" charset="0"/>
              <a:buChar char="●"/>
              <a:defRPr/>
            </a:pPr>
            <a:r>
              <a:rPr lang="en-US" sz="1400" dirty="0"/>
              <a:t>Conduct additional simulations using a “slab ocean model” that allows spatial patterns of ocean heat uptake and transport to be prescribed, while examining the models’ temperature response</a:t>
            </a:r>
          </a:p>
          <a:p>
            <a:pPr algn="ctr">
              <a:spcBef>
                <a:spcPct val="15000"/>
              </a:spcBef>
              <a:defRPr/>
            </a:pPr>
            <a:r>
              <a:rPr lang="en-US" altLang="en-US" sz="1600" b="1" dirty="0"/>
              <a:t>Impact</a:t>
            </a:r>
          </a:p>
          <a:p>
            <a:pPr marL="283464" indent="-283464" eaLnBrk="1" hangingPunct="1">
              <a:spcBef>
                <a:spcPct val="15000"/>
              </a:spcBef>
              <a:buFont typeface="Arial" panose="020B0604020202020204" pitchFamily="34" charset="0"/>
              <a:buChar char="●"/>
            </a:pPr>
            <a:r>
              <a:rPr lang="en-US" altLang="en-US" sz="1400" dirty="0"/>
              <a:t>Results showed that the greater Arctic warming was mostly due to the way  feedbacks differed in the Northern and Southern hemispheres, rather than differences in the rate the ocean took up heat in the two hemispheres</a:t>
            </a:r>
          </a:p>
          <a:p>
            <a:pPr marL="283464" indent="-283464" eaLnBrk="1" hangingPunct="1">
              <a:spcBef>
                <a:spcPct val="15000"/>
              </a:spcBef>
              <a:buFont typeface="Arial" panose="020B0604020202020204" pitchFamily="34" charset="0"/>
              <a:buChar char="●"/>
            </a:pPr>
            <a:r>
              <a:rPr lang="en-US" altLang="en-US" sz="1400" dirty="0"/>
              <a:t>Ice-albedo and lapse rate feedbacks, which tend to amplify warming from greenhouse gases, were found to be stronger over the Arctic than over the Antarctic</a:t>
            </a:r>
            <a:endParaRPr lang="en-US" altLang="en-US" sz="1400" strike="sngStrike" dirty="0"/>
          </a:p>
          <a:p>
            <a:pPr marL="283464" indent="-283464">
              <a:spcBef>
                <a:spcPct val="15000"/>
              </a:spcBef>
              <a:buFont typeface="Arial" panose="020B0604020202020204" pitchFamily="34" charset="0"/>
              <a:buChar char="●"/>
            </a:pPr>
            <a:r>
              <a:rPr lang="en-US" sz="1400" dirty="0"/>
              <a:t>Differences in the spatial and temporal patterns of ocean heat transports influenced the asymmetric warming by amplifying feedbacks that warmed the Arctic more</a:t>
            </a:r>
          </a:p>
        </p:txBody>
      </p:sp>
      <p:sp>
        <p:nvSpPr>
          <p:cNvPr id="3076" name="Rectangle 5"/>
          <p:cNvSpPr>
            <a:spLocks noChangeArrowheads="1"/>
          </p:cNvSpPr>
          <p:nvPr/>
        </p:nvSpPr>
        <p:spPr bwMode="auto">
          <a:xfrm>
            <a:off x="76200" y="0"/>
            <a:ext cx="9067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Ocean Heat Transports Amplify Asymmetries Between Arctic and Antarctic Warming</a:t>
            </a:r>
          </a:p>
        </p:txBody>
      </p:sp>
      <p:sp>
        <p:nvSpPr>
          <p:cNvPr id="3077" name="Text Box 6"/>
          <p:cNvSpPr txBox="1">
            <a:spLocks noChangeArrowheads="1"/>
          </p:cNvSpPr>
          <p:nvPr/>
        </p:nvSpPr>
        <p:spPr bwMode="auto">
          <a:xfrm>
            <a:off x="4738269" y="5818257"/>
            <a:ext cx="4160481"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000" dirty="0"/>
              <a:t>Singh HA, OA </a:t>
            </a:r>
            <a:r>
              <a:rPr lang="en-US" sz="1000" dirty="0" err="1"/>
              <a:t>Garuba</a:t>
            </a:r>
            <a:r>
              <a:rPr lang="en-US" sz="1000" dirty="0"/>
              <a:t>, and PJ Rasch. 2018. “How Asymmetries Between Arctic and Antarctic Climate Sensitivity Are Modified by the Ocean.” </a:t>
            </a:r>
            <a:r>
              <a:rPr lang="en-US" sz="1000" i="1" dirty="0"/>
              <a:t>Geophysical Research Letters</a:t>
            </a:r>
            <a:r>
              <a:rPr lang="en-US" sz="1000" dirty="0"/>
              <a:t> 45(23):13,031–13,040, https://doi.org/10.1029/2018GL079023.</a:t>
            </a:r>
          </a:p>
        </p:txBody>
      </p:sp>
      <p:sp>
        <p:nvSpPr>
          <p:cNvPr id="3078" name="TextBox 9"/>
          <p:cNvSpPr txBox="1">
            <a:spLocks noChangeArrowheads="1"/>
          </p:cNvSpPr>
          <p:nvPr/>
        </p:nvSpPr>
        <p:spPr bwMode="auto">
          <a:xfrm>
            <a:off x="4571998" y="4805536"/>
            <a:ext cx="434489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Radiative feedbacks due to doubling of carbon dioxide (large circles) are greater over the Arctic than the Antarctic. Each small dot estimates the ocean’s response during a different time period of a long run.</a:t>
            </a:r>
            <a:endParaRPr lang="en-US" altLang="en-US" sz="1200" b="1" dirty="0">
              <a:latin typeface="Arial" panose="020B0604020202020204" pitchFamily="34" charset="0"/>
            </a:endParaRPr>
          </a:p>
        </p:txBody>
      </p:sp>
      <p:pic>
        <p:nvPicPr>
          <p:cNvPr id="2" name="Picture 1"/>
          <p:cNvPicPr>
            <a:picLocks noChangeAspect="1"/>
          </p:cNvPicPr>
          <p:nvPr/>
        </p:nvPicPr>
        <p:blipFill>
          <a:blip r:embed="rId3"/>
          <a:stretch>
            <a:fillRect/>
          </a:stretch>
        </p:blipFill>
        <p:spPr>
          <a:xfrm>
            <a:off x="4344891" y="1307100"/>
            <a:ext cx="4616745" cy="3400170"/>
          </a:xfrm>
          <a:prstGeom prst="rect">
            <a:avLst/>
          </a:prstGeom>
        </p:spPr>
      </p:pic>
    </p:spTree>
    <p:extLst>
      <p:ext uri="{BB962C8B-B14F-4D97-AF65-F5344CB8AC3E}">
        <p14:creationId xmlns:p14="http://schemas.microsoft.com/office/powerpoint/2010/main" val="1887678825"/>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0198380bdea13e191e4a1399ec8c2fb2">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f8297400d3a7aa30ef2098f3c79c4b59"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RGMA</Funding>
    <SlideDescription xmlns="http://schemas.microsoft.com/sharepoint/v3" xsi:nil="true"/>
  </documentManagement>
</p:properties>
</file>

<file path=customXml/itemProps1.xml><?xml version="1.0" encoding="utf-8"?>
<ds:datastoreItem xmlns:ds="http://schemas.openxmlformats.org/officeDocument/2006/customXml" ds:itemID="{B57AF4A8-9C5C-42BE-B5E9-A2AF76C775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purl.org/dc/dcmitype/"/>
    <ds:schemaRef ds:uri="http://purl.org/dc/terms/"/>
    <ds:schemaRef ds:uri="http://purl.org/dc/elements/1.1/"/>
    <ds:schemaRef ds:uri="http://schemas.microsoft.com/office/2006/metadata/properties"/>
    <ds:schemaRef ds:uri="http://schemas.microsoft.com/office/infopath/2007/PartnerControls"/>
    <ds:schemaRef ds:uri="3f367a74-7294-440b-bcf2-615eafc1d48f"/>
    <ds:schemaRef ds:uri="http://schemas.microsoft.com/office/2006/documentManagement/types"/>
    <ds:schemaRef ds:uri="http://schemas.openxmlformats.org/package/2006/metadata/core-properties"/>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51283</TotalTime>
  <Words>273</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keywords/>
  <cp:lastModifiedBy>Risenmay, Ryan L</cp:lastModifiedBy>
  <cp:revision>43</cp:revision>
  <cp:lastPrinted>2011-05-11T17:30:12Z</cp:lastPrinted>
  <dcterms:created xsi:type="dcterms:W3CDTF">2017-11-02T21:19:41Z</dcterms:created>
  <dcterms:modified xsi:type="dcterms:W3CDTF">2019-06-27T17:30:16Z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