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ustom.xml" ContentType="application/vnd.openxmlformats-officedocument.custom-properti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591D63-3B31-4B50-8447-E9527EE9EF5E}" type="datetimeFigureOut">
              <a:rPr lang="en-US" smtClean="0"/>
              <a:t>2/8/2018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1CA14D-19CB-48DA-8E10-4301A4C4B582}" type="slidenum">
              <a:rPr lang="en-US" smtClean="0"/>
              <a:t>‹#›</a:t>
            </a:fld>
            <a:endParaRPr lang="en-US"/>
          </a:p>
        </p:txBody>
      </p:sp>
    </p:spTree>
    <p:extLst>
      <p:ext uri="{BB962C8B-B14F-4D97-AF65-F5344CB8AC3E}">
        <p14:creationId xmlns:p14="http://schemas.microsoft.com/office/powerpoint/2010/main" val="42857418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000"/>
              <a:t>http://www.pnnl.gov/science/highlights/highlights.asp?division=749</a:t>
            </a:r>
          </a:p>
        </p:txBody>
      </p:sp>
    </p:spTree>
    <p:extLst>
      <p:ext uri="{BB962C8B-B14F-4D97-AF65-F5344CB8AC3E}">
        <p14:creationId xmlns:p14="http://schemas.microsoft.com/office/powerpoint/2010/main" val="1054376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643573873"/>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2/8/2018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extLst>
      <p:ext uri="{BB962C8B-B14F-4D97-AF65-F5344CB8AC3E}">
        <p14:creationId xmlns:p14="http://schemas.microsoft.com/office/powerpoint/2010/main" val="2869488578"/>
      </p:ext>
    </p:extLst>
  </p:cSld>
  <p:clrMap bg1="lt1" tx1="dk1" bg2="lt2" tx2="dk2" accent1="accent1" accent2="accent2" accent3="accent3" accent4="accent4" accent5="accent5" accent6="accent6" hlink="hlink" folHlink="folHlink"/>
  <p:sldLayoutIdLst>
    <p:sldLayoutId id="2147483649"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p:cNvSpPr>
            <a:spLocks noChangeArrowheads="1"/>
          </p:cNvSpPr>
          <p:nvPr/>
        </p:nvSpPr>
        <p:spPr bwMode="auto">
          <a:xfrm>
            <a:off x="152398" y="1143000"/>
            <a:ext cx="4310668" cy="5586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600" b="1" dirty="0">
                <a:solidFill>
                  <a:prstClr val="black"/>
                </a:solidFill>
              </a:rPr>
              <a:t>Objective</a:t>
            </a:r>
          </a:p>
          <a:p>
            <a:pPr marL="285750" indent="-285750">
              <a:spcBef>
                <a:spcPct val="15000"/>
              </a:spcBef>
              <a:buFont typeface="Arial" pitchFamily="34" charset="0"/>
              <a:buChar char="●"/>
              <a:defRPr/>
            </a:pPr>
            <a:r>
              <a:rPr lang="en-US" sz="1400" dirty="0"/>
              <a:t>Highlight the roles played by the atmosphere and ocean in transporting heat from lower latitudes to the poles that leads to a polar amplification of the planet’s temperature </a:t>
            </a:r>
            <a:r>
              <a:rPr lang="en-US" sz="1400" dirty="0" smtClean="0"/>
              <a:t>changes</a:t>
            </a:r>
            <a:endParaRPr lang="en-US" sz="1400" b="1" dirty="0">
              <a:solidFill>
                <a:prstClr val="black"/>
              </a:solidFill>
            </a:endParaRPr>
          </a:p>
          <a:p>
            <a:pPr marL="231775" indent="-231775" algn="ctr">
              <a:spcBef>
                <a:spcPct val="15000"/>
              </a:spcBef>
              <a:defRPr/>
            </a:pPr>
            <a:r>
              <a:rPr lang="en-US" sz="1600" b="1" dirty="0">
                <a:solidFill>
                  <a:prstClr val="black"/>
                </a:solidFill>
              </a:rPr>
              <a:t>Approach</a:t>
            </a:r>
          </a:p>
          <a:p>
            <a:pPr marL="285750" indent="-285750">
              <a:spcBef>
                <a:spcPct val="15000"/>
              </a:spcBef>
              <a:buFont typeface="Arial" pitchFamily="34" charset="0"/>
              <a:buChar char="●"/>
              <a:defRPr/>
            </a:pPr>
            <a:r>
              <a:rPr lang="en-US" sz="1400" dirty="0">
                <a:solidFill>
                  <a:prstClr val="black"/>
                </a:solidFill>
              </a:rPr>
              <a:t>Use a coupled atmosphere slab ocean model to isolate the relative importance of ocean and atmospheric heat transports in environmental change at high </a:t>
            </a:r>
            <a:r>
              <a:rPr lang="en-US" sz="1400" dirty="0" smtClean="0">
                <a:solidFill>
                  <a:prstClr val="black"/>
                </a:solidFill>
              </a:rPr>
              <a:t>latitudes</a:t>
            </a:r>
            <a:endParaRPr lang="en-US" sz="1400" dirty="0">
              <a:solidFill>
                <a:prstClr val="black"/>
              </a:solidFill>
            </a:endParaRPr>
          </a:p>
          <a:p>
            <a:pPr marL="231775" indent="-231775" algn="ctr" eaLnBrk="1" hangingPunct="1">
              <a:spcBef>
                <a:spcPct val="15000"/>
              </a:spcBef>
              <a:buFontTx/>
              <a:buNone/>
              <a:defRPr/>
            </a:pPr>
            <a:r>
              <a:rPr lang="en-US" altLang="en-US" sz="1600" b="1" dirty="0">
                <a:solidFill>
                  <a:prstClr val="black"/>
                </a:solidFill>
              </a:rPr>
              <a:t>Impact</a:t>
            </a:r>
          </a:p>
          <a:p>
            <a:pPr marL="283464" indent="-285750">
              <a:spcBef>
                <a:spcPts val="200"/>
              </a:spcBef>
              <a:buFont typeface="Arial" pitchFamily="34" charset="0"/>
              <a:buChar char="●"/>
              <a:defRPr/>
            </a:pPr>
            <a:r>
              <a:rPr lang="en-US" sz="1400" dirty="0"/>
              <a:t>Polar warming </a:t>
            </a:r>
            <a:r>
              <a:rPr lang="en-US" sz="1400" dirty="0" smtClean="0"/>
              <a:t>connected </a:t>
            </a:r>
            <a:r>
              <a:rPr lang="en-US" sz="1400" dirty="0"/>
              <a:t>with a range of impacts, including polar ice cap loss, global sea level rise, mid-latitude weather extremes, and reduced oceanic biological </a:t>
            </a:r>
            <a:r>
              <a:rPr lang="en-US" sz="1400" dirty="0" smtClean="0"/>
              <a:t>productivity</a:t>
            </a:r>
            <a:endParaRPr lang="en-US" sz="1400" dirty="0"/>
          </a:p>
          <a:p>
            <a:pPr marL="283464" indent="-285750">
              <a:spcBef>
                <a:spcPts val="200"/>
              </a:spcBef>
              <a:buFont typeface="Arial" pitchFamily="34" charset="0"/>
              <a:buChar char="●"/>
              <a:defRPr/>
            </a:pPr>
            <a:r>
              <a:rPr lang="en-US" sz="1400" dirty="0" smtClean="0"/>
              <a:t>This </a:t>
            </a:r>
            <a:r>
              <a:rPr lang="en-US" sz="1400" dirty="0"/>
              <a:t>study provides insight into the relative importance of the atmosphere and ocean in high-latitude warming. Large-scale ocean dynamics appears to be of secondary importance in causing polar amplification, but the energy that is transported by the ocean is more effective in driving polar amplification than energy transported by the atmosphere. </a:t>
            </a:r>
            <a:r>
              <a:rPr lang="en-US" sz="1400" dirty="0" smtClean="0"/>
              <a:t>There </a:t>
            </a:r>
            <a:r>
              <a:rPr lang="en-US" sz="1400" dirty="0"/>
              <a:t>is a fundamental asymmetry in how these energy transports warm high latitudes. </a:t>
            </a:r>
            <a:endParaRPr lang="en-US" sz="1400" dirty="0">
              <a:solidFill>
                <a:prstClr val="black"/>
              </a:solidFill>
            </a:endParaRPr>
          </a:p>
        </p:txBody>
      </p:sp>
      <p:sp>
        <p:nvSpPr>
          <p:cNvPr id="3076" name="Rectangle 5"/>
          <p:cNvSpPr>
            <a:spLocks noChangeArrowheads="1"/>
          </p:cNvSpPr>
          <p:nvPr/>
        </p:nvSpPr>
        <p:spPr bwMode="auto">
          <a:xfrm>
            <a:off x="147734" y="0"/>
            <a:ext cx="8996266" cy="969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sz="2850" b="1" dirty="0"/>
              <a:t>Increased </a:t>
            </a:r>
            <a:r>
              <a:rPr lang="en-US" sz="2850" b="1" dirty="0" smtClean="0"/>
              <a:t>Ocean </a:t>
            </a:r>
            <a:r>
              <a:rPr lang="en-US" sz="2850" b="1" dirty="0"/>
              <a:t>H</a:t>
            </a:r>
            <a:r>
              <a:rPr lang="en-US" sz="2850" b="1" dirty="0" smtClean="0"/>
              <a:t>eat Convergence </a:t>
            </a:r>
            <a:r>
              <a:rPr lang="en-US" sz="2850" b="1" dirty="0"/>
              <a:t>I</a:t>
            </a:r>
            <a:r>
              <a:rPr lang="en-US" sz="2850" b="1" dirty="0" smtClean="0"/>
              <a:t>nto </a:t>
            </a:r>
            <a:r>
              <a:rPr lang="en-US" sz="2850" b="1" dirty="0"/>
              <a:t>the </a:t>
            </a:r>
            <a:r>
              <a:rPr lang="en-US" sz="2850" b="1" dirty="0" smtClean="0"/>
              <a:t>High </a:t>
            </a:r>
            <a:r>
              <a:rPr lang="en-US" sz="2850" b="1" dirty="0"/>
              <a:t>L</a:t>
            </a:r>
            <a:r>
              <a:rPr lang="en-US" sz="2850" b="1" dirty="0" smtClean="0"/>
              <a:t>atitudes </a:t>
            </a:r>
            <a:r>
              <a:rPr lang="en-US" sz="2850" b="1" dirty="0"/>
              <a:t>W</a:t>
            </a:r>
            <a:r>
              <a:rPr lang="en-US" sz="2850" b="1" dirty="0" smtClean="0"/>
              <a:t>ith CO</a:t>
            </a:r>
            <a:r>
              <a:rPr lang="en-US" sz="2850" b="1" baseline="-25000" dirty="0" smtClean="0"/>
              <a:t>2</a:t>
            </a:r>
            <a:r>
              <a:rPr lang="en-US" sz="2850" b="1" dirty="0" smtClean="0"/>
              <a:t> </a:t>
            </a:r>
            <a:r>
              <a:rPr lang="en-US" sz="2850" b="1" dirty="0"/>
              <a:t>D</a:t>
            </a:r>
            <a:r>
              <a:rPr lang="en-US" sz="2850" b="1" dirty="0" smtClean="0"/>
              <a:t>oubling </a:t>
            </a:r>
            <a:r>
              <a:rPr lang="en-US" sz="2850" b="1" dirty="0"/>
              <a:t>E</a:t>
            </a:r>
            <a:r>
              <a:rPr lang="en-US" sz="2850" b="1" dirty="0" smtClean="0"/>
              <a:t>nhances Polar-Amplified </a:t>
            </a:r>
            <a:r>
              <a:rPr lang="en-US" sz="2850" b="1" dirty="0"/>
              <a:t>W</a:t>
            </a:r>
            <a:r>
              <a:rPr lang="en-US" sz="2850" b="1" dirty="0" smtClean="0"/>
              <a:t>arming</a:t>
            </a:r>
            <a:endParaRPr lang="en-US" sz="2850" dirty="0"/>
          </a:p>
        </p:txBody>
      </p:sp>
      <p:sp>
        <p:nvSpPr>
          <p:cNvPr id="3077" name="Text Box 6"/>
          <p:cNvSpPr txBox="1">
            <a:spLocks noChangeArrowheads="1"/>
          </p:cNvSpPr>
          <p:nvPr/>
        </p:nvSpPr>
        <p:spPr bwMode="auto">
          <a:xfrm>
            <a:off x="4679206" y="5911248"/>
            <a:ext cx="4145917" cy="70788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en-US" sz="1000" dirty="0" smtClean="0"/>
              <a:t>Singh HA, PJ </a:t>
            </a:r>
            <a:r>
              <a:rPr lang="en-US" sz="1000" dirty="0"/>
              <a:t>Rasch, and </a:t>
            </a:r>
            <a:r>
              <a:rPr lang="en-US" sz="1000" dirty="0" smtClean="0"/>
              <a:t>BEJ </a:t>
            </a:r>
            <a:r>
              <a:rPr lang="en-US" sz="1000" dirty="0"/>
              <a:t>Rose. </a:t>
            </a:r>
            <a:r>
              <a:rPr lang="en-US" sz="1000" dirty="0" smtClean="0"/>
              <a:t>2017. “Increased </a:t>
            </a:r>
            <a:r>
              <a:rPr lang="en-US" sz="1000" dirty="0"/>
              <a:t>Ocean Heat Convergence Into the High Latitudes With CO</a:t>
            </a:r>
            <a:r>
              <a:rPr lang="en-US" sz="1000" baseline="-25000" dirty="0"/>
              <a:t>2</a:t>
            </a:r>
            <a:r>
              <a:rPr lang="en-US" sz="1000" dirty="0"/>
              <a:t> Doubling Enhances Polar-Amplified Warming.” </a:t>
            </a:r>
            <a:r>
              <a:rPr lang="en-US" sz="1000" i="1" dirty="0"/>
              <a:t>Geophysical Research Letters</a:t>
            </a:r>
            <a:r>
              <a:rPr lang="en-US" sz="1000" dirty="0"/>
              <a:t> </a:t>
            </a:r>
            <a:r>
              <a:rPr lang="en-US" sz="1000" dirty="0" smtClean="0"/>
              <a:t>44:10,583-10,591. DOI: 10.1002/2017GL074561</a:t>
            </a:r>
            <a:endParaRPr lang="en-US" altLang="en-US" sz="1000" dirty="0">
              <a:solidFill>
                <a:srgbClr val="000000"/>
              </a:solidFill>
              <a:latin typeface="Arial" panose="020B0604020202020204" pitchFamily="34" charset="0"/>
            </a:endParaRPr>
          </a:p>
        </p:txBody>
      </p:sp>
      <p:sp>
        <p:nvSpPr>
          <p:cNvPr id="3078" name="TextBox 9"/>
          <p:cNvSpPr txBox="1">
            <a:spLocks noChangeArrowheads="1"/>
          </p:cNvSpPr>
          <p:nvPr/>
        </p:nvSpPr>
        <p:spPr bwMode="auto">
          <a:xfrm>
            <a:off x="4620591" y="4297156"/>
            <a:ext cx="4202977"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en-US" sz="1200" b="1" dirty="0">
                <a:solidFill>
                  <a:srgbClr val="0000FF"/>
                </a:solidFill>
                <a:latin typeface="Arial" panose="020B0604020202020204" pitchFamily="34" charset="0"/>
              </a:rPr>
              <a:t>Changes in surface temperature (colors; in K) and sea ice concentration (contours at −0.1, −0.3, −0.5, −0.7, −0.9) in winter due to changing atmosphere and ocean heat </a:t>
            </a:r>
            <a:r>
              <a:rPr lang="en-US" sz="1200" b="1" dirty="0" smtClean="0">
                <a:solidFill>
                  <a:srgbClr val="0000FF"/>
                </a:solidFill>
                <a:latin typeface="Arial" panose="020B0604020202020204" pitchFamily="34" charset="0"/>
              </a:rPr>
              <a:t>transports. Upper </a:t>
            </a:r>
            <a:r>
              <a:rPr lang="en-US" sz="1200" b="1" dirty="0">
                <a:solidFill>
                  <a:srgbClr val="0000FF"/>
                </a:solidFill>
                <a:latin typeface="Arial" panose="020B0604020202020204" pitchFamily="34" charset="0"/>
              </a:rPr>
              <a:t>row shows Northern Hemisphere winter and lower row shows Southern Hemisphere winter: Left panels indicate changes from CO</a:t>
            </a:r>
            <a:r>
              <a:rPr lang="en-US" sz="1200" b="1" baseline="-25000" dirty="0">
                <a:solidFill>
                  <a:srgbClr val="0000FF"/>
                </a:solidFill>
                <a:latin typeface="Arial" panose="020B0604020202020204" pitchFamily="34" charset="0"/>
              </a:rPr>
              <a:t>2</a:t>
            </a:r>
            <a:r>
              <a:rPr lang="en-US" sz="1200" b="1" dirty="0">
                <a:solidFill>
                  <a:srgbClr val="0000FF"/>
                </a:solidFill>
                <a:latin typeface="Arial" panose="020B0604020202020204" pitchFamily="34" charset="0"/>
              </a:rPr>
              <a:t> forcing, middle panels from ocean heat transports, and right </a:t>
            </a:r>
            <a:r>
              <a:rPr lang="en-US" sz="1200" b="1" dirty="0" smtClean="0">
                <a:solidFill>
                  <a:srgbClr val="0000FF"/>
                </a:solidFill>
                <a:latin typeface="Arial" panose="020B0604020202020204" pitchFamily="34" charset="0"/>
              </a:rPr>
              <a:t>panels </a:t>
            </a:r>
            <a:r>
              <a:rPr lang="en-US" sz="1200" b="1" dirty="0">
                <a:solidFill>
                  <a:srgbClr val="0000FF"/>
                </a:solidFill>
                <a:latin typeface="Arial" panose="020B0604020202020204" pitchFamily="34" charset="0"/>
              </a:rPr>
              <a:t>from their combination</a:t>
            </a:r>
            <a:r>
              <a:rPr lang="en-US" sz="1200" b="1" dirty="0" smtClean="0">
                <a:solidFill>
                  <a:srgbClr val="0000FF"/>
                </a:solidFill>
                <a:latin typeface="Arial" panose="020B0604020202020204" pitchFamily="34" charset="0"/>
              </a:rPr>
              <a:t>.</a:t>
            </a:r>
            <a:endParaRPr lang="en-US" altLang="en-US" sz="1200" b="1" dirty="0">
              <a:solidFill>
                <a:srgbClr val="0000FF"/>
              </a:solidFill>
              <a:latin typeface="Arial" panose="020B0604020202020204" pitchFamily="34" charset="0"/>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28758" y="1082244"/>
            <a:ext cx="4386642" cy="3214912"/>
          </a:xfrm>
          <a:prstGeom prst="rect">
            <a:avLst/>
          </a:prstGeom>
        </p:spPr>
      </p:pic>
    </p:spTree>
    <p:extLst>
      <p:ext uri="{BB962C8B-B14F-4D97-AF65-F5344CB8AC3E}">
        <p14:creationId xmlns:p14="http://schemas.microsoft.com/office/powerpoint/2010/main" val="2366795721"/>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Slide" ma:contentTypeID="0x010100A22E315B1F3C42B49A0E90D2F9AB5AB100A3ADA40348D53C4EA114B46FA9468BEB" ma:contentTypeVersion="1" ma:contentTypeDescription="Microsoft PowerPoint Slide" ma:contentTypeScope="" ma:versionID="dbc4f2fd50e8b674fa18556b083337e9">
  <xsd:schema xmlns:xsd="http://www.w3.org/2001/XMLSchema" xmlns:xs="http://www.w3.org/2001/XMLSchema" xmlns:p="http://schemas.microsoft.com/office/2006/metadata/properties" xmlns:ns1="http://schemas.microsoft.com/sharepoint/v3" xmlns:ns2="98b00cf3-a6ce-40de-8923-f140beb786e9" targetNamespace="http://schemas.microsoft.com/office/2006/metadata/properties" ma:root="true" ma:fieldsID="369ecde004d64f13dca5f1ba268ab172" ns1:_="" ns2:_="">
    <xsd:import namespace="http://schemas.microsoft.com/sharepoint/v3"/>
    <xsd:import namespace="98b00cf3-a6ce-40de-8923-f140beb786e9"/>
    <xsd:element name="properties">
      <xsd:complexType>
        <xsd:sequence>
          <xsd:element name="documentManagement">
            <xsd:complexType>
              <xsd:all>
                <xsd:element ref="ns1:Presentation" minOccurs="0"/>
                <xsd:element ref="ns1:SlideDescription" minOccurs="0"/>
                <xsd:element ref="ns2:Funding"/>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1" nillable="true" ma:displayName="Presentation" ma:internalName="Presentation">
      <xsd:simpleType>
        <xsd:restriction base="dms:Text"/>
      </xsd:simpleType>
    </xsd:element>
    <xsd:element name="SlideDescription" ma:index="2"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b00cf3-a6ce-40de-8923-f140beb786e9" elementFormDefault="qualified">
    <xsd:import namespace="http://schemas.microsoft.com/office/2006/documentManagement/types"/>
    <xsd:import namespace="http://schemas.microsoft.com/office/infopath/2007/PartnerControls"/>
    <xsd:element name="Funding" ma:index="7" ma:displayName="Funding" ma:description="Funding Soure" ma:internalName="Funding">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lideDescription xmlns="http://schemas.microsoft.com/sharepoint/v3" xsi:nil="true"/>
    <Presentation xmlns="http://schemas.microsoft.com/sharepoint/v3">Singh-etal-OceanHeat-GRL-February2018-f</Presentation>
    <Funding xmlns="98b00cf3-a6ce-40de-8923-f140beb786e9">RGCM</Funding>
  </documentManagement>
</p:properties>
</file>

<file path=customXml/itemProps1.xml><?xml version="1.0" encoding="utf-8"?>
<ds:datastoreItem xmlns:ds="http://schemas.openxmlformats.org/officeDocument/2006/customXml" ds:itemID="{2CF92F25-D623-41C0-9A97-08EFF168C14C}"/>
</file>

<file path=customXml/itemProps2.xml><?xml version="1.0" encoding="utf-8"?>
<ds:datastoreItem xmlns:ds="http://schemas.openxmlformats.org/officeDocument/2006/customXml" ds:itemID="{439A5D94-9D89-4100-B9C8-22D1A52845F4}"/>
</file>

<file path=docProps/app.xml><?xml version="1.0" encoding="utf-8"?>
<Properties xmlns="http://schemas.openxmlformats.org/officeDocument/2006/extended-properties" xmlns:vt="http://schemas.openxmlformats.org/officeDocument/2006/docPropsVTypes">
  <Template>DOE-Sample-Slide-Highlights-Template</Template>
  <TotalTime>6029</TotalTime>
  <Words>286</Words>
  <Application>Microsoft Office PowerPoint</Application>
  <PresentationFormat>On-screen Show (4:3)</PresentationFormat>
  <Paragraphs>12</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Singh-etal-OceanHeat-GRL-February2018-f</dc:title>
  <dc:creator>Davis, Emily L</dc:creator>
  <dc:description/>
  <cp:lastModifiedBy>Dorsey, Kathryn S</cp:lastModifiedBy>
  <cp:revision>27</cp:revision>
  <cp:lastPrinted>2011-05-11T17:30:12Z</cp:lastPrinted>
  <dcterms:created xsi:type="dcterms:W3CDTF">2017-11-02T21:19:41Z</dcterms:created>
  <dcterms:modified xsi:type="dcterms:W3CDTF">2018-02-08T19:12:44Z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0x010100A22E315B1F3C42B49A0E90D2F9AB5AB100A3ADA40348D53C4EA114B46FA9468BEB</vt:lpwstr>
  </property>
  <property fmtid="{D5CDD505-2E9C-101B-9397-08002B2CF9AE}" pid="4" name="Highlight">
    <vt:lpwstr/>
  </property>
  <property fmtid="{D5CDD505-2E9C-101B-9397-08002B2CF9AE}" pid="5" name="FY">
    <vt:lpwstr/>
  </property>
  <property fmtid="{D5CDD505-2E9C-101B-9397-08002B2CF9AE}" pid="6" name="Funding">
    <vt:lpwstr>RGCM</vt:lpwstr>
  </property>
  <property fmtid="{D5CDD505-2E9C-101B-9397-08002B2CF9AE}" pid="7" name="ContentType">
    <vt:lpwstr>Slide</vt:lpwstr>
  </property>
  <property fmtid="{D5CDD505-2E9C-101B-9397-08002B2CF9AE}" pid="8" name="Presentation">
    <vt:lpwstr>Singh-etal-OceanHeat-GRL-February2018-f</vt:lpwstr>
  </property>
  <property fmtid="{D5CDD505-2E9C-101B-9397-08002B2CF9AE}" pid="9" name="SlideDescription">
    <vt:lpwstr/>
  </property>
</Properties>
</file>