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ton, Rebekah C" initials="ORC" lastIdx="2" clrIdx="0">
    <p:extLst>
      <p:ext uri="{19B8F6BF-5375-455C-9EA6-DF929625EA0E}">
        <p15:presenceInfo xmlns:p15="http://schemas.microsoft.com/office/powerpoint/2012/main" userId="S::rebekah.orton@pnnl.gov::17d57243-21e9-447b-aaf7-d1b396bd49d6" providerId="AD"/>
      </p:ext>
    </p:extLst>
  </p:cmAuthor>
  <p:cmAuthor id="2" name="Risenmay, Ryan L" initials="RRL" lastIdx="6" clrIdx="1">
    <p:extLst>
      <p:ext uri="{19B8F6BF-5375-455C-9EA6-DF929625EA0E}">
        <p15:presenceInfo xmlns:p15="http://schemas.microsoft.com/office/powerpoint/2012/main" userId="S::ryan.risenmay@pnnl.gov::0090918f-4cb9-48e5-90c7-1f8d1e51ae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65E039-C5DA-4C02-BDF0-1C9C3646F769}" v="3" dt="2020-01-02T22:00:00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1" autoAdjust="0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19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1" Type="http://schemas.openxmlformats.org/officeDocument/2006/relationships/tableStyles" Target="tableStyle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CEFBC-9352-47BD-A933-46CCF4094A0F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A19F8-267F-4703-A728-8104F8C0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7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87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28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1/2/2020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12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29/2019GL08375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42865" y="164097"/>
            <a:ext cx="5567522" cy="1200329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 b="1" dirty="0"/>
              <a:t>Natural Variability of Antarctic Sea Ice Can Obscure Changes due to CO</a:t>
            </a:r>
            <a:r>
              <a:rPr lang="en-US" sz="2400" b="1" baseline="-25000" dirty="0"/>
              <a:t>2</a:t>
            </a:r>
            <a:r>
              <a:rPr lang="en-US" sz="2400" b="1" dirty="0"/>
              <a:t> and Surface Temperature Increases </a:t>
            </a:r>
            <a:endParaRPr lang="en-US" sz="2400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42865" y="6151418"/>
            <a:ext cx="5327618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sz="1000" dirty="0"/>
              <a:t>Singh, H. A., </a:t>
            </a:r>
            <a:r>
              <a:rPr lang="en-US" sz="1000" dirty="0" err="1"/>
              <a:t>Polvani</a:t>
            </a:r>
            <a:r>
              <a:rPr lang="en-US" sz="1000" dirty="0"/>
              <a:t>, L. M., &amp; Rasch, P. J.. (2019). Antarctic sea ice expansion, driven by internal variability, in the presence of increasing atmospheric CO2. Geophysical Research Letters, </a:t>
            </a:r>
            <a:r>
              <a:rPr lang="en-US" sz="1000" b="1" dirty="0"/>
              <a:t>46</a:t>
            </a:r>
            <a:r>
              <a:rPr lang="en-US" sz="1000" dirty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en-US" sz="1000" dirty="0">
                <a:hlinkClick r:id="rId3"/>
              </a:rPr>
              <a:t>https://doi.org/10.1029/2019GL083758</a:t>
            </a:r>
            <a:r>
              <a:rPr lang="en-US" sz="1000" dirty="0"/>
              <a:t> </a:t>
            </a:r>
            <a:endParaRPr lang="en-US" sz="1000" dirty="0">
              <a:ea typeface="MS PGothic" pitchFamily="34" charset="-128"/>
            </a:endParaRPr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5810387" y="5989307"/>
            <a:ext cx="31073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increasing sea-ice area trends are shown with a model simulation experiencing global warming (left) compared to observed sea ice increases (right).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26243" y="1514764"/>
            <a:ext cx="5472594" cy="475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600" b="1" dirty="0"/>
              <a:t>Objective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Explain observed (1979-2015) sea ice increases near Antarctica that occurred despite global CO</a:t>
            </a:r>
            <a:r>
              <a:rPr lang="en-US" sz="1400" baseline="-25000" dirty="0"/>
              <a:t>2</a:t>
            </a:r>
            <a:r>
              <a:rPr lang="en-US" sz="1400" dirty="0"/>
              <a:t> and temperature increases. 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Examine the relative importance to sea-ice change due to Earth’s internal variability and warming by greenhouse gases.</a:t>
            </a:r>
          </a:p>
          <a:p>
            <a:pPr marL="0" indent="0" eaLnBrk="1" hangingPunct="1">
              <a:spcBef>
                <a:spcPct val="15000"/>
              </a:spcBef>
            </a:pPr>
            <a:endParaRPr lang="en-US" altLang="en-US" sz="1400" dirty="0"/>
          </a:p>
          <a:p>
            <a:pPr marL="0" indent="0" algn="ctr" eaLnBrk="1" hangingPunct="1">
              <a:spcBef>
                <a:spcPct val="15000"/>
              </a:spcBef>
            </a:pPr>
            <a:r>
              <a:rPr lang="en-US" altLang="en-US" sz="1600" b="1" dirty="0"/>
              <a:t>Approach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Create a collection of ocean-to-atmosphere states known to produce rapid ice growth in long simulations run with pre-industrial CO</a:t>
            </a:r>
            <a:r>
              <a:rPr lang="en-US" sz="1400" baseline="-25000" dirty="0"/>
              <a:t>2</a:t>
            </a:r>
            <a:r>
              <a:rPr lang="en-US" sz="1400" dirty="0"/>
              <a:t> concentrations (due to natural variability) 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Rerun those simulations in the presence of increasing CO</a:t>
            </a:r>
            <a:r>
              <a:rPr lang="en-US" sz="1400" baseline="-25000" dirty="0"/>
              <a:t>2</a:t>
            </a:r>
            <a:r>
              <a:rPr lang="en-US" sz="1400" dirty="0"/>
              <a:t> to see whether Antarctic sea ice extent still grows (for a few decades) in spite of the global warming.   </a:t>
            </a:r>
            <a:endParaRPr lang="en-US" altLang="en-US" sz="1400" dirty="0"/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600" b="1" dirty="0"/>
              <a:t>Impact</a:t>
            </a:r>
            <a:endParaRPr lang="en-US" altLang="en-US" sz="1600" dirty="0"/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Established that natural variability in the climate system around Antarctica can be so large that it can (sometimes and temporarily) overwhelm the signal from greenhouse gas increases. 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CO</a:t>
            </a:r>
            <a:r>
              <a:rPr lang="en-US" sz="1400" baseline="-25000" dirty="0"/>
              <a:t>2</a:t>
            </a:r>
            <a:r>
              <a:rPr lang="en-US" sz="1400" dirty="0"/>
              <a:t> warming impacts eventually overcome natural variations in the system near Antarctica leading to decreases in sea ice.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A26D8AE-E488-45B4-8454-BF57358C6CB2}"/>
              </a:ext>
            </a:extLst>
          </p:cNvPr>
          <p:cNvGrpSpPr/>
          <p:nvPr/>
        </p:nvGrpSpPr>
        <p:grpSpPr>
          <a:xfrm>
            <a:off x="5585599" y="116084"/>
            <a:ext cx="3315536" cy="5781596"/>
            <a:chOff x="5585599" y="116084"/>
            <a:chExt cx="3315536" cy="578159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E77BE54-4891-424C-A7F4-1E034EE3F8F9}"/>
                </a:ext>
              </a:extLst>
            </p:cNvPr>
            <p:cNvGrpSpPr/>
            <p:nvPr/>
          </p:nvGrpSpPr>
          <p:grpSpPr>
            <a:xfrm>
              <a:off x="6351405" y="116084"/>
              <a:ext cx="2549730" cy="5781596"/>
              <a:chOff x="6754741" y="-10510"/>
              <a:chExt cx="2655939" cy="6022428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7D62617E-BC2D-5846-AEE9-643A98AFBE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54741" y="-10510"/>
                <a:ext cx="2655939" cy="6022428"/>
              </a:xfrm>
              <a:prstGeom prst="rect">
                <a:avLst/>
              </a:prstGeom>
            </p:spPr>
          </p:pic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926D565-E28B-4736-B61C-8F7A36448869}"/>
                  </a:ext>
                </a:extLst>
              </p:cNvPr>
              <p:cNvSpPr/>
              <p:nvPr/>
            </p:nvSpPr>
            <p:spPr>
              <a:xfrm>
                <a:off x="7808512" y="410407"/>
                <a:ext cx="109967" cy="1896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DA7E5791-1C59-4892-9B74-EF8C5EF4F51C}"/>
                  </a:ext>
                </a:extLst>
              </p:cNvPr>
              <p:cNvSpPr/>
              <p:nvPr/>
            </p:nvSpPr>
            <p:spPr>
              <a:xfrm>
                <a:off x="7827366" y="1521701"/>
                <a:ext cx="109967" cy="1896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11151BDF-0958-4C87-8A8D-77402998406A}"/>
                  </a:ext>
                </a:extLst>
              </p:cNvPr>
              <p:cNvSpPr/>
              <p:nvPr/>
            </p:nvSpPr>
            <p:spPr>
              <a:xfrm>
                <a:off x="7808512" y="2667485"/>
                <a:ext cx="109967" cy="1896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F795600-8C9D-49F5-9FA1-CEFBD608CE90}"/>
                  </a:ext>
                </a:extLst>
              </p:cNvPr>
              <p:cNvSpPr/>
              <p:nvPr/>
            </p:nvSpPr>
            <p:spPr>
              <a:xfrm>
                <a:off x="7808512" y="3829115"/>
                <a:ext cx="109967" cy="1896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966BB6B-8F0D-499F-8E8F-B664CF4F8094}"/>
                  </a:ext>
                </a:extLst>
              </p:cNvPr>
              <p:cNvSpPr/>
              <p:nvPr/>
            </p:nvSpPr>
            <p:spPr>
              <a:xfrm>
                <a:off x="7808512" y="4982783"/>
                <a:ext cx="109967" cy="1896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40F56822-4881-4303-A6E5-9FA6F29C66E5}"/>
                  </a:ext>
                </a:extLst>
              </p:cNvPr>
              <p:cNvSpPr/>
              <p:nvPr/>
            </p:nvSpPr>
            <p:spPr>
              <a:xfrm>
                <a:off x="6770487" y="410407"/>
                <a:ext cx="109967" cy="1896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0EF5674F-A0F5-442C-B8FF-125250440FD7}"/>
                  </a:ext>
                </a:extLst>
              </p:cNvPr>
              <p:cNvSpPr/>
              <p:nvPr/>
            </p:nvSpPr>
            <p:spPr>
              <a:xfrm>
                <a:off x="6789341" y="1572037"/>
                <a:ext cx="109967" cy="1896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B1067FFE-F751-4A1A-82B0-D69CC9B88ACF}"/>
                  </a:ext>
                </a:extLst>
              </p:cNvPr>
              <p:cNvSpPr/>
              <p:nvPr/>
            </p:nvSpPr>
            <p:spPr>
              <a:xfrm>
                <a:off x="6770487" y="2667485"/>
                <a:ext cx="109967" cy="1896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7BE0A3F3-76A0-4330-B3A8-E76C77D58D94}"/>
                  </a:ext>
                </a:extLst>
              </p:cNvPr>
              <p:cNvSpPr/>
              <p:nvPr/>
            </p:nvSpPr>
            <p:spPr>
              <a:xfrm>
                <a:off x="6770487" y="3829115"/>
                <a:ext cx="109967" cy="1896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E2089C37-4D43-4CE3-A1AA-E3DC88641CF2}"/>
                  </a:ext>
                </a:extLst>
              </p:cNvPr>
              <p:cNvSpPr/>
              <p:nvPr/>
            </p:nvSpPr>
            <p:spPr>
              <a:xfrm>
                <a:off x="6770487" y="4982783"/>
                <a:ext cx="109967" cy="1896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E9ADEB-EDBA-DF4E-B9C2-41F5711E9088}"/>
                </a:ext>
              </a:extLst>
            </p:cNvPr>
            <p:cNvSpPr txBox="1"/>
            <p:nvPr/>
          </p:nvSpPr>
          <p:spPr>
            <a:xfrm>
              <a:off x="5698837" y="1677516"/>
              <a:ext cx="66768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200" b="1" dirty="0"/>
                <a:t>Dec-Feb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A5EDC5F-C2C9-9C4F-BA00-67A9C70FE90C}"/>
                </a:ext>
              </a:extLst>
            </p:cNvPr>
            <p:cNvSpPr txBox="1"/>
            <p:nvPr/>
          </p:nvSpPr>
          <p:spPr>
            <a:xfrm>
              <a:off x="5698837" y="2766738"/>
              <a:ext cx="66768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200" b="1" dirty="0"/>
                <a:t>Mar-May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EF08F83B-6ED6-1143-BF83-929883ACC28B}"/>
                </a:ext>
              </a:extLst>
            </p:cNvPr>
            <p:cNvSpPr txBox="1"/>
            <p:nvPr/>
          </p:nvSpPr>
          <p:spPr>
            <a:xfrm>
              <a:off x="5698837" y="3956333"/>
              <a:ext cx="66768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200" b="1" dirty="0"/>
                <a:t>June-Aug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6E28900-55BE-D540-83FB-FD541BF127E0}"/>
                </a:ext>
              </a:extLst>
            </p:cNvPr>
            <p:cNvSpPr txBox="1"/>
            <p:nvPr/>
          </p:nvSpPr>
          <p:spPr>
            <a:xfrm>
              <a:off x="5698837" y="5045555"/>
              <a:ext cx="667684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200" b="1" dirty="0"/>
                <a:t>Sep-Nov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005DD6E-5B51-674B-AF89-AA3D5A074AE0}"/>
                </a:ext>
              </a:extLst>
            </p:cNvPr>
            <p:cNvSpPr txBox="1"/>
            <p:nvPr/>
          </p:nvSpPr>
          <p:spPr>
            <a:xfrm>
              <a:off x="5585599" y="592631"/>
              <a:ext cx="780922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200" b="1" dirty="0"/>
                <a:t>Annual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3994506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Lou-Yang-etal-BCMonsoon-GRL-February2019-f</Presentation>
    <Funding xmlns="3f367a74-7294-440b-bcf2-615eafc1d48f">ESM-HiLat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145E457-987F-40E1-87C0-9E42888196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61ED25-363A-4BD4-961D-A553450C6949}"/>
</file>

<file path=customXml/itemProps3.xml><?xml version="1.0" encoding="utf-8"?>
<ds:datastoreItem xmlns:ds="http://schemas.openxmlformats.org/officeDocument/2006/customXml" ds:itemID="{C53F5B12-1FB1-4B3D-B277-E9C69CD44B8D}">
  <ds:schemaRefs>
    <ds:schemaRef ds:uri="http://purl.org/dc/dcmitype/"/>
    <ds:schemaRef ds:uri="78c64682-b611-4d8a-aa0d-a7aafe7d834f"/>
    <ds:schemaRef ds:uri="http://www.w3.org/XML/1998/namespace"/>
    <ds:schemaRef ds:uri="bda44e96-c344-4f77-a4f5-a07d55881a23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18178</TotalTime>
  <Words>247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Lou-Yang-etal-BCMonsoon-GRL-February2019-f</dc:title>
  <dc:creator>Steve.Ghan@pnnl.gov</dc:creator>
  <dc:description/>
  <cp:lastModifiedBy>Risenmay, Ryan L</cp:lastModifiedBy>
  <cp:revision>261</cp:revision>
  <cp:lastPrinted>2011-05-11T17:30:12Z</cp:lastPrinted>
  <dcterms:created xsi:type="dcterms:W3CDTF">2014-01-03T21:30:52Z</dcterms:created>
  <dcterms:modified xsi:type="dcterms:W3CDTF">2020-01-02T22:05:30Z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0x010100A22E315B1F3C42B49A0E90D2F9AB5AB100DD0966E738D64E49B965032E22FBBBFF</vt:lpwstr>
  </property>
  <property fmtid="{D5CDD505-2E9C-101B-9397-08002B2CF9AE}" pid="7" name="ContentType">
    <vt:lpwstr>Slide</vt:lpwstr>
  </property>
  <property fmtid="{D5CDD505-2E9C-101B-9397-08002B2CF9AE}" pid="8" name="Presentation">
    <vt:lpwstr>Lou-Yang-etal-BCMonsoon-GRL-February2019-f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