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3"/>
  </p:sldMasterIdLst>
  <p:notesMasterIdLst>
    <p:notesMasterId r:id="rId5"/>
  </p:notesMasterIdLst>
  <p:sldIdLst>
    <p:sldId id="258" r:id="rId4"/>
  </p:sldIdLst>
  <p:sldSz cx="9144000" cy="6858000" type="screen4x3"/>
  <p:notesSz cx="6985000" cy="9283700"/>
  <p:defaultTextStyle>
    <a:defPPr>
      <a:defRPr lang="en-US"/>
    </a:defPPr>
    <a:lvl1pPr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Dorsey, Kathryn S" initials="DKS" lastIdx="6" clrIdx="0">
    <p:extLst>
      <p:ext uri="{19B8F6BF-5375-455C-9EA6-DF929625EA0E}">
        <p15:presenceInfo xmlns:p15="http://schemas.microsoft.com/office/powerpoint/2012/main" userId="S-1-5-21-19610888-2120439649-608991905-224101" providerId="AD"/>
      </p:ext>
    </p:extLst>
  </p:cmAuthor>
  <p:cmAuthor id="2" name="Roeder, Lynne R" initials="RLR" lastIdx="5" clrIdx="1">
    <p:extLst>
      <p:ext uri="{19B8F6BF-5375-455C-9EA6-DF929625EA0E}">
        <p15:presenceInfo xmlns:p15="http://schemas.microsoft.com/office/powerpoint/2012/main" userId="S-1-5-21-19610888-2120439649-608991905-13158"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DA9F0BA-AF36-4BCD-9130-8F51554D82C6}" v="4" dt="2018-09-19T21:57:35.86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25" autoAdjust="0"/>
    <p:restoredTop sz="94625" autoAdjust="0"/>
  </p:normalViewPr>
  <p:slideViewPr>
    <p:cSldViewPr>
      <p:cViewPr varScale="1">
        <p:scale>
          <a:sx n="86" d="100"/>
          <a:sy n="86" d="100"/>
        </p:scale>
        <p:origin x="1243" y="91"/>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Master" Target="slideMasters/slideMaster1.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commentAuthors" Target="commentAuthors.xml"/><Relationship Id="rId11" Type="http://schemas.microsoft.com/office/2015/10/relationships/revisionInfo" Target="revisionInfo.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1.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27363" cy="463550"/>
          </a:xfrm>
          <a:prstGeom prst="rect">
            <a:avLst/>
          </a:prstGeom>
        </p:spPr>
        <p:txBody>
          <a:bodyPr vert="horz" lIns="92958" tIns="46479" rIns="92958" bIns="46479"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956050" y="0"/>
            <a:ext cx="3027363" cy="463550"/>
          </a:xfrm>
          <a:prstGeom prst="rect">
            <a:avLst/>
          </a:prstGeom>
        </p:spPr>
        <p:txBody>
          <a:bodyPr vert="horz" lIns="92958" tIns="46479" rIns="92958" bIns="46479" rtlCol="0"/>
          <a:lstStyle>
            <a:lvl1pPr algn="r" fontAlgn="auto">
              <a:spcBef>
                <a:spcPts val="0"/>
              </a:spcBef>
              <a:spcAft>
                <a:spcPts val="0"/>
              </a:spcAft>
              <a:defRPr sz="1200">
                <a:latin typeface="+mn-lt"/>
                <a:cs typeface="+mn-cs"/>
              </a:defRPr>
            </a:lvl1pPr>
          </a:lstStyle>
          <a:p>
            <a:pPr>
              <a:defRPr/>
            </a:pPr>
            <a:fld id="{EE4913F5-1EAE-474B-AF5A-E8BC3172F19B}" type="datetimeFigureOut">
              <a:rPr lang="en-US"/>
              <a:pPr>
                <a:defRPr/>
              </a:pPr>
              <a:t>9/19/2018</a:t>
            </a:fld>
            <a:endParaRPr lang="en-US" dirty="0"/>
          </a:p>
        </p:txBody>
      </p:sp>
      <p:sp>
        <p:nvSpPr>
          <p:cNvPr id="4" name="Slide Image Placeholder 3"/>
          <p:cNvSpPr>
            <a:spLocks noGrp="1" noRot="1" noChangeAspect="1"/>
          </p:cNvSpPr>
          <p:nvPr>
            <p:ph type="sldImg" idx="2"/>
          </p:nvPr>
        </p:nvSpPr>
        <p:spPr>
          <a:xfrm>
            <a:off x="1171575" y="696913"/>
            <a:ext cx="4641850" cy="3481387"/>
          </a:xfrm>
          <a:prstGeom prst="rect">
            <a:avLst/>
          </a:prstGeom>
          <a:noFill/>
          <a:ln w="12700">
            <a:solidFill>
              <a:prstClr val="black"/>
            </a:solidFill>
          </a:ln>
        </p:spPr>
        <p:txBody>
          <a:bodyPr vert="horz" lIns="92958" tIns="46479" rIns="92958" bIns="46479" rtlCol="0" anchor="ctr"/>
          <a:lstStyle/>
          <a:p>
            <a:pPr lvl="0"/>
            <a:endParaRPr lang="en-US" noProof="0" dirty="0"/>
          </a:p>
        </p:txBody>
      </p:sp>
      <p:sp>
        <p:nvSpPr>
          <p:cNvPr id="5" name="Notes Placeholder 4"/>
          <p:cNvSpPr>
            <a:spLocks noGrp="1"/>
          </p:cNvSpPr>
          <p:nvPr>
            <p:ph type="body" sz="quarter" idx="3"/>
          </p:nvPr>
        </p:nvSpPr>
        <p:spPr>
          <a:xfrm>
            <a:off x="698500" y="4410075"/>
            <a:ext cx="5588000" cy="4176713"/>
          </a:xfrm>
          <a:prstGeom prst="rect">
            <a:avLst/>
          </a:prstGeom>
        </p:spPr>
        <p:txBody>
          <a:bodyPr vert="horz" lIns="92958" tIns="46479" rIns="92958" bIns="46479"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818563"/>
            <a:ext cx="3027363" cy="463550"/>
          </a:xfrm>
          <a:prstGeom prst="rect">
            <a:avLst/>
          </a:prstGeom>
        </p:spPr>
        <p:txBody>
          <a:bodyPr vert="horz" lIns="92958" tIns="46479" rIns="92958" bIns="46479"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956050" y="8818563"/>
            <a:ext cx="3027363" cy="463550"/>
          </a:xfrm>
          <a:prstGeom prst="rect">
            <a:avLst/>
          </a:prstGeom>
        </p:spPr>
        <p:txBody>
          <a:bodyPr vert="horz" wrap="square" lIns="92958" tIns="46479" rIns="92958" bIns="46479" numCol="1" anchor="b" anchorCtr="0" compatLnSpc="1">
            <a:prstTxWarp prst="textNoShape">
              <a:avLst/>
            </a:prstTxWarp>
          </a:bodyPr>
          <a:lstStyle>
            <a:lvl1pPr algn="r">
              <a:defRPr sz="1200"/>
            </a:lvl1pPr>
          </a:lstStyle>
          <a:p>
            <a:fld id="{DB298FFB-70F1-4A24-9782-D3D4B90F4D57}" type="slidenum">
              <a:rPr lang="en-US" altLang="en-US"/>
              <a:pPr/>
              <a:t>‹#›</a:t>
            </a:fld>
            <a:endParaRPr lang="en-US" altLang="en-US"/>
          </a:p>
        </p:txBody>
      </p:sp>
    </p:spTree>
    <p:extLst>
      <p:ext uri="{BB962C8B-B14F-4D97-AF65-F5344CB8AC3E}">
        <p14:creationId xmlns:p14="http://schemas.microsoft.com/office/powerpoint/2010/main" val="47762429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7"/>
          <p:cNvSpPr>
            <a:spLocks noGrp="1" noChangeArrowheads="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anose="020F0502020204030204" pitchFamily="34" charset="0"/>
                <a:cs typeface="Arial" panose="020B0604020202020204" pitchFamily="34" charset="0"/>
              </a:defRPr>
            </a:lvl1pPr>
            <a:lvl2pPr marL="754063" indent="-288925" eaLnBrk="0" hangingPunct="0">
              <a:defRPr>
                <a:solidFill>
                  <a:schemeClr val="tx1"/>
                </a:solidFill>
                <a:latin typeface="Calibri" panose="020F0502020204030204" pitchFamily="34" charset="0"/>
                <a:cs typeface="Arial" panose="020B0604020202020204" pitchFamily="34" charset="0"/>
              </a:defRPr>
            </a:lvl2pPr>
            <a:lvl3pPr marL="1160463" indent="-231775" eaLnBrk="0" hangingPunct="0">
              <a:defRPr>
                <a:solidFill>
                  <a:schemeClr val="tx1"/>
                </a:solidFill>
                <a:latin typeface="Calibri" panose="020F0502020204030204" pitchFamily="34" charset="0"/>
                <a:cs typeface="Arial" panose="020B0604020202020204" pitchFamily="34" charset="0"/>
              </a:defRPr>
            </a:lvl3pPr>
            <a:lvl4pPr marL="1625600" indent="-231775" eaLnBrk="0" hangingPunct="0">
              <a:defRPr>
                <a:solidFill>
                  <a:schemeClr val="tx1"/>
                </a:solidFill>
                <a:latin typeface="Calibri" panose="020F0502020204030204" pitchFamily="34" charset="0"/>
                <a:cs typeface="Arial" panose="020B0604020202020204" pitchFamily="34" charset="0"/>
              </a:defRPr>
            </a:lvl4pPr>
            <a:lvl5pPr marL="2090738" indent="-231775" eaLnBrk="0" hangingPunct="0">
              <a:defRPr>
                <a:solidFill>
                  <a:schemeClr val="tx1"/>
                </a:solidFill>
                <a:latin typeface="Calibri" panose="020F0502020204030204" pitchFamily="34" charset="0"/>
                <a:cs typeface="Arial" panose="020B0604020202020204" pitchFamily="34" charset="0"/>
              </a:defRPr>
            </a:lvl5pPr>
            <a:lvl6pPr marL="2547938" indent="-231775"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3005138" indent="-231775"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62338" indent="-231775"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919538" indent="-231775"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fld id="{7F705FAF-829E-4395-B8B6-B498D53B3B43}" type="slidenum">
              <a:rPr lang="en-US" altLang="en-US">
                <a:solidFill>
                  <a:srgbClr val="000000"/>
                </a:solidFill>
              </a:rPr>
              <a:pPr eaLnBrk="1" hangingPunct="1"/>
              <a:t>1</a:t>
            </a:fld>
            <a:endParaRPr lang="en-US" altLang="en-US">
              <a:solidFill>
                <a:srgbClr val="000000"/>
              </a:solidFill>
            </a:endParaRPr>
          </a:p>
        </p:txBody>
      </p:sp>
      <p:sp>
        <p:nvSpPr>
          <p:cNvPr id="5123"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4"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sz="1000"/>
              <a:t>http://www.pnnl.gov/science/highlights/highlights.asp?division=749</a:t>
            </a:r>
          </a:p>
        </p:txBody>
      </p:sp>
    </p:spTree>
    <p:extLst>
      <p:ext uri="{BB962C8B-B14F-4D97-AF65-F5344CB8AC3E}">
        <p14:creationId xmlns:p14="http://schemas.microsoft.com/office/powerpoint/2010/main" val="272968235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pPr>
              <a:defRPr/>
            </a:pPr>
            <a:fld id="{01135F78-85A2-4A8E-B588-72BEBA900BB0}" type="datetimeFigureOut">
              <a:rPr lang="en-US"/>
              <a:pPr>
                <a:defRPr/>
              </a:pPr>
              <a:t>9/19/2018</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ABE678E4-5B40-41E7-B295-6E15A5E915EA}" type="slidenum">
              <a:rPr lang="en-US" altLang="en-US"/>
              <a:pPr/>
              <a:t>‹#›</a:t>
            </a:fld>
            <a:endParaRPr lang="en-US" altLang="en-US"/>
          </a:p>
        </p:txBody>
      </p:sp>
    </p:spTree>
    <p:extLst>
      <p:ext uri="{BB962C8B-B14F-4D97-AF65-F5344CB8AC3E}">
        <p14:creationId xmlns:p14="http://schemas.microsoft.com/office/powerpoint/2010/main" val="33475938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9CE7F625-517B-440F-9267-2A80D666B736}" type="datetimeFigureOut">
              <a:rPr lang="en-US"/>
              <a:pPr>
                <a:defRPr/>
              </a:pPr>
              <a:t>9/19/2018</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E5A89244-42D4-4344-8CB0-317EFA9D52F5}" type="slidenum">
              <a:rPr lang="en-US" altLang="en-US"/>
              <a:pPr/>
              <a:t>‹#›</a:t>
            </a:fld>
            <a:endParaRPr lang="en-US" altLang="en-US"/>
          </a:p>
        </p:txBody>
      </p:sp>
    </p:spTree>
    <p:extLst>
      <p:ext uri="{BB962C8B-B14F-4D97-AF65-F5344CB8AC3E}">
        <p14:creationId xmlns:p14="http://schemas.microsoft.com/office/powerpoint/2010/main" val="40788302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00212E40-FFBC-4D16-9B96-AE4DC79ACE89}" type="datetimeFigureOut">
              <a:rPr lang="en-US"/>
              <a:pPr>
                <a:defRPr/>
              </a:pPr>
              <a:t>9/19/2018</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1A1DC9DD-7613-4A46-8A55-B05D74670C3E}" type="slidenum">
              <a:rPr lang="en-US" altLang="en-US"/>
              <a:pPr/>
              <a:t>‹#›</a:t>
            </a:fld>
            <a:endParaRPr lang="en-US" altLang="en-US"/>
          </a:p>
        </p:txBody>
      </p:sp>
    </p:spTree>
    <p:extLst>
      <p:ext uri="{BB962C8B-B14F-4D97-AF65-F5344CB8AC3E}">
        <p14:creationId xmlns:p14="http://schemas.microsoft.com/office/powerpoint/2010/main" val="351180665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a:t>Click to edit Master title style</a:t>
            </a:r>
          </a:p>
        </p:txBody>
      </p:sp>
      <p:sp>
        <p:nvSpPr>
          <p:cNvPr id="3" name="Table Placeholder 2"/>
          <p:cNvSpPr>
            <a:spLocks noGrp="1"/>
          </p:cNvSpPr>
          <p:nvPr>
            <p:ph type="tbl" idx="1"/>
          </p:nvPr>
        </p:nvSpPr>
        <p:spPr>
          <a:xfrm>
            <a:off x="457200" y="1600200"/>
            <a:ext cx="8229600" cy="4525963"/>
          </a:xfrm>
        </p:spPr>
        <p:txBody>
          <a:bodyPr rtlCol="0">
            <a:normAutofit/>
          </a:bodyPr>
          <a:lstStyle/>
          <a:p>
            <a:pPr lvl="0"/>
            <a:r>
              <a:rPr lang="en-US" noProof="0"/>
              <a:t>Click icon to add table</a:t>
            </a:r>
            <a:endParaRPr lang="en-US" noProof="0" dirty="0"/>
          </a:p>
        </p:txBody>
      </p:sp>
    </p:spTree>
    <p:extLst>
      <p:ext uri="{BB962C8B-B14F-4D97-AF65-F5344CB8AC3E}">
        <p14:creationId xmlns:p14="http://schemas.microsoft.com/office/powerpoint/2010/main" val="10877380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73D42F4A-CFDF-49B1-A5BB-80EE2A5CB064}" type="datetimeFigureOut">
              <a:rPr lang="en-US"/>
              <a:pPr>
                <a:defRPr/>
              </a:pPr>
              <a:t>9/19/2018</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D3C322A1-86CB-4EDD-BD25-C77A09E989F7}" type="slidenum">
              <a:rPr lang="en-US" altLang="en-US"/>
              <a:pPr/>
              <a:t>‹#›</a:t>
            </a:fld>
            <a:endParaRPr lang="en-US" altLang="en-US"/>
          </a:p>
        </p:txBody>
      </p:sp>
    </p:spTree>
    <p:extLst>
      <p:ext uri="{BB962C8B-B14F-4D97-AF65-F5344CB8AC3E}">
        <p14:creationId xmlns:p14="http://schemas.microsoft.com/office/powerpoint/2010/main" val="9474954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72C97724-70E9-494E-82EA-47E688CC4935}" type="datetimeFigureOut">
              <a:rPr lang="en-US"/>
              <a:pPr>
                <a:defRPr/>
              </a:pPr>
              <a:t>9/19/2018</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8CC3BD9F-1ED7-43F1-AEB5-0E60C8DFBF47}" type="slidenum">
              <a:rPr lang="en-US" altLang="en-US"/>
              <a:pPr/>
              <a:t>‹#›</a:t>
            </a:fld>
            <a:endParaRPr lang="en-US" altLang="en-US"/>
          </a:p>
        </p:txBody>
      </p:sp>
    </p:spTree>
    <p:extLst>
      <p:ext uri="{BB962C8B-B14F-4D97-AF65-F5344CB8AC3E}">
        <p14:creationId xmlns:p14="http://schemas.microsoft.com/office/powerpoint/2010/main" val="41461092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fld id="{02939D08-0738-4E34-AC41-6639B35ACD6D}" type="datetimeFigureOut">
              <a:rPr lang="en-US"/>
              <a:pPr>
                <a:defRPr/>
              </a:pPr>
              <a:t>9/19/2018</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652041E4-4A3F-4086-9C88-809FE63A664C}" type="slidenum">
              <a:rPr lang="en-US" altLang="en-US"/>
              <a:pPr/>
              <a:t>‹#›</a:t>
            </a:fld>
            <a:endParaRPr lang="en-US" altLang="en-US"/>
          </a:p>
        </p:txBody>
      </p:sp>
    </p:spTree>
    <p:extLst>
      <p:ext uri="{BB962C8B-B14F-4D97-AF65-F5344CB8AC3E}">
        <p14:creationId xmlns:p14="http://schemas.microsoft.com/office/powerpoint/2010/main" val="19350871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fld id="{A8995167-4DB7-4E11-886A-CB7F3966F72D}" type="datetimeFigureOut">
              <a:rPr lang="en-US"/>
              <a:pPr>
                <a:defRPr/>
              </a:pPr>
              <a:t>9/19/2018</a:t>
            </a:fld>
            <a:endParaRPr lang="en-US" dirty="0"/>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fld id="{B099FE3B-D710-4794-B641-5B860069AD1F}" type="slidenum">
              <a:rPr lang="en-US" altLang="en-US"/>
              <a:pPr/>
              <a:t>‹#›</a:t>
            </a:fld>
            <a:endParaRPr lang="en-US" altLang="en-US"/>
          </a:p>
        </p:txBody>
      </p:sp>
    </p:spTree>
    <p:extLst>
      <p:ext uri="{BB962C8B-B14F-4D97-AF65-F5344CB8AC3E}">
        <p14:creationId xmlns:p14="http://schemas.microsoft.com/office/powerpoint/2010/main" val="42564116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fld id="{BC364730-86BB-4110-9C41-08FDBFA392CA}" type="datetimeFigureOut">
              <a:rPr lang="en-US"/>
              <a:pPr>
                <a:defRPr/>
              </a:pPr>
              <a:t>9/19/2018</a:t>
            </a:fld>
            <a:endParaRPr lang="en-US" dirty="0"/>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fld id="{07D306B0-1A4A-4863-93A3-4B49804814EA}" type="slidenum">
              <a:rPr lang="en-US" altLang="en-US"/>
              <a:pPr/>
              <a:t>‹#›</a:t>
            </a:fld>
            <a:endParaRPr lang="en-US" altLang="en-US"/>
          </a:p>
        </p:txBody>
      </p:sp>
    </p:spTree>
    <p:extLst>
      <p:ext uri="{BB962C8B-B14F-4D97-AF65-F5344CB8AC3E}">
        <p14:creationId xmlns:p14="http://schemas.microsoft.com/office/powerpoint/2010/main" val="37690265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BB4AAD07-01BF-446E-8744-C7BB7767638F}" type="datetimeFigureOut">
              <a:rPr lang="en-US"/>
              <a:pPr>
                <a:defRPr/>
              </a:pPr>
              <a:t>9/19/2018</a:t>
            </a:fld>
            <a:endParaRPr lang="en-US" dirty="0"/>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fld id="{D067ABCF-3691-42EF-8D96-8AEB84F18694}" type="slidenum">
              <a:rPr lang="en-US" altLang="en-US"/>
              <a:pPr/>
              <a:t>‹#›</a:t>
            </a:fld>
            <a:endParaRPr lang="en-US" altLang="en-US"/>
          </a:p>
        </p:txBody>
      </p:sp>
    </p:spTree>
    <p:extLst>
      <p:ext uri="{BB962C8B-B14F-4D97-AF65-F5344CB8AC3E}">
        <p14:creationId xmlns:p14="http://schemas.microsoft.com/office/powerpoint/2010/main" val="37782071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85FE092C-7F6F-4DA2-94A1-AFFE6A3B6BFC}" type="datetimeFigureOut">
              <a:rPr lang="en-US"/>
              <a:pPr>
                <a:defRPr/>
              </a:pPr>
              <a:t>9/19/2018</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428D7103-DDC9-4808-B39B-D6FA4C867515}" type="slidenum">
              <a:rPr lang="en-US" altLang="en-US"/>
              <a:pPr/>
              <a:t>‹#›</a:t>
            </a:fld>
            <a:endParaRPr lang="en-US" altLang="en-US"/>
          </a:p>
        </p:txBody>
      </p:sp>
    </p:spTree>
    <p:extLst>
      <p:ext uri="{BB962C8B-B14F-4D97-AF65-F5344CB8AC3E}">
        <p14:creationId xmlns:p14="http://schemas.microsoft.com/office/powerpoint/2010/main" val="2588227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FF1619B4-0779-4B38-8346-A994C45F2BF8}" type="datetimeFigureOut">
              <a:rPr lang="en-US"/>
              <a:pPr>
                <a:defRPr/>
              </a:pPr>
              <a:t>9/19/2018</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0EFC4C9C-1FCF-4447-B5EF-8B193573439A}" type="slidenum">
              <a:rPr lang="en-US" altLang="en-US"/>
              <a:pPr/>
              <a:t>‹#›</a:t>
            </a:fld>
            <a:endParaRPr lang="en-US" altLang="en-US"/>
          </a:p>
        </p:txBody>
      </p:sp>
    </p:spTree>
    <p:extLst>
      <p:ext uri="{BB962C8B-B14F-4D97-AF65-F5344CB8AC3E}">
        <p14:creationId xmlns:p14="http://schemas.microsoft.com/office/powerpoint/2010/main" val="24987808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00570776-5D34-4B94-8688-589C882A4837}" type="datetimeFigureOut">
              <a:rPr lang="en-US"/>
              <a:pPr>
                <a:defRPr/>
              </a:pPr>
              <a:t>9/19/2018</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defRPr>
            </a:lvl1pPr>
          </a:lstStyle>
          <a:p>
            <a:fld id="{50C62178-E8A7-4C00-A203-4DE18BC737C0}"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844" r:id="rId1"/>
    <p:sldLayoutId id="2147483845" r:id="rId2"/>
    <p:sldLayoutId id="2147483846" r:id="rId3"/>
    <p:sldLayoutId id="2147483847" r:id="rId4"/>
    <p:sldLayoutId id="2147483848" r:id="rId5"/>
    <p:sldLayoutId id="2147483849" r:id="rId6"/>
    <p:sldLayoutId id="2147483850" r:id="rId7"/>
    <p:sldLayoutId id="2147483851" r:id="rId8"/>
    <p:sldLayoutId id="2147483852" r:id="rId9"/>
    <p:sldLayoutId id="2147483853" r:id="rId10"/>
    <p:sldLayoutId id="2147483854" r:id="rId11"/>
    <p:sldLayoutId id="2147483855" r:id="rId12"/>
  </p:sldLayoutIdLst>
  <p:txStyles>
    <p:title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3"/>
          <p:cNvSpPr>
            <a:spLocks noChangeArrowheads="1"/>
          </p:cNvSpPr>
          <p:nvPr/>
        </p:nvSpPr>
        <p:spPr bwMode="auto">
          <a:xfrm>
            <a:off x="152400" y="3352800"/>
            <a:ext cx="3429000" cy="2819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1775" indent="-231775"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15000"/>
              </a:spcBef>
              <a:buFontTx/>
              <a:buNone/>
            </a:pPr>
            <a:endParaRPr lang="en-US" altLang="en-US" sz="1600">
              <a:solidFill>
                <a:srgbClr val="000000"/>
              </a:solidFill>
            </a:endParaRPr>
          </a:p>
        </p:txBody>
      </p:sp>
      <p:sp>
        <p:nvSpPr>
          <p:cNvPr id="3075" name="Rectangle 4"/>
          <p:cNvSpPr>
            <a:spLocks noChangeArrowheads="1"/>
          </p:cNvSpPr>
          <p:nvPr/>
        </p:nvSpPr>
        <p:spPr bwMode="auto">
          <a:xfrm>
            <a:off x="76200" y="1066800"/>
            <a:ext cx="4444433" cy="57973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1775" indent="-231775" algn="ctr">
              <a:spcBef>
                <a:spcPct val="15000"/>
              </a:spcBef>
              <a:defRPr/>
            </a:pPr>
            <a:r>
              <a:rPr lang="en-US" sz="1400" b="1" dirty="0">
                <a:solidFill>
                  <a:prstClr val="black"/>
                </a:solidFill>
              </a:rPr>
              <a:t>Objective</a:t>
            </a:r>
          </a:p>
          <a:p>
            <a:pPr marL="285750" indent="-285750">
              <a:spcBef>
                <a:spcPct val="15000"/>
              </a:spcBef>
              <a:buFont typeface="Arial" pitchFamily="34" charset="0"/>
              <a:buChar char="●"/>
              <a:defRPr/>
            </a:pPr>
            <a:r>
              <a:rPr lang="en-US" sz="1400" dirty="0"/>
              <a:t>Develop a new empirical box modeling framework that derives isoprene secondary organic aerosol (SOA) yields while explicitly accounting for dynamic SOA processes during fitting</a:t>
            </a:r>
            <a:endParaRPr lang="en-US" sz="1400" b="1" strike="sngStrike" dirty="0"/>
          </a:p>
          <a:p>
            <a:pPr marL="231775" indent="-231775" algn="ctr">
              <a:spcBef>
                <a:spcPct val="15000"/>
              </a:spcBef>
              <a:defRPr/>
            </a:pPr>
            <a:r>
              <a:rPr lang="en-US" sz="1400" b="1" dirty="0">
                <a:solidFill>
                  <a:prstClr val="black"/>
                </a:solidFill>
              </a:rPr>
              <a:t>Approach</a:t>
            </a:r>
          </a:p>
          <a:p>
            <a:pPr marL="285750" indent="-285750">
              <a:spcBef>
                <a:spcPct val="15000"/>
              </a:spcBef>
              <a:buFont typeface="Arial" pitchFamily="34" charset="0"/>
              <a:buChar char="●"/>
              <a:defRPr/>
            </a:pPr>
            <a:r>
              <a:rPr lang="en-US" sz="1400" dirty="0"/>
              <a:t>Derive new empirical parameters to represent (1) the dynamic evolution of SOAs in smog chambers as a function of NO</a:t>
            </a:r>
            <a:r>
              <a:rPr lang="en-US" sz="1400" baseline="-25000" dirty="0"/>
              <a:t>x</a:t>
            </a:r>
            <a:r>
              <a:rPr lang="en-US" sz="1400" dirty="0"/>
              <a:t>-dependent multigenerational chemistry and (2) losses of gases and particles to walls</a:t>
            </a:r>
          </a:p>
          <a:p>
            <a:pPr marL="231775" indent="-231775" algn="ctr" eaLnBrk="1" hangingPunct="1">
              <a:spcBef>
                <a:spcPct val="15000"/>
              </a:spcBef>
              <a:buFontTx/>
              <a:buNone/>
              <a:defRPr/>
            </a:pPr>
            <a:r>
              <a:rPr lang="en-US" altLang="en-US" sz="1400" b="1" dirty="0">
                <a:solidFill>
                  <a:prstClr val="black"/>
                </a:solidFill>
              </a:rPr>
              <a:t>Impact</a:t>
            </a:r>
          </a:p>
          <a:p>
            <a:pPr marL="283464" indent="-283464" eaLnBrk="1" hangingPunct="1">
              <a:spcBef>
                <a:spcPct val="15000"/>
              </a:spcBef>
              <a:buFont typeface="Arial" panose="020B0604020202020204" pitchFamily="34" charset="0"/>
              <a:buChar char="●"/>
            </a:pPr>
            <a:r>
              <a:rPr lang="en-US" altLang="en-US" sz="1400" dirty="0">
                <a:solidFill>
                  <a:srgbClr val="000000"/>
                </a:solidFill>
              </a:rPr>
              <a:t>While SOA chemistry processes are complex, researchers demonstrated a new, empirical way to parameterize SOA evolution observed </a:t>
            </a:r>
            <a:r>
              <a:rPr lang="en-US" altLang="en-US" sz="1400" dirty="0"/>
              <a:t>in smog </a:t>
            </a:r>
            <a:r>
              <a:rPr lang="en-US" altLang="en-US" sz="1400" dirty="0">
                <a:solidFill>
                  <a:srgbClr val="000000"/>
                </a:solidFill>
              </a:rPr>
              <a:t>chambers</a:t>
            </a:r>
          </a:p>
          <a:p>
            <a:pPr marL="283464" indent="-283464" eaLnBrk="1" hangingPunct="1">
              <a:spcBef>
                <a:spcPct val="15000"/>
              </a:spcBef>
              <a:buFont typeface="Arial" panose="020B0604020202020204" pitchFamily="34" charset="0"/>
              <a:buChar char="●"/>
            </a:pPr>
            <a:r>
              <a:rPr lang="en-US" altLang="en-US" sz="1400" dirty="0">
                <a:solidFill>
                  <a:srgbClr val="000000"/>
                </a:solidFill>
              </a:rPr>
              <a:t>Results showed that SOA yields change as a function of processes included during fitting of yields</a:t>
            </a:r>
          </a:p>
          <a:p>
            <a:pPr marL="283464" indent="-283464" eaLnBrk="1" hangingPunct="1">
              <a:spcBef>
                <a:spcPct val="15000"/>
              </a:spcBef>
              <a:buFont typeface="Arial" panose="020B0604020202020204" pitchFamily="34" charset="0"/>
              <a:buChar char="●"/>
            </a:pPr>
            <a:r>
              <a:rPr lang="en-US" altLang="en-US" sz="1400" dirty="0">
                <a:solidFill>
                  <a:srgbClr val="000000"/>
                </a:solidFill>
              </a:rPr>
              <a:t>Most previous approaches do not explicitly include SOA dynamic processes during fitting of SOA yields</a:t>
            </a:r>
          </a:p>
          <a:p>
            <a:pPr marL="283464" indent="-283464" eaLnBrk="1" hangingPunct="1">
              <a:spcBef>
                <a:spcPct val="15000"/>
              </a:spcBef>
              <a:buFont typeface="Arial" panose="020B0604020202020204" pitchFamily="34" charset="0"/>
              <a:buChar char="●"/>
            </a:pPr>
            <a:r>
              <a:rPr lang="en-US" altLang="en-US" sz="1400" dirty="0">
                <a:solidFill>
                  <a:srgbClr val="000000"/>
                </a:solidFill>
              </a:rPr>
              <a:t>The new approach will provide much better representation of dynamic SOA processes in the atmosphere and improve the predictive ability of 3D chemical transport models</a:t>
            </a:r>
          </a:p>
        </p:txBody>
      </p:sp>
      <p:sp>
        <p:nvSpPr>
          <p:cNvPr id="3076" name="Rectangle 5"/>
          <p:cNvSpPr>
            <a:spLocks noChangeArrowheads="1"/>
          </p:cNvSpPr>
          <p:nvPr/>
        </p:nvSpPr>
        <p:spPr bwMode="auto">
          <a:xfrm>
            <a:off x="76201" y="-10418"/>
            <a:ext cx="8952174" cy="1015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r>
              <a:rPr lang="en-US" altLang="en-US" sz="3000" b="1" dirty="0">
                <a:solidFill>
                  <a:srgbClr val="000000"/>
                </a:solidFill>
                <a:latin typeface="Arial" panose="020B0604020202020204" pitchFamily="34" charset="0"/>
              </a:rPr>
              <a:t>New Empirical Yields of Isoprene Secondary Organic Aerosol Explicitly Including Processes</a:t>
            </a:r>
          </a:p>
        </p:txBody>
      </p:sp>
      <p:sp>
        <p:nvSpPr>
          <p:cNvPr id="3077" name="Text Box 6"/>
          <p:cNvSpPr txBox="1">
            <a:spLocks noChangeArrowheads="1"/>
          </p:cNvSpPr>
          <p:nvPr/>
        </p:nvSpPr>
        <p:spPr bwMode="auto">
          <a:xfrm>
            <a:off x="4625027" y="5816757"/>
            <a:ext cx="4313338" cy="861774"/>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buNone/>
            </a:pPr>
            <a:r>
              <a:rPr lang="en-US" altLang="en-US" sz="1000" dirty="0"/>
              <a:t>Xing L, </a:t>
            </a:r>
            <a:r>
              <a:rPr lang="en-US" sz="1000" dirty="0"/>
              <a:t>M </a:t>
            </a:r>
            <a:r>
              <a:rPr lang="en-US" sz="1000" dirty="0" err="1"/>
              <a:t>Shrivastava</a:t>
            </a:r>
            <a:r>
              <a:rPr lang="en-US" sz="1000" dirty="0"/>
              <a:t>, T-M Fu, P </a:t>
            </a:r>
            <a:r>
              <a:rPr lang="en-US" sz="1000" dirty="0" err="1"/>
              <a:t>Roldin</a:t>
            </a:r>
            <a:r>
              <a:rPr lang="en-US" sz="1000" dirty="0"/>
              <a:t>, Y Qian, L Xu, NL Ng, J Shilling, A </a:t>
            </a:r>
            <a:r>
              <a:rPr lang="en-US" sz="1000" dirty="0" err="1"/>
              <a:t>Zelenyuk</a:t>
            </a:r>
            <a:r>
              <a:rPr lang="en-US" sz="1000" dirty="0"/>
              <a:t>, and CD </a:t>
            </a:r>
            <a:r>
              <a:rPr lang="en-US" sz="1000" dirty="0" err="1"/>
              <a:t>Cappa</a:t>
            </a:r>
            <a:r>
              <a:rPr lang="en-US" altLang="en-US" sz="1000" dirty="0"/>
              <a:t>. 2018. “</a:t>
            </a:r>
            <a:r>
              <a:rPr lang="en-US" sz="1000" dirty="0"/>
              <a:t>Parameterized Yields of </a:t>
            </a:r>
            <a:r>
              <a:rPr lang="en-US" sz="1000" dirty="0" err="1"/>
              <a:t>Semivolatile</a:t>
            </a:r>
            <a:r>
              <a:rPr lang="en-US" sz="1000" dirty="0"/>
              <a:t> Products from Isoprene Oxidation under Different NO</a:t>
            </a:r>
            <a:r>
              <a:rPr lang="en-US" sz="1000" i="1" baseline="-25000" dirty="0"/>
              <a:t>x</a:t>
            </a:r>
            <a:r>
              <a:rPr lang="en-US" sz="1000" dirty="0"/>
              <a:t> Levels: Impacts of Chemical Aging and Wall-Loss of Reactive Gases. </a:t>
            </a:r>
            <a:r>
              <a:rPr lang="en-US" altLang="en-US" sz="1000" i="1" dirty="0"/>
              <a:t>Environmental Science &amp; Technology</a:t>
            </a:r>
            <a:r>
              <a:rPr lang="en-US" altLang="en-US" sz="1000" dirty="0"/>
              <a:t>, 52(16):9225-9234.</a:t>
            </a:r>
            <a:r>
              <a:rPr lang="en-US" sz="1000" dirty="0"/>
              <a:t> </a:t>
            </a:r>
            <a:r>
              <a:rPr lang="en-US" altLang="en-US" sz="1000" dirty="0"/>
              <a:t>DOI: 10.1021/acs.est.8b00373</a:t>
            </a:r>
          </a:p>
        </p:txBody>
      </p:sp>
      <p:sp>
        <p:nvSpPr>
          <p:cNvPr id="3078" name="TextBox 9"/>
          <p:cNvSpPr txBox="1">
            <a:spLocks noChangeArrowheads="1"/>
          </p:cNvSpPr>
          <p:nvPr/>
        </p:nvSpPr>
        <p:spPr bwMode="auto">
          <a:xfrm>
            <a:off x="4520633" y="4350421"/>
            <a:ext cx="4550894" cy="1200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en-US" sz="1200" b="1" dirty="0">
                <a:solidFill>
                  <a:srgbClr val="0000FF"/>
                </a:solidFill>
                <a:latin typeface="Arial" panose="020B0604020202020204" pitchFamily="34" charset="0"/>
              </a:rPr>
              <a:t>The new empirical box modeling approach shows that just a few tunable parameters could represent the complex chemistry and dynamic SOA evolution observed in smog chambers. In the future, this framework could include more SOA processes and be used to ultimately bridge the gap between measurements and model predictions </a:t>
            </a:r>
            <a:r>
              <a:rPr lang="en-US" altLang="en-US" sz="1200" b="1">
                <a:solidFill>
                  <a:srgbClr val="0000FF"/>
                </a:solidFill>
                <a:latin typeface="Arial" panose="020B0604020202020204" pitchFamily="34" charset="0"/>
              </a:rPr>
              <a:t>of SOAs.</a:t>
            </a:r>
            <a:endParaRPr lang="en-US" altLang="en-US" sz="1200" b="1" dirty="0">
              <a:solidFill>
                <a:srgbClr val="0000FF"/>
              </a:solidFill>
              <a:latin typeface="Arial" panose="020B0604020202020204" pitchFamily="34" charset="0"/>
            </a:endParaRPr>
          </a:p>
        </p:txBody>
      </p:sp>
      <p:pic>
        <p:nvPicPr>
          <p:cNvPr id="8" name="Picture 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491865" y="1295400"/>
            <a:ext cx="4579662" cy="2809609"/>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cap="flat">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cSld>
  <p:clrMapOvr>
    <a:masterClrMapping/>
  </p:clrMapOvr>
</p:sld>
</file>

<file path=ppt/theme/theme1.xml><?xml version="1.0" encoding="utf-8"?>
<a:theme xmlns:a="http://schemas.openxmlformats.org/drawingml/2006/main" name="DOE-Sample-Slide-Highlights-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p:properties xmlns:p="http://schemas.microsoft.com/office/2006/metadata/properties" xmlns:xsi="http://www.w3.org/2001/XMLSchema-instance" xmlns:pc="http://schemas.microsoft.com/office/infopath/2007/PartnerControls">
  <documentManagement>
    <Presentation xmlns="http://schemas.microsoft.com/sharepoint/v3" xsi:nil="true"/>
    <SlideDescription xmlns="http://schemas.microsoft.com/sharepoint/v3" xsi:nil="true"/>
    <Funding xmlns="98b00cf3-a6ce-40de-8923-f140beb786e9">ASR/ICLASS and RGCM</Funding>
  </documentManagement>
</p:properties>
</file>

<file path=customXml/item2.xml><?xml version="1.0" encoding="utf-8"?>
<ct:contentTypeSchema xmlns:ct="http://schemas.microsoft.com/office/2006/metadata/contentType" xmlns:ma="http://schemas.microsoft.com/office/2006/metadata/properties/metaAttributes" ct:_="" ma:_="" ma:contentTypeName="Slide" ma:contentTypeID="0x010100A22E315B1F3C42B49A0E90D2F9AB5AB100A3ADA40348D53C4EA114B46FA9468BEB" ma:contentTypeVersion="1" ma:contentTypeDescription="Microsoft PowerPoint Slide" ma:contentTypeScope="" ma:versionID="2c794dd8867e81a522b494c55a056746">
  <xsd:schema xmlns:xsd="http://www.w3.org/2001/XMLSchema" xmlns:xs="http://www.w3.org/2001/XMLSchema" xmlns:p="http://schemas.microsoft.com/office/2006/metadata/properties" xmlns:ns1="http://schemas.microsoft.com/sharepoint/v3" xmlns:ns2="98b00cf3-a6ce-40de-8923-f140beb786e9" targetNamespace="http://schemas.microsoft.com/office/2006/metadata/properties" ma:root="true" ma:fieldsID="a018eb9dfd98a064a265e8b2ebf2e701" ns1:_="" ns2:_="">
    <xsd:import namespace="http://schemas.microsoft.com/sharepoint/v3"/>
    <xsd:import namespace="98b00cf3-a6ce-40de-8923-f140beb786e9"/>
    <xsd:element name="properties">
      <xsd:complexType>
        <xsd:sequence>
          <xsd:element name="documentManagement">
            <xsd:complexType>
              <xsd:all>
                <xsd:element ref="ns1:Presentation" minOccurs="0"/>
                <xsd:element ref="ns1:SlideDescription" minOccurs="0"/>
                <xsd:element ref="ns2:Funding"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resentation" ma:index="1" nillable="true" ma:displayName="Presentation" ma:internalName="Presentation">
      <xsd:simpleType>
        <xsd:restriction base="dms:Text"/>
      </xsd:simpleType>
    </xsd:element>
    <xsd:element name="SlideDescription" ma:index="2" nillable="true" ma:displayName="Description" ma:internalName="SlideDescrip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98b00cf3-a6ce-40de-8923-f140beb786e9" elementFormDefault="qualified">
    <xsd:import namespace="http://schemas.microsoft.com/office/2006/documentManagement/types"/>
    <xsd:import namespace="http://schemas.microsoft.com/office/infopath/2007/PartnerControls"/>
    <xsd:element name="Funding" ma:index="7" nillable="true" ma:displayName="Funding" ma:description="Funding Soure" ma:internalName="Funding">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xsd:element ref="dc:title" minOccurs="0" maxOccurs="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8A57D9F0-2B85-430B-8843-0027C0E6F07C}"/>
</file>

<file path=customXml/itemProps2.xml><?xml version="1.0" encoding="utf-8"?>
<ds:datastoreItem xmlns:ds="http://schemas.openxmlformats.org/officeDocument/2006/customXml" ds:itemID="{5A3A6BBA-DE74-4D58-B895-1A718EE05237}"/>
</file>

<file path=docProps/app.xml><?xml version="1.0" encoding="utf-8"?>
<Properties xmlns="http://schemas.openxmlformats.org/officeDocument/2006/extended-properties" xmlns:vt="http://schemas.openxmlformats.org/officeDocument/2006/docPropsVTypes">
  <Template>DOE-Sample-Slide-Highlights-Template</Template>
  <TotalTime>10552</TotalTime>
  <Words>272</Words>
  <Application>Microsoft Office PowerPoint</Application>
  <PresentationFormat>On-screen Show (4:3)</PresentationFormat>
  <Paragraphs>14</Paragraphs>
  <Slides>1</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Calibri</vt:lpstr>
      <vt:lpstr>DOE-Sample-Slide-Highlights-Template</vt:lpstr>
      <vt:lpstr>PowerPoint Presentation</vt:lpstr>
    </vt:vector>
  </TitlesOfParts>
  <Company>PNNL IM Services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Davis, Emily L</dc:creator>
  <cp:lastModifiedBy>Zimmerschied, Maura K</cp:lastModifiedBy>
  <cp:revision>27</cp:revision>
  <cp:lastPrinted>2011-05-11T17:30:12Z</cp:lastPrinted>
  <dcterms:created xsi:type="dcterms:W3CDTF">2017-11-02T21:19:41Z</dcterms:created>
  <dcterms:modified xsi:type="dcterms:W3CDTF">2018-09-19T21:57:35Z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dlc_DocIdItemGuid">
    <vt:lpwstr>75333844-ddec-49b7-ae1e-c27b23a45b5c</vt:lpwstr>
  </property>
  <property fmtid="{D5CDD505-2E9C-101B-9397-08002B2CF9AE}" pid="3" name="ContentTypeId">
    <vt:lpwstr>0x010100A22E315B1F3C42B49A0E90D2F9AB5AB100A3ADA40348D53C4EA114B46FA9468BEB</vt:lpwstr>
  </property>
</Properties>
</file>