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8"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rsey, Kathryn S" initials="DKS" lastIdx="6" clrIdx="0">
    <p:extLst>
      <p:ext uri="{19B8F6BF-5375-455C-9EA6-DF929625EA0E}">
        <p15:presenceInfo xmlns:p15="http://schemas.microsoft.com/office/powerpoint/2012/main" userId="S-1-5-21-19610888-2120439649-608991905-224101" providerId="AD"/>
      </p:ext>
    </p:extLst>
  </p:cmAuthor>
  <p:cmAuthor id="2" name="Roeder, Lynne R" initials="RLR" lastIdx="5" clrIdx="1">
    <p:extLst>
      <p:ext uri="{19B8F6BF-5375-455C-9EA6-DF929625EA0E}">
        <p15:presenceInfo xmlns:p15="http://schemas.microsoft.com/office/powerpoint/2012/main" userId="S-1-5-21-19610888-2120439649-608991905-131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A9F0BA-AF36-4BCD-9130-8F51554D82C6}" v="4" dt="2018-09-19T21:57:35.8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25" autoAdjust="0"/>
  </p:normalViewPr>
  <p:slideViewPr>
    <p:cSldViewPr>
      <p:cViewPr varScale="1">
        <p:scale>
          <a:sx n="86" d="100"/>
          <a:sy n="86" d="100"/>
        </p:scale>
        <p:origin x="1243"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9/19/2018</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9/19/2018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9/19/2018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9/19/2018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9/19/2018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9/19/2018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9/19/2018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76200" y="1066800"/>
            <a:ext cx="4444433" cy="5797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Develop a new empirical box modeling framework that derives isoprene secondary organic aerosol (SOA) yields while explicitly accounting for dynamic SOA processes during fitting</a:t>
            </a:r>
            <a:endParaRPr lang="en-US" sz="1400" b="1" strike="sngStrike" dirty="0"/>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Derive new empirical parameters to represent (1) the dynamic evolution of SOAs in smog chambers as a function of NO</a:t>
            </a:r>
            <a:r>
              <a:rPr lang="en-US" sz="1400" baseline="-25000" dirty="0"/>
              <a:t>x</a:t>
            </a:r>
            <a:r>
              <a:rPr lang="en-US" sz="1400" dirty="0"/>
              <a:t>-dependent multigenerational chemistry and (2) losses of gases and particles to walls</a:t>
            </a:r>
          </a:p>
          <a:p>
            <a:pPr marL="231775" indent="-231775" algn="ctr" eaLnBrk="1" hangingPunct="1">
              <a:spcBef>
                <a:spcPct val="15000"/>
              </a:spcBef>
              <a:buFontTx/>
              <a:buNone/>
              <a:defRPr/>
            </a:pPr>
            <a:r>
              <a:rPr lang="en-US" altLang="en-US" sz="1400" b="1" dirty="0">
                <a:solidFill>
                  <a:prstClr val="black"/>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While SOA chemistry processes are complex, researchers demonstrated a new, empirical way to parameterize SOA evolution observed </a:t>
            </a:r>
            <a:r>
              <a:rPr lang="en-US" altLang="en-US" sz="1400" dirty="0"/>
              <a:t>in smog </a:t>
            </a:r>
            <a:r>
              <a:rPr lang="en-US" altLang="en-US" sz="1400" dirty="0">
                <a:solidFill>
                  <a:srgbClr val="000000"/>
                </a:solidFill>
              </a:rPr>
              <a:t>chambers</a:t>
            </a:r>
          </a:p>
          <a:p>
            <a:pPr marL="283464" indent="-283464" eaLnBrk="1" hangingPunct="1">
              <a:spcBef>
                <a:spcPct val="15000"/>
              </a:spcBef>
              <a:buFont typeface="Arial" panose="020B0604020202020204" pitchFamily="34" charset="0"/>
              <a:buChar char="●"/>
            </a:pPr>
            <a:r>
              <a:rPr lang="en-US" altLang="en-US" sz="1400" dirty="0">
                <a:solidFill>
                  <a:srgbClr val="000000"/>
                </a:solidFill>
              </a:rPr>
              <a:t>Results showed that SOA yields change as a function of processes included during fitting of yields</a:t>
            </a:r>
          </a:p>
          <a:p>
            <a:pPr marL="283464" indent="-283464" eaLnBrk="1" hangingPunct="1">
              <a:spcBef>
                <a:spcPct val="15000"/>
              </a:spcBef>
              <a:buFont typeface="Arial" panose="020B0604020202020204" pitchFamily="34" charset="0"/>
              <a:buChar char="●"/>
            </a:pPr>
            <a:r>
              <a:rPr lang="en-US" altLang="en-US" sz="1400" dirty="0">
                <a:solidFill>
                  <a:srgbClr val="000000"/>
                </a:solidFill>
              </a:rPr>
              <a:t>Most previous approaches do not explicitly include SOA dynamic processes during fitting of SOA yields</a:t>
            </a:r>
          </a:p>
          <a:p>
            <a:pPr marL="283464" indent="-283464" eaLnBrk="1" hangingPunct="1">
              <a:spcBef>
                <a:spcPct val="15000"/>
              </a:spcBef>
              <a:buFont typeface="Arial" panose="020B0604020202020204" pitchFamily="34" charset="0"/>
              <a:buChar char="●"/>
            </a:pPr>
            <a:r>
              <a:rPr lang="en-US" altLang="en-US" sz="1400" dirty="0">
                <a:solidFill>
                  <a:srgbClr val="000000"/>
                </a:solidFill>
              </a:rPr>
              <a:t>The new approach will provide much better representation of dynamic SOA processes in the atmosphere and improve the predictive ability of 3D chemical transport models</a:t>
            </a:r>
          </a:p>
        </p:txBody>
      </p:sp>
      <p:sp>
        <p:nvSpPr>
          <p:cNvPr id="3076" name="Rectangle 5"/>
          <p:cNvSpPr>
            <a:spLocks noChangeArrowheads="1"/>
          </p:cNvSpPr>
          <p:nvPr/>
        </p:nvSpPr>
        <p:spPr bwMode="auto">
          <a:xfrm>
            <a:off x="76201" y="-10418"/>
            <a:ext cx="895217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New Empirical Yields of Isoprene Secondary Organic Aerosol Explicitly Including Processes</a:t>
            </a:r>
          </a:p>
        </p:txBody>
      </p:sp>
      <p:sp>
        <p:nvSpPr>
          <p:cNvPr id="3077" name="Text Box 6"/>
          <p:cNvSpPr txBox="1">
            <a:spLocks noChangeArrowheads="1"/>
          </p:cNvSpPr>
          <p:nvPr/>
        </p:nvSpPr>
        <p:spPr bwMode="auto">
          <a:xfrm>
            <a:off x="4625027" y="5816757"/>
            <a:ext cx="4313338"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altLang="en-US" sz="1000" dirty="0"/>
              <a:t>Xing L, </a:t>
            </a:r>
            <a:r>
              <a:rPr lang="en-US" sz="1000" dirty="0"/>
              <a:t>M </a:t>
            </a:r>
            <a:r>
              <a:rPr lang="en-US" sz="1000" dirty="0" err="1"/>
              <a:t>Shrivastava</a:t>
            </a:r>
            <a:r>
              <a:rPr lang="en-US" sz="1000" dirty="0"/>
              <a:t>, T-M Fu, P </a:t>
            </a:r>
            <a:r>
              <a:rPr lang="en-US" sz="1000" dirty="0" err="1"/>
              <a:t>Roldin</a:t>
            </a:r>
            <a:r>
              <a:rPr lang="en-US" sz="1000" dirty="0"/>
              <a:t>, Y Qian, L Xu, NL Ng, J Shilling, A </a:t>
            </a:r>
            <a:r>
              <a:rPr lang="en-US" sz="1000" dirty="0" err="1"/>
              <a:t>Zelenyuk</a:t>
            </a:r>
            <a:r>
              <a:rPr lang="en-US" sz="1000" dirty="0"/>
              <a:t>, and CD </a:t>
            </a:r>
            <a:r>
              <a:rPr lang="en-US" sz="1000" dirty="0" err="1"/>
              <a:t>Cappa</a:t>
            </a:r>
            <a:r>
              <a:rPr lang="en-US" altLang="en-US" sz="1000" dirty="0"/>
              <a:t>. 2018. “</a:t>
            </a:r>
            <a:r>
              <a:rPr lang="en-US" sz="1000" dirty="0"/>
              <a:t>Parameterized Yields of </a:t>
            </a:r>
            <a:r>
              <a:rPr lang="en-US" sz="1000" dirty="0" err="1"/>
              <a:t>Semivolatile</a:t>
            </a:r>
            <a:r>
              <a:rPr lang="en-US" sz="1000" dirty="0"/>
              <a:t> Products from Isoprene Oxidation under Different NO</a:t>
            </a:r>
            <a:r>
              <a:rPr lang="en-US" sz="1000" i="1" baseline="-25000" dirty="0"/>
              <a:t>x</a:t>
            </a:r>
            <a:r>
              <a:rPr lang="en-US" sz="1000" dirty="0"/>
              <a:t> Levels: Impacts of Chemical Aging and Wall-Loss of Reactive Gases. </a:t>
            </a:r>
            <a:r>
              <a:rPr lang="en-US" altLang="en-US" sz="1000" i="1" dirty="0"/>
              <a:t>Environmental Science &amp; Technology</a:t>
            </a:r>
            <a:r>
              <a:rPr lang="en-US" altLang="en-US" sz="1000" dirty="0"/>
              <a:t>, 52(16):9225-9234.</a:t>
            </a:r>
            <a:r>
              <a:rPr lang="en-US" sz="1000" dirty="0"/>
              <a:t> </a:t>
            </a:r>
            <a:r>
              <a:rPr lang="en-US" altLang="en-US" sz="1000" dirty="0"/>
              <a:t>DOI: 10.1021/acs.est.8b00373</a:t>
            </a:r>
          </a:p>
        </p:txBody>
      </p:sp>
      <p:sp>
        <p:nvSpPr>
          <p:cNvPr id="3078" name="TextBox 9"/>
          <p:cNvSpPr txBox="1">
            <a:spLocks noChangeArrowheads="1"/>
          </p:cNvSpPr>
          <p:nvPr/>
        </p:nvSpPr>
        <p:spPr bwMode="auto">
          <a:xfrm>
            <a:off x="4520633" y="4350421"/>
            <a:ext cx="455089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 new empirical box modeling approach shows that just a few tunable parameters could represent the complex chemistry and dynamic SOA evolution observed in smog chambers. In the future, this framework could include more SOA processes and be used to ultimately bridge the gap between measurements and model predictions </a:t>
            </a:r>
            <a:r>
              <a:rPr lang="en-US" altLang="en-US" sz="1200" b="1">
                <a:solidFill>
                  <a:srgbClr val="0000FF"/>
                </a:solidFill>
                <a:latin typeface="Arial" panose="020B0604020202020204" pitchFamily="34" charset="0"/>
              </a:rPr>
              <a:t>of SOAs.</a:t>
            </a:r>
            <a:endParaRPr lang="en-US" altLang="en-US" sz="1200" b="1" dirty="0">
              <a:solidFill>
                <a:srgbClr val="0000FF"/>
              </a:solidFill>
              <a:latin typeface="Arial" panose="020B0604020202020204" pitchFamily="34" charset="0"/>
            </a:endParaRPr>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1865" y="1295400"/>
            <a:ext cx="4579662" cy="280960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SlideDescription xmlns="http://schemas.microsoft.com/sharepoint/v3" xsi:nil="true"/>
    <Funding xmlns="98b00cf3-a6ce-40de-8923-f140beb786e9">ASR/ICLASS and RGCM</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2c794dd8867e81a522b494c55a056746">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a018eb9dfd98a064a265e8b2ebf2e701"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file>

<file path=customXml/itemProps2.xml><?xml version="1.0" encoding="utf-8"?>
<ds:datastoreItem xmlns:ds="http://schemas.openxmlformats.org/officeDocument/2006/customXml" ds:itemID="{5A3A6BBA-DE74-4D58-B895-1A718EE05237}"/>
</file>

<file path=docProps/app.xml><?xml version="1.0" encoding="utf-8"?>
<Properties xmlns="http://schemas.openxmlformats.org/officeDocument/2006/extended-properties" xmlns:vt="http://schemas.openxmlformats.org/officeDocument/2006/docPropsVTypes">
  <Template>DOE-Sample-Slide-Highlights-Template</Template>
  <TotalTime>10552</TotalTime>
  <Words>272</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Zimmerschied, Maura K</cp:lastModifiedBy>
  <cp:revision>27</cp:revision>
  <cp:lastPrinted>2011-05-11T17:30:12Z</cp:lastPrinted>
  <dcterms:created xsi:type="dcterms:W3CDTF">2017-11-02T21:19:41Z</dcterms:created>
  <dcterms:modified xsi:type="dcterms:W3CDTF">2018-09-19T21:57:35Z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ies>
</file>