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25" autoAdjust="0"/>
  </p:normalViewPr>
  <p:slideViewPr>
    <p:cSldViewPr>
      <p:cViewPr varScale="1">
        <p:scale>
          <a:sx n="80" d="100"/>
          <a:sy n="80" d="100"/>
        </p:scale>
        <p:origin x="-595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A2C61C8-76FE-44EB-84C1-6A897CDBB4C0}" type="datetimeFigureOut">
              <a:rPr lang="en-US"/>
              <a:pPr>
                <a:defRPr/>
              </a:pPr>
              <a:t>5/31/2017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C1F49D0-F8AF-44F9-9498-23B07FD8D98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95747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9913721-1232-4147-82AA-9CC5DFFB8846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 smtClean="0"/>
              <a:t>http://www.pnnl.gov/science/highlights/highlights.asp?division=749</a:t>
            </a:r>
          </a:p>
        </p:txBody>
      </p:sp>
    </p:spTree>
    <p:extLst>
      <p:ext uri="{BB962C8B-B14F-4D97-AF65-F5344CB8AC3E}">
        <p14:creationId xmlns:p14="http://schemas.microsoft.com/office/powerpoint/2010/main" val="438598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7D61DE-CE68-4700-BF7F-9D72407C308E}" type="datetimeFigureOut">
              <a:rPr lang="en-US"/>
              <a:pPr>
                <a:defRPr/>
              </a:pPr>
              <a:t>5/31/2017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638F7D-2778-4247-B7CC-434C93C89A9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9476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AC579E-5779-47F7-99E8-34E09FCE8B30}" type="datetimeFigureOut">
              <a:rPr lang="en-US"/>
              <a:pPr>
                <a:defRPr/>
              </a:pPr>
              <a:t>5/31/2017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DF2998-A5F5-436F-83A7-D8A50A8F62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2980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6BDB93-03FB-4824-B9B3-0A6F19431D6C}" type="datetimeFigureOut">
              <a:rPr lang="en-US"/>
              <a:pPr>
                <a:defRPr/>
              </a:pPr>
              <a:t>5/31/2017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470A68-487E-486A-91D1-8A10A9E5D74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55963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17240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FC9161-27DA-4479-A4CB-39EE1A3DFC2A}" type="datetimeFigureOut">
              <a:rPr lang="en-US"/>
              <a:pPr>
                <a:defRPr/>
              </a:pPr>
              <a:t>5/31/2017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3AC499-E9A2-4BF6-9327-47470AA725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9756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00ABDD-E220-4CC8-990C-FB8C1D96FE42}" type="datetimeFigureOut">
              <a:rPr lang="en-US"/>
              <a:pPr>
                <a:defRPr/>
              </a:pPr>
              <a:t>5/31/2017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064CD7-7E6C-4E82-8E0F-D669C313CE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1584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99BFD4-14E5-4558-A3E2-928D16981AAB}" type="datetimeFigureOut">
              <a:rPr lang="en-US"/>
              <a:pPr>
                <a:defRPr/>
              </a:pPr>
              <a:t>5/31/2017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BEC2B8-01A2-49CE-B670-B0B32B02A6C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3650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CB49B3-9298-418E-8A89-D43345DA5E95}" type="datetimeFigureOut">
              <a:rPr lang="en-US"/>
              <a:pPr>
                <a:defRPr/>
              </a:pPr>
              <a:t>5/31/2017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81D97D-B5DB-4147-9C9D-F418222EC2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563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EA1D98-4097-4E70-9F7F-07FC13F89CF0}" type="datetimeFigureOut">
              <a:rPr lang="en-US"/>
              <a:pPr>
                <a:defRPr/>
              </a:pPr>
              <a:t>5/31/2017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DD5739-21DC-4D7B-969E-57D1D61640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444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A43DED-0722-4E12-ABA1-D334566A2112}" type="datetimeFigureOut">
              <a:rPr lang="en-US"/>
              <a:pPr>
                <a:defRPr/>
              </a:pPr>
              <a:t>5/31/2017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E4E4FA-5F93-404B-8838-D1323CCD9E2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4323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05B998-6324-4C0A-9F68-29165D9954FB}" type="datetimeFigureOut">
              <a:rPr lang="en-US"/>
              <a:pPr>
                <a:defRPr/>
              </a:pPr>
              <a:t>5/31/2017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BD4898-5971-40CF-B6F4-81749434258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8649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5CDFFE-8136-45DF-AA28-118DEEC763F7}" type="datetimeFigureOut">
              <a:rPr lang="en-US"/>
              <a:pPr>
                <a:defRPr/>
              </a:pPr>
              <a:t>5/31/2017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0CCC67-388D-4C7E-9F74-1421BB29FBE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9655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FB60433-EF2E-4EEB-8FDA-A6C6C9EADEA1}" type="datetimeFigureOut">
              <a:rPr lang="en-US"/>
              <a:pPr>
                <a:defRPr/>
              </a:pPr>
              <a:t>5/31/2017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EB21D557-F2DC-458C-BBD9-CED8B75EBA6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05460" y="1095375"/>
            <a:ext cx="3399739" cy="439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b="1" dirty="0">
                <a:solidFill>
                  <a:prstClr val="black"/>
                </a:solidFill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solidFill>
                  <a:prstClr val="black"/>
                </a:solidFill>
              </a:rPr>
              <a:t>Review and critically assess recent advances in understanding SOA that are not represented in climate models</a:t>
            </a:r>
            <a:endParaRPr lang="en-US" sz="1600" b="1" dirty="0">
              <a:solidFill>
                <a:prstClr val="black"/>
              </a:solidFill>
            </a:endParaRPr>
          </a:p>
          <a:p>
            <a:pPr algn="ctr">
              <a:spcBef>
                <a:spcPts val="600"/>
              </a:spcBef>
              <a:defRPr/>
            </a:pPr>
            <a:r>
              <a:rPr lang="en-US" b="1" dirty="0" smtClean="0">
                <a:solidFill>
                  <a:prstClr val="black"/>
                </a:solidFill>
              </a:rPr>
              <a:t>Approach</a:t>
            </a:r>
            <a:endParaRPr lang="en-US" sz="1600" b="1" dirty="0">
              <a:solidFill>
                <a:prstClr val="black"/>
              </a:solidFill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/>
              <a:t>Selectively emphasize </a:t>
            </a:r>
            <a:r>
              <a:rPr lang="en-US" sz="1600" dirty="0"/>
              <a:t>results from measurements and theory over the past decade that have advanced an understanding of new processes governing </a:t>
            </a:r>
            <a:r>
              <a:rPr lang="en-US" sz="1600" dirty="0" smtClean="0"/>
              <a:t>SOA particles</a:t>
            </a:r>
          </a:p>
          <a:p>
            <a:pPr marL="285750" indent="-285750">
              <a:spcBef>
                <a:spcPts val="1200"/>
              </a:spcBef>
              <a:buFont typeface="Arial" pitchFamily="34" charset="0"/>
              <a:buChar char="●"/>
              <a:defRPr/>
            </a:pPr>
            <a:r>
              <a:rPr lang="en-US" sz="1600" dirty="0" smtClean="0"/>
              <a:t>Provide fresh perspectives on paths forward to represent these processes in climate models through development and use of advanced model parameterizations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2400" y="112713"/>
            <a:ext cx="8610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 dirty="0">
                <a:solidFill>
                  <a:srgbClr val="000000"/>
                </a:solidFill>
              </a:rPr>
              <a:t>Advances in SOA Processes Related to Anthropogenic-Biogenic Interactions that are Not Included in Climate Models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218758" y="5818257"/>
            <a:ext cx="3267391" cy="70788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 smtClean="0">
                <a:solidFill>
                  <a:srgbClr val="000000"/>
                </a:solidFill>
                <a:latin typeface="Arial" panose="020B0604020202020204" pitchFamily="34" charset="0"/>
              </a:rPr>
              <a:t>M. Shrivastava et al. 2017. “Recent Advances in Understanding Secondary Organic Aerosol: Implications for Global Climate Forcing.” </a:t>
            </a:r>
            <a:r>
              <a:rPr lang="en-US" altLang="en-US" sz="1000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Reviews of Geophysics</a:t>
            </a:r>
            <a:r>
              <a:rPr lang="en-US" altLang="en-US" sz="1000" dirty="0" smtClean="0">
                <a:solidFill>
                  <a:srgbClr val="000000"/>
                </a:solidFill>
                <a:latin typeface="Arial" panose="020B0604020202020204" pitchFamily="34" charset="0"/>
              </a:rPr>
              <a:t>, in press. </a:t>
            </a:r>
            <a:r>
              <a:rPr lang="en-US" sz="1000" dirty="0" smtClean="0"/>
              <a:t>DOI: 10.1002/2016RG000540.</a:t>
            </a:r>
            <a:endParaRPr lang="en-US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3810000" y="3935929"/>
            <a:ext cx="5257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sz="1200" b="1" dirty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Processes governing the climatic importance of SOA. Anthropogenic and biogenic emissions could interact through a variety of pathways that affect SOA, and its impacts on clouds and radiative forcing.</a:t>
            </a:r>
            <a:endParaRPr lang="en-US" altLang="en-US" sz="1200" b="1" dirty="0">
              <a:solidFill>
                <a:srgbClr val="0000FF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079" name="Rectangle 2"/>
          <p:cNvSpPr>
            <a:spLocks noChangeArrowheads="1"/>
          </p:cNvSpPr>
          <p:nvPr/>
        </p:nvSpPr>
        <p:spPr bwMode="auto">
          <a:xfrm>
            <a:off x="3716122" y="4572000"/>
            <a:ext cx="5427878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313" indent="-287338" eaLnBrk="0" hangingPunct="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38138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38138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800" b="1" dirty="0">
                <a:solidFill>
                  <a:srgbClr val="000000"/>
                </a:solidFill>
              </a:rPr>
              <a:t>Impact</a:t>
            </a:r>
          </a:p>
          <a:p>
            <a:pPr eaLnBrk="1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</a:pPr>
            <a:r>
              <a:rPr lang="en-US" altLang="en-US" sz="1600" dirty="0" smtClean="0">
                <a:latin typeface="+mj-lt"/>
              </a:rPr>
              <a:t>Highlights PNNL’s leadership in conducting the SOA workshop, and distilling findings in a review article that provides much-needed future guidance to the scientific community.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altLang="en-US" sz="1600" dirty="0" smtClean="0">
                <a:solidFill>
                  <a:srgbClr val="000000"/>
                </a:solidFill>
              </a:rPr>
              <a:t>These processes could have </a:t>
            </a:r>
            <a:r>
              <a:rPr lang="en-US" sz="1600" dirty="0" smtClean="0">
                <a:solidFill>
                  <a:prstClr val="black"/>
                </a:solidFill>
              </a:rPr>
              <a:t>large </a:t>
            </a:r>
            <a:r>
              <a:rPr lang="en-US" sz="1600" dirty="0">
                <a:solidFill>
                  <a:prstClr val="black"/>
                </a:solidFill>
              </a:rPr>
              <a:t>potential impacts on </a:t>
            </a:r>
            <a:r>
              <a:rPr lang="en-US" sz="1600" dirty="0" smtClean="0">
                <a:solidFill>
                  <a:prstClr val="black"/>
                </a:solidFill>
              </a:rPr>
              <a:t>our understanding of </a:t>
            </a:r>
            <a:r>
              <a:rPr lang="en-US" sz="1600" dirty="0">
                <a:solidFill>
                  <a:prstClr val="black"/>
                </a:solidFill>
              </a:rPr>
              <a:t>aerosol radiative forcing and climate sensitivity to greenhouse gases.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8820" y="943710"/>
            <a:ext cx="4207760" cy="304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115</TotalTime>
  <Words>194</Words>
  <Application>Microsoft Office PowerPoint</Application>
  <PresentationFormat>On-screen Show (4:3)</PresentationFormat>
  <Paragraphs>13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Shrivastava, Manishkumar B</dc:creator>
  <cp:lastModifiedBy>JOvink</cp:lastModifiedBy>
  <cp:revision>10</cp:revision>
  <cp:lastPrinted>2011-05-11T17:30:12Z</cp:lastPrinted>
  <dcterms:created xsi:type="dcterms:W3CDTF">2017-05-17T18:59:31Z</dcterms:created>
  <dcterms:modified xsi:type="dcterms:W3CDTF">2017-05-31T16:45:28Z</dcterms:modified>
</cp:coreProperties>
</file>