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84C-D191-4D1B-8666-E534745AA1F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A59F-3BEC-42BE-A8F5-FDA05CAD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1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84C-D191-4D1B-8666-E534745AA1F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A59F-3BEC-42BE-A8F5-FDA05CAD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712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84C-D191-4D1B-8666-E534745AA1F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A59F-3BEC-42BE-A8F5-FDA05CAD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84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84C-D191-4D1B-8666-E534745AA1F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A59F-3BEC-42BE-A8F5-FDA05CAD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76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84C-D191-4D1B-8666-E534745AA1F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A59F-3BEC-42BE-A8F5-FDA05CAD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73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84C-D191-4D1B-8666-E534745AA1F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A59F-3BEC-42BE-A8F5-FDA05CAD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019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84C-D191-4D1B-8666-E534745AA1F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A59F-3BEC-42BE-A8F5-FDA05CAD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035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84C-D191-4D1B-8666-E534745AA1F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A59F-3BEC-42BE-A8F5-FDA05CAD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05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84C-D191-4D1B-8666-E534745AA1F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A59F-3BEC-42BE-A8F5-FDA05CAD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71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84C-D191-4D1B-8666-E534745AA1F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A59F-3BEC-42BE-A8F5-FDA05CAD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820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DB284C-D191-4D1B-8666-E534745AA1F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DA59F-3BEC-42BE-A8F5-FDA05CAD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305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DB284C-D191-4D1B-8666-E534745AA1F2}" type="datetimeFigureOut">
              <a:rPr lang="en-US" smtClean="0"/>
              <a:t>11/28/2016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DA59F-3BEC-42BE-A8F5-FDA05CADD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291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228600" y="838200"/>
            <a:ext cx="41148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>
            <a:lvl1pPr marL="231775" indent="-231775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26988"/>
            <a:ext cx="9144000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200" b="1" u="sng">
                <a:latin typeface="Arial" pitchFamily="34" charset="0"/>
              </a:rPr>
              <a:t>Climate Change Signals for Regional Precipitation using High Resolution CCSM4</a:t>
            </a:r>
            <a:endParaRPr lang="en-US" altLang="en-US" sz="2200" b="1" u="sng"/>
          </a:p>
        </p:txBody>
      </p:sp>
      <p:sp>
        <p:nvSpPr>
          <p:cNvPr id="4" name="Rectangle 19"/>
          <p:cNvSpPr>
            <a:spLocks noChangeArrowheads="1"/>
          </p:cNvSpPr>
          <p:nvPr/>
        </p:nvSpPr>
        <p:spPr bwMode="auto">
          <a:xfrm>
            <a:off x="4495800" y="685800"/>
            <a:ext cx="434340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5" name="Rectangle 20"/>
          <p:cNvSpPr>
            <a:spLocks noChangeArrowheads="1"/>
          </p:cNvSpPr>
          <p:nvPr/>
        </p:nvSpPr>
        <p:spPr bwMode="auto">
          <a:xfrm>
            <a:off x="4343400" y="914400"/>
            <a:ext cx="4419600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" name="TextBox 5"/>
          <p:cNvSpPr txBox="1"/>
          <p:nvPr/>
        </p:nvSpPr>
        <p:spPr>
          <a:xfrm>
            <a:off x="533400" y="6324600"/>
            <a:ext cx="8382000" cy="4619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5" tIns="45718" rIns="91435" bIns="45718">
            <a:spAutoFit/>
          </a:bodyPr>
          <a:lstStyle/>
          <a:p>
            <a:pPr>
              <a:defRPr/>
            </a:pPr>
            <a:r>
              <a:rPr lang="en-US" sz="1200" dirty="0"/>
              <a:t>Shields, C.A., J.T. </a:t>
            </a:r>
            <a:r>
              <a:rPr lang="en-US" sz="1200" dirty="0" err="1"/>
              <a:t>Kiehl</a:t>
            </a:r>
            <a:r>
              <a:rPr lang="en-US" sz="1200" dirty="0"/>
              <a:t>, and G.A. </a:t>
            </a:r>
            <a:r>
              <a:rPr lang="en-US" sz="1200" dirty="0" err="1"/>
              <a:t>Meehl</a:t>
            </a:r>
            <a:r>
              <a:rPr lang="en-US" sz="1200" dirty="0"/>
              <a:t>, 2016: Future Changes in Regional Precipitation Simulated by a Half-Degree Coupled Climate Model: Sensitivity to Horizontal Resolution, </a:t>
            </a:r>
            <a:r>
              <a:rPr lang="en-US" sz="1200" i="1" dirty="0"/>
              <a:t>JAMES</a:t>
            </a:r>
            <a:r>
              <a:rPr lang="en-US" sz="1200" dirty="0"/>
              <a:t>, in press.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6200" y="533400"/>
            <a:ext cx="4419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/>
          <a:p>
            <a:pPr marL="231763" indent="-231763" algn="ctr">
              <a:spcBef>
                <a:spcPct val="15000"/>
              </a:spcBef>
              <a:defRPr/>
            </a:pPr>
            <a:r>
              <a:rPr lang="en-US" sz="2000" b="1" dirty="0">
                <a:latin typeface="Calibri" charset="0"/>
                <a:ea typeface="ＭＳ Ｐゴシック" charset="0"/>
                <a:cs typeface="ＭＳ Ｐゴシック" charset="0"/>
              </a:rPr>
              <a:t>Objective</a:t>
            </a:r>
            <a:endParaRPr lang="en-US" sz="1200" b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285736" indent="-285736">
              <a:spcBef>
                <a:spcPct val="15000"/>
              </a:spcBef>
              <a:buFont typeface="Arial"/>
              <a:buChar char="•"/>
              <a:defRPr/>
            </a:pPr>
            <a:r>
              <a:rPr lang="en-US" sz="1600" dirty="0">
                <a:latin typeface="Calibri" charset="0"/>
                <a:ea typeface="ＭＳ Ｐゴシック" charset="0"/>
                <a:cs typeface="ＭＳ Ｐゴシック" charset="0"/>
              </a:rPr>
              <a:t>Integrate high resolution CCSM4 fully coupled(50km in the atmosphere/land)  for long historical and climate change  ensemble simulations.</a:t>
            </a:r>
          </a:p>
          <a:p>
            <a:pPr marL="285736" indent="-285736">
              <a:spcBef>
                <a:spcPct val="15000"/>
              </a:spcBef>
              <a:buFont typeface="Arial"/>
              <a:buChar char="•"/>
              <a:defRPr/>
            </a:pPr>
            <a:r>
              <a:rPr lang="en-US" sz="1600" dirty="0">
                <a:latin typeface="Calibri" charset="0"/>
                <a:ea typeface="ＭＳ Ｐゴシック" charset="0"/>
                <a:cs typeface="ＭＳ Ｐゴシック" charset="0"/>
              </a:rPr>
              <a:t>Analyze precipitation for agriculturally sensitive regions and monsoon areas that are shown to improve with higher resolution.</a:t>
            </a:r>
          </a:p>
          <a:p>
            <a:pPr marL="285736" indent="-285736">
              <a:spcBef>
                <a:spcPct val="15000"/>
              </a:spcBef>
              <a:buFont typeface="Arial"/>
              <a:buChar char="•"/>
              <a:defRPr/>
            </a:pPr>
            <a:r>
              <a:rPr lang="en-US" sz="1600" dirty="0">
                <a:latin typeface="Calibri" charset="0"/>
                <a:ea typeface="ＭＳ Ｐゴシック" charset="0"/>
                <a:cs typeface="ＭＳ Ｐゴシック" charset="0"/>
              </a:rPr>
              <a:t>Evaluate precipitation sensitivity to increased horizontal resolution.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3200400"/>
            <a:ext cx="45720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/>
          <a:lstStyle/>
          <a:p>
            <a:pPr marL="231763" indent="-231763" algn="ctr">
              <a:spcBef>
                <a:spcPct val="15000"/>
              </a:spcBef>
              <a:defRPr/>
            </a:pPr>
            <a:r>
              <a:rPr lang="en-US" sz="2000" b="1" dirty="0">
                <a:latin typeface="Calibri" charset="0"/>
                <a:ea typeface="ＭＳ Ｐゴシック" charset="0"/>
                <a:cs typeface="ＭＳ Ｐゴシック" charset="0"/>
              </a:rPr>
              <a:t>Approach</a:t>
            </a:r>
          </a:p>
          <a:p>
            <a:pPr marL="285736" indent="-285736">
              <a:spcBef>
                <a:spcPct val="15000"/>
              </a:spcBef>
              <a:buFont typeface="Arial"/>
              <a:buChar char="•"/>
              <a:defRPr/>
            </a:pPr>
            <a:r>
              <a:rPr lang="en-US" sz="1600" dirty="0">
                <a:latin typeface="Calibri" charset="0"/>
                <a:ea typeface="ＭＳ Ｐゴシック" charset="0"/>
                <a:cs typeface="ＭＳ Ｐゴシック" charset="0"/>
              </a:rPr>
              <a:t>Separate precipitation into convective versus large scale components</a:t>
            </a:r>
          </a:p>
          <a:p>
            <a:pPr marL="285736" indent="-285736">
              <a:spcBef>
                <a:spcPct val="15000"/>
              </a:spcBef>
              <a:buFont typeface="Arial"/>
              <a:buChar char="•"/>
              <a:defRPr/>
            </a:pPr>
            <a:r>
              <a:rPr lang="en-US" sz="1600" dirty="0">
                <a:latin typeface="Calibri" charset="0"/>
                <a:ea typeface="ＭＳ Ｐゴシック" charset="0"/>
                <a:cs typeface="ＭＳ Ｐゴシック" charset="0"/>
              </a:rPr>
              <a:t>Analyze both mean and extreme precipitation</a:t>
            </a:r>
          </a:p>
          <a:p>
            <a:pPr marL="285736" indent="-285736">
              <a:spcBef>
                <a:spcPct val="15000"/>
              </a:spcBef>
              <a:buFont typeface="Arial"/>
              <a:buChar char="•"/>
              <a:defRPr/>
            </a:pPr>
            <a:r>
              <a:rPr lang="en-US" sz="1600" dirty="0">
                <a:latin typeface="Calibri" charset="0"/>
                <a:ea typeface="ＭＳ Ｐゴシック" charset="0"/>
                <a:cs typeface="ＭＳ Ｐゴシック" charset="0"/>
              </a:rPr>
              <a:t>Compare with standard 1 degree CCSM4 ensemble suite</a:t>
            </a:r>
          </a:p>
          <a:p>
            <a:pPr marL="285736" indent="-285736">
              <a:spcBef>
                <a:spcPct val="15000"/>
              </a:spcBef>
              <a:buFont typeface="Arial"/>
              <a:buChar char="•"/>
              <a:defRPr/>
            </a:pPr>
            <a:r>
              <a:rPr lang="en-US" sz="1600" dirty="0">
                <a:latin typeface="Calibri" charset="0"/>
                <a:ea typeface="ＭＳ Ｐゴシック" charset="0"/>
                <a:cs typeface="ＭＳ Ｐゴシック" charset="0"/>
              </a:rPr>
              <a:t>Validate historical 20</a:t>
            </a:r>
            <a:r>
              <a:rPr lang="en-US" sz="1600" baseline="30000" dirty="0">
                <a:latin typeface="Calibri" charset="0"/>
                <a:ea typeface="ＭＳ Ｐゴシック" charset="0"/>
                <a:cs typeface="ＭＳ Ｐゴシック" charset="0"/>
              </a:rPr>
              <a:t>th</a:t>
            </a:r>
            <a:r>
              <a:rPr lang="en-US" sz="1600" dirty="0">
                <a:latin typeface="Calibri" charset="0"/>
                <a:ea typeface="ＭＳ Ｐゴシック" charset="0"/>
                <a:cs typeface="ＭＳ Ｐゴシック" charset="0"/>
              </a:rPr>
              <a:t> Century simulations and analyze RCP8.5 simulations</a:t>
            </a:r>
          </a:p>
          <a:p>
            <a:pPr marL="285736" indent="-285736">
              <a:spcBef>
                <a:spcPct val="15000"/>
              </a:spcBef>
              <a:buFont typeface="Arial"/>
              <a:buChar char="•"/>
              <a:defRPr/>
            </a:pPr>
            <a:r>
              <a:rPr lang="en-US" sz="1600" dirty="0">
                <a:latin typeface="Calibri" charset="0"/>
                <a:ea typeface="ＭＳ Ｐゴシック" charset="0"/>
                <a:cs typeface="ＭＳ Ｐゴシック" charset="0"/>
              </a:rPr>
              <a:t>Characterize climate change for: North American and South Asian monsoons, Southwest, Central, and Southeast U.S., Southern Europe,  Australia</a:t>
            </a:r>
            <a:r>
              <a:rPr lang="en-US" sz="1600" b="1" dirty="0">
                <a:latin typeface="Calibri" charset="0"/>
                <a:ea typeface="ＭＳ Ｐゴシック" charset="0"/>
                <a:cs typeface="ＭＳ Ｐゴシック" charset="0"/>
              </a:rPr>
              <a:t>.</a:t>
            </a:r>
          </a:p>
          <a:p>
            <a:pPr marL="285736" indent="-285736">
              <a:spcBef>
                <a:spcPct val="15000"/>
              </a:spcBef>
              <a:buFont typeface="Arial"/>
              <a:buChar char="•"/>
              <a:defRPr/>
            </a:pPr>
            <a:endParaRPr lang="en-US" sz="1600" b="1" dirty="0">
              <a:latin typeface="Calibri" charset="0"/>
              <a:ea typeface="ＭＳ Ｐゴシック" charset="0"/>
              <a:cs typeface="ＭＳ Ｐゴシック" charset="0"/>
            </a:endParaRPr>
          </a:p>
          <a:p>
            <a:pPr marL="285736" indent="-285736">
              <a:spcBef>
                <a:spcPct val="15000"/>
              </a:spcBef>
              <a:buFont typeface="Arial"/>
              <a:buChar char="•"/>
              <a:defRPr/>
            </a:pPr>
            <a:endParaRPr lang="en-US" sz="1600" b="1" dirty="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9" name="TextBox 24"/>
          <p:cNvSpPr txBox="1">
            <a:spLocks noChangeArrowheads="1"/>
          </p:cNvSpPr>
          <p:nvPr/>
        </p:nvSpPr>
        <p:spPr bwMode="auto">
          <a:xfrm>
            <a:off x="4419600" y="3382963"/>
            <a:ext cx="4724400" cy="317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5" tIns="45718" rIns="91435" bIns="45718">
            <a:spAutoFit/>
          </a:bodyPr>
          <a:lstStyle>
            <a:lvl1pPr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000" b="1"/>
              <a:t>Impact</a:t>
            </a:r>
          </a:p>
          <a:p>
            <a:pPr>
              <a:spcBef>
                <a:spcPct val="0"/>
              </a:spcBef>
            </a:pPr>
            <a:r>
              <a:rPr lang="en-US" altLang="en-US" sz="1600"/>
              <a:t>Generally, mean convective (large-scale) precipitation decreases (increases) with increased model resolution and can explain many differences in the climate change signal between high and standard resolution models.</a:t>
            </a:r>
            <a:r>
              <a:rPr lang="en-US" altLang="en-US" sz="1600" b="1"/>
              <a:t> </a:t>
            </a:r>
            <a:endParaRPr lang="en-US" altLang="en-US" sz="1600"/>
          </a:p>
          <a:p>
            <a:pPr>
              <a:spcBef>
                <a:spcPct val="0"/>
              </a:spcBef>
            </a:pPr>
            <a:r>
              <a:rPr lang="en-US" altLang="en-US" sz="1600"/>
              <a:t>Improvements in the half-degree CCSM4 compared to the standard resolution are also linked to finer topographical details in areas of complex terrain.</a:t>
            </a:r>
          </a:p>
          <a:p>
            <a:pPr>
              <a:spcBef>
                <a:spcPct val="0"/>
              </a:spcBef>
            </a:pPr>
            <a:r>
              <a:rPr lang="en-US" altLang="en-US" sz="1600"/>
              <a:t>Higher resolution CCSM4 improves the extreme precipitation simulation.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000" b="1"/>
          </a:p>
        </p:txBody>
      </p:sp>
      <p:pic>
        <p:nvPicPr>
          <p:cNvPr id="10" name="Picture 2" descr="Figure1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14" t="3827" r="15910" b="48148"/>
          <a:stretch>
            <a:fillRect/>
          </a:stretch>
        </p:blipFill>
        <p:spPr bwMode="auto">
          <a:xfrm>
            <a:off x="5791200" y="838200"/>
            <a:ext cx="16414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3" descr="Figure1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16" t="53951" r="14966"/>
          <a:stretch>
            <a:fillRect/>
          </a:stretch>
        </p:blipFill>
        <p:spPr bwMode="auto">
          <a:xfrm>
            <a:off x="7332663" y="838200"/>
            <a:ext cx="17811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572000" y="2630488"/>
            <a:ext cx="4419600" cy="646112"/>
          </a:xfrm>
          <a:prstGeom prst="rect">
            <a:avLst/>
          </a:prstGeom>
          <a:noFill/>
        </p:spPr>
        <p:txBody>
          <a:bodyPr lIns="91435" tIns="45718" rIns="91435" bIns="45718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rgbClr val="3366FF"/>
                </a:solidFill>
                <a:latin typeface="+mn-lt"/>
                <a:ea typeface="ＭＳ Ｐゴシック" charset="0"/>
                <a:cs typeface="ＭＳ Ｐゴシック" charset="0"/>
              </a:rPr>
              <a:t>Southwest U.S. climate change is generally wetter in the </a:t>
            </a:r>
            <a:r>
              <a:rPr lang="en-US" sz="1200" dirty="0" err="1">
                <a:solidFill>
                  <a:srgbClr val="3366FF"/>
                </a:solidFill>
                <a:latin typeface="+mn-lt"/>
                <a:ea typeface="ＭＳ Ｐゴシック" charset="0"/>
                <a:cs typeface="ＭＳ Ｐゴシック" charset="0"/>
              </a:rPr>
              <a:t>Hdeg</a:t>
            </a:r>
            <a:r>
              <a:rPr lang="en-US" sz="1200" dirty="0">
                <a:solidFill>
                  <a:srgbClr val="3366FF"/>
                </a:solidFill>
                <a:latin typeface="+mn-lt"/>
                <a:ea typeface="ＭＳ Ｐゴシック" charset="0"/>
                <a:cs typeface="ＭＳ Ｐゴシック" charset="0"/>
              </a:rPr>
              <a:t> </a:t>
            </a:r>
            <a:r>
              <a:rPr lang="en-US" sz="1200" dirty="0" err="1">
                <a:solidFill>
                  <a:srgbClr val="3366FF"/>
                </a:solidFill>
                <a:latin typeface="+mn-lt"/>
                <a:ea typeface="ＭＳ Ｐゴシック" charset="0"/>
                <a:cs typeface="ＭＳ Ｐゴシック" charset="0"/>
              </a:rPr>
              <a:t>vs</a:t>
            </a:r>
            <a:r>
              <a:rPr lang="en-US" sz="1200" dirty="0">
                <a:solidFill>
                  <a:srgbClr val="3366FF"/>
                </a:solidFill>
                <a:latin typeface="+mn-lt"/>
                <a:ea typeface="ＭＳ Ｐゴシック" charset="0"/>
                <a:cs typeface="ＭＳ Ｐゴシック" charset="0"/>
              </a:rPr>
              <a:t> the 1deg, and  for the large-scale precipitation, the climate change signal changes sign.  Southern Europe exhibits a clear drying signal.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72000" y="914400"/>
            <a:ext cx="1143000" cy="1754188"/>
          </a:xfrm>
          <a:prstGeom prst="rect">
            <a:avLst/>
          </a:prstGeom>
          <a:noFill/>
        </p:spPr>
        <p:txBody>
          <a:bodyPr lIns="91435" tIns="45718" rIns="91435" bIns="45718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rgbClr val="3366FF"/>
                </a:solidFill>
                <a:latin typeface="+mn-lt"/>
                <a:ea typeface="ＭＳ Ｐゴシック" charset="0"/>
                <a:cs typeface="ＭＳ Ｐゴシック" charset="0"/>
              </a:rPr>
              <a:t>Shown are the 95</a:t>
            </a:r>
            <a:r>
              <a:rPr lang="en-US" sz="1200" baseline="30000" dirty="0">
                <a:solidFill>
                  <a:srgbClr val="3366FF"/>
                </a:solidFill>
                <a:latin typeface="+mn-lt"/>
                <a:ea typeface="ＭＳ Ｐゴシック" charset="0"/>
                <a:cs typeface="ＭＳ Ｐゴシック" charset="0"/>
              </a:rPr>
              <a:t>th</a:t>
            </a:r>
            <a:r>
              <a:rPr lang="en-US" sz="1200" dirty="0">
                <a:solidFill>
                  <a:srgbClr val="3366FF"/>
                </a:solidFill>
                <a:latin typeface="+mn-lt"/>
                <a:ea typeface="ＭＳ Ｐゴシック" charset="0"/>
                <a:cs typeface="ＭＳ Ｐゴシック" charset="0"/>
              </a:rPr>
              <a:t> percentile the wettest days climate change signals (RCP8.5-20</a:t>
            </a:r>
            <a:r>
              <a:rPr lang="en-US" sz="1200" baseline="30000" dirty="0">
                <a:solidFill>
                  <a:srgbClr val="3366FF"/>
                </a:solidFill>
                <a:latin typeface="+mn-lt"/>
                <a:ea typeface="ＭＳ Ｐゴシック" charset="0"/>
                <a:cs typeface="ＭＳ Ｐゴシック" charset="0"/>
              </a:rPr>
              <a:t>th</a:t>
            </a:r>
            <a:r>
              <a:rPr lang="en-US" sz="1200" dirty="0">
                <a:solidFill>
                  <a:srgbClr val="3366FF"/>
                </a:solidFill>
                <a:latin typeface="+mn-lt"/>
                <a:ea typeface="ＭＳ Ｐゴシック" charset="0"/>
                <a:cs typeface="ＭＳ Ｐゴシック" charset="0"/>
              </a:rPr>
              <a:t>) for the agricultural regions. </a:t>
            </a:r>
            <a:endParaRPr lang="en-US" sz="1200" dirty="0">
              <a:latin typeface="+mn-lt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410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240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2016-11-28T21:18:58Z</dcterms:created>
  <dcterms:modified xsi:type="dcterms:W3CDTF">2016-11-28T21:19:19Z</dcterms:modified>
</cp:coreProperties>
</file>