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58AD93-58D8-46A7-8C68-1F813BA4D677}"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1981609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58AD93-58D8-46A7-8C68-1F813BA4D677}"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42065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58AD93-58D8-46A7-8C68-1F813BA4D677}"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3526650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58AD93-58D8-46A7-8C68-1F813BA4D677}"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39109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58AD93-58D8-46A7-8C68-1F813BA4D677}"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330835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58AD93-58D8-46A7-8C68-1F813BA4D677}"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1083155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58AD93-58D8-46A7-8C68-1F813BA4D677}"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370374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58AD93-58D8-46A7-8C68-1F813BA4D677}"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812384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58AD93-58D8-46A7-8C68-1F813BA4D677}"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1206761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AD93-58D8-46A7-8C68-1F813BA4D677}"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3054436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AD93-58D8-46A7-8C68-1F813BA4D677}"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9F47C-9770-4B1B-916C-2C46FE2C4DB7}" type="slidenum">
              <a:rPr lang="en-US" smtClean="0"/>
              <a:t>‹#›</a:t>
            </a:fld>
            <a:endParaRPr lang="en-US"/>
          </a:p>
        </p:txBody>
      </p:sp>
    </p:spTree>
    <p:extLst>
      <p:ext uri="{BB962C8B-B14F-4D97-AF65-F5344CB8AC3E}">
        <p14:creationId xmlns:p14="http://schemas.microsoft.com/office/powerpoint/2010/main" val="3655653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58AD93-58D8-46A7-8C68-1F813BA4D677}" type="datetimeFigureOut">
              <a:rPr lang="en-US" smtClean="0"/>
              <a:t>11/28/2016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9F47C-9770-4B1B-916C-2C46FE2C4DB7}" type="slidenum">
              <a:rPr lang="en-US" smtClean="0"/>
              <a:t>‹#›</a:t>
            </a:fld>
            <a:endParaRPr lang="en-US"/>
          </a:p>
        </p:txBody>
      </p:sp>
    </p:spTree>
    <p:extLst>
      <p:ext uri="{BB962C8B-B14F-4D97-AF65-F5344CB8AC3E}">
        <p14:creationId xmlns:p14="http://schemas.microsoft.com/office/powerpoint/2010/main" val="436163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marL="231775" indent="-231775"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15000"/>
              </a:spcBef>
              <a:buFontTx/>
              <a:buNone/>
            </a:pPr>
            <a:endParaRPr lang="en-US" altLang="en-US" sz="1800"/>
          </a:p>
        </p:txBody>
      </p:sp>
      <p:sp>
        <p:nvSpPr>
          <p:cNvPr id="3" name="Rectangle 5"/>
          <p:cNvSpPr>
            <a:spLocks noChangeArrowheads="1"/>
          </p:cNvSpPr>
          <p:nvPr/>
        </p:nvSpPr>
        <p:spPr bwMode="auto">
          <a:xfrm>
            <a:off x="0" y="76200"/>
            <a:ext cx="9144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000" b="1"/>
              <a:t>Atmospheric River Landfall-Latitude Changes in Future Climate Simulations</a:t>
            </a:r>
          </a:p>
          <a:p>
            <a:pPr algn="ctr" eaLnBrk="1" hangingPunct="1">
              <a:spcBef>
                <a:spcPct val="0"/>
              </a:spcBef>
              <a:buFontTx/>
              <a:buNone/>
            </a:pPr>
            <a:r>
              <a:rPr lang="en-US" altLang="en-US" sz="2000">
                <a:latin typeface="Arial" pitchFamily="34" charset="0"/>
              </a:rPr>
              <a:t> </a:t>
            </a:r>
          </a:p>
          <a:p>
            <a:pPr algn="ctr" eaLnBrk="1" hangingPunct="1">
              <a:spcBef>
                <a:spcPct val="0"/>
              </a:spcBef>
              <a:buFontTx/>
              <a:buNone/>
            </a:pPr>
            <a:r>
              <a:rPr lang="en-US" altLang="en-US" sz="2000" b="1" u="sng">
                <a:latin typeface="Arial" pitchFamily="34" charset="0"/>
              </a:rPr>
              <a:t> </a:t>
            </a:r>
            <a:endParaRPr lang="en-US" altLang="en-US" sz="2000" b="1" u="sng"/>
          </a:p>
        </p:txBody>
      </p:sp>
      <p:sp>
        <p:nvSpPr>
          <p:cNvPr id="4" name="Rectangle 19"/>
          <p:cNvSpPr>
            <a:spLocks noChangeArrowheads="1"/>
          </p:cNvSpPr>
          <p:nvPr/>
        </p:nvSpPr>
        <p:spPr bwMode="auto">
          <a:xfrm>
            <a:off x="4495800" y="685800"/>
            <a:ext cx="43434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a:p>
        </p:txBody>
      </p:sp>
      <p:sp>
        <p:nvSpPr>
          <p:cNvPr id="5" name="Rectangle 20"/>
          <p:cNvSpPr>
            <a:spLocks noChangeArrowheads="1"/>
          </p:cNvSpPr>
          <p:nvPr/>
        </p:nvSpPr>
        <p:spPr bwMode="auto">
          <a:xfrm>
            <a:off x="4343400" y="914400"/>
            <a:ext cx="44196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a:p>
        </p:txBody>
      </p:sp>
      <p:sp>
        <p:nvSpPr>
          <p:cNvPr id="6" name="TextBox 5"/>
          <p:cNvSpPr txBox="1"/>
          <p:nvPr/>
        </p:nvSpPr>
        <p:spPr>
          <a:xfrm>
            <a:off x="533400" y="6505575"/>
            <a:ext cx="8382000" cy="276225"/>
          </a:xfrm>
          <a:prstGeom prst="rect">
            <a:avLst/>
          </a:prstGeom>
        </p:spPr>
        <p:style>
          <a:lnRef idx="2">
            <a:schemeClr val="dk1"/>
          </a:lnRef>
          <a:fillRef idx="1">
            <a:schemeClr val="lt1"/>
          </a:fillRef>
          <a:effectRef idx="0">
            <a:schemeClr val="dk1"/>
          </a:effectRef>
          <a:fontRef idx="minor">
            <a:schemeClr val="dk1"/>
          </a:fontRef>
        </p:style>
        <p:txBody>
          <a:bodyPr lIns="91435" tIns="45718" rIns="91435" bIns="45718">
            <a:spAutoFit/>
          </a:bodyPr>
          <a:lstStyle/>
          <a:p>
            <a:pPr>
              <a:defRPr/>
            </a:pPr>
            <a:r>
              <a:rPr lang="en-US" sz="1200" dirty="0"/>
              <a:t>Shields, C.A. and </a:t>
            </a:r>
            <a:r>
              <a:rPr lang="en-US" sz="1200" dirty="0" err="1"/>
              <a:t>J.T.Kiehl</a:t>
            </a:r>
            <a:r>
              <a:rPr lang="en-US" sz="1200" dirty="0"/>
              <a:t>, 2016: Atmospheric River Landfall-Latitude Changes in Future Climate Simulations, </a:t>
            </a:r>
            <a:r>
              <a:rPr lang="en-US" sz="1200" i="1" dirty="0"/>
              <a:t>GRL</a:t>
            </a:r>
            <a:r>
              <a:rPr lang="en-US" sz="1200" dirty="0"/>
              <a:t>, in press.</a:t>
            </a:r>
          </a:p>
        </p:txBody>
      </p:sp>
      <p:sp>
        <p:nvSpPr>
          <p:cNvPr id="7" name="Rectangle 4"/>
          <p:cNvSpPr>
            <a:spLocks noChangeArrowheads="1"/>
          </p:cNvSpPr>
          <p:nvPr/>
        </p:nvSpPr>
        <p:spPr bwMode="auto">
          <a:xfrm>
            <a:off x="76200" y="609600"/>
            <a:ext cx="4267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pPr marL="231763" indent="-231763" algn="ctr">
              <a:spcBef>
                <a:spcPct val="15000"/>
              </a:spcBef>
              <a:defRPr/>
            </a:pPr>
            <a:r>
              <a:rPr lang="en-US" sz="2000" b="1" dirty="0">
                <a:latin typeface="Calibri" charset="0"/>
                <a:ea typeface="ＭＳ Ｐゴシック" charset="0"/>
                <a:cs typeface="ＭＳ Ｐゴシック" charset="0"/>
              </a:rPr>
              <a:t>Objective</a:t>
            </a:r>
            <a:endParaRPr lang="en-US" sz="1000" b="1" dirty="0">
              <a:latin typeface="Calibri" charset="0"/>
              <a:ea typeface="ＭＳ Ｐゴシック" charset="0"/>
              <a:cs typeface="ＭＳ Ｐゴシック" charset="0"/>
            </a:endParaRPr>
          </a:p>
          <a:p>
            <a:pPr marL="231763" indent="-231763">
              <a:spcBef>
                <a:spcPct val="15000"/>
              </a:spcBef>
              <a:buFont typeface="Arial" charset="0"/>
              <a:buChar char="•"/>
              <a:defRPr/>
            </a:pPr>
            <a:r>
              <a:rPr lang="en-US" sz="1600" dirty="0">
                <a:latin typeface="Calibri" charset="0"/>
                <a:ea typeface="ＭＳ Ｐゴシック" charset="0"/>
                <a:cs typeface="ＭＳ Ｐゴシック" charset="0"/>
              </a:rPr>
              <a:t>Compare changes in latitude of landfall for U.S. West Coast (North Pacific) atmospheric rivers (ARs) versus UK (North Atlantic) ARs in future climate simulations</a:t>
            </a:r>
          </a:p>
          <a:p>
            <a:pPr marL="231763" indent="-231763">
              <a:spcBef>
                <a:spcPct val="15000"/>
              </a:spcBef>
              <a:buFont typeface="Arial" charset="0"/>
              <a:buChar char="•"/>
              <a:defRPr/>
            </a:pPr>
            <a:r>
              <a:rPr lang="en-US" sz="1600" dirty="0">
                <a:latin typeface="Calibri" charset="0"/>
                <a:ea typeface="ＭＳ Ｐゴシック" charset="0"/>
                <a:cs typeface="ＭＳ Ｐゴシック" charset="0"/>
              </a:rPr>
              <a:t>Determine role of </a:t>
            </a:r>
            <a:r>
              <a:rPr lang="en-US" sz="1600" dirty="0" err="1">
                <a:latin typeface="Calibri" charset="0"/>
                <a:ea typeface="ＭＳ Ｐゴシック" charset="0"/>
                <a:cs typeface="ＭＳ Ｐゴシック" charset="0"/>
              </a:rPr>
              <a:t>jetstream</a:t>
            </a:r>
            <a:r>
              <a:rPr lang="en-US" sz="1600" dirty="0">
                <a:latin typeface="Calibri" charset="0"/>
                <a:ea typeface="ＭＳ Ｐゴシック" charset="0"/>
                <a:cs typeface="ＭＳ Ｐゴシック" charset="0"/>
              </a:rPr>
              <a:t> simulated in future climate changes</a:t>
            </a:r>
          </a:p>
          <a:p>
            <a:pPr>
              <a:spcBef>
                <a:spcPct val="15000"/>
              </a:spcBef>
              <a:defRPr/>
            </a:pPr>
            <a:endParaRPr lang="en-US" sz="1600" dirty="0">
              <a:latin typeface="Calibri" charset="0"/>
              <a:ea typeface="ＭＳ Ｐゴシック" charset="0"/>
              <a:cs typeface="ＭＳ Ｐゴシック" charset="0"/>
            </a:endParaRPr>
          </a:p>
        </p:txBody>
      </p:sp>
      <p:sp>
        <p:nvSpPr>
          <p:cNvPr id="8" name="Rectangle 3"/>
          <p:cNvSpPr>
            <a:spLocks noChangeArrowheads="1"/>
          </p:cNvSpPr>
          <p:nvPr/>
        </p:nvSpPr>
        <p:spPr bwMode="auto">
          <a:xfrm>
            <a:off x="152400" y="2667000"/>
            <a:ext cx="3657600"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pPr marL="231763" indent="-231763" algn="ctr">
              <a:spcBef>
                <a:spcPct val="15000"/>
              </a:spcBef>
              <a:defRPr/>
            </a:pPr>
            <a:r>
              <a:rPr lang="en-US" sz="2000" b="1" dirty="0">
                <a:latin typeface="Calibri" charset="0"/>
                <a:ea typeface="ＭＳ Ｐゴシック" charset="0"/>
                <a:cs typeface="ＭＳ Ｐゴシック" charset="0"/>
              </a:rPr>
              <a:t>Approach</a:t>
            </a:r>
            <a:endParaRPr lang="en-US" sz="1600" dirty="0">
              <a:latin typeface="Calibri" charset="0"/>
              <a:ea typeface="ＭＳ Ｐゴシック" charset="0"/>
              <a:cs typeface="ＭＳ Ｐゴシック" charset="0"/>
            </a:endParaRPr>
          </a:p>
          <a:p>
            <a:pPr marL="285736" indent="-285736">
              <a:spcBef>
                <a:spcPct val="15000"/>
              </a:spcBef>
              <a:buFont typeface="Arial"/>
              <a:buChar char="•"/>
              <a:defRPr/>
            </a:pPr>
            <a:r>
              <a:rPr lang="en-US" sz="1600" dirty="0">
                <a:latin typeface="Calibri" charset="0"/>
                <a:ea typeface="ＭＳ Ｐゴシック" charset="0"/>
                <a:cs typeface="ＭＳ Ｐゴシック" charset="0"/>
              </a:rPr>
              <a:t>Analyze high resolution model data to more finely identify AR landfall-latitude</a:t>
            </a:r>
          </a:p>
          <a:p>
            <a:pPr marL="285736" indent="-285736">
              <a:spcBef>
                <a:spcPct val="15000"/>
              </a:spcBef>
              <a:buFont typeface="Arial"/>
              <a:buChar char="•"/>
              <a:defRPr/>
            </a:pPr>
            <a:r>
              <a:rPr lang="en-US" sz="1600" dirty="0">
                <a:latin typeface="Calibri" charset="0"/>
                <a:ea typeface="ＭＳ Ｐゴシック" charset="0"/>
                <a:cs typeface="ＭＳ Ｐゴシック" charset="0"/>
              </a:rPr>
              <a:t>Use high frequency output (6-hourly data) from the CCSM4 Half degree ensemble suite of simulations, which include historical and RCP8.5 future climate scenarios.    </a:t>
            </a:r>
          </a:p>
          <a:p>
            <a:pPr marL="285736" indent="-285736">
              <a:spcBef>
                <a:spcPct val="15000"/>
              </a:spcBef>
              <a:buFont typeface="Arial"/>
              <a:buChar char="•"/>
              <a:defRPr/>
            </a:pPr>
            <a:r>
              <a:rPr lang="en-US" sz="1600" dirty="0">
                <a:latin typeface="Calibri" charset="0"/>
                <a:ea typeface="ＭＳ Ｐゴシック" charset="0"/>
                <a:cs typeface="ＭＳ Ｐゴシック" charset="0"/>
              </a:rPr>
              <a:t>Use  AR detection algorithm defined in Shields and </a:t>
            </a:r>
            <a:r>
              <a:rPr lang="en-US" sz="1600" dirty="0" err="1">
                <a:latin typeface="Calibri" charset="0"/>
                <a:ea typeface="ＭＳ Ｐゴシック" charset="0"/>
                <a:cs typeface="ＭＳ Ｐゴシック" charset="0"/>
              </a:rPr>
              <a:t>Kiehl</a:t>
            </a:r>
            <a:r>
              <a:rPr lang="en-US" sz="1600" dirty="0">
                <a:latin typeface="Calibri" charset="0"/>
                <a:ea typeface="ＭＳ Ｐゴシック" charset="0"/>
                <a:cs typeface="ＭＳ Ｐゴシック" charset="0"/>
              </a:rPr>
              <a:t> ,GRL 2016.</a:t>
            </a:r>
          </a:p>
          <a:p>
            <a:pPr marL="285736" indent="-285736">
              <a:spcBef>
                <a:spcPct val="15000"/>
              </a:spcBef>
              <a:buFont typeface="Arial"/>
              <a:buChar char="•"/>
              <a:defRPr/>
            </a:pPr>
            <a:r>
              <a:rPr lang="en-US" sz="1600" dirty="0">
                <a:latin typeface="Calibri" charset="0"/>
                <a:ea typeface="ＭＳ Ｐゴシック" charset="0"/>
                <a:cs typeface="ＭＳ Ｐゴシック" charset="0"/>
              </a:rPr>
              <a:t>Identify dynamical difference based on subtropical versus eddy-resolved jets.</a:t>
            </a:r>
            <a:r>
              <a:rPr lang="en-US" sz="1600" dirty="0">
                <a:latin typeface="Arial" charset="0"/>
                <a:ea typeface="ＭＳ Ｐゴシック" charset="0"/>
                <a:cs typeface="ＭＳ Ｐゴシック" charset="0"/>
              </a:rPr>
              <a:t> </a:t>
            </a:r>
            <a:endParaRPr lang="en-US" sz="1600" dirty="0">
              <a:latin typeface="Calibri" charset="0"/>
              <a:ea typeface="ＭＳ Ｐゴシック" charset="0"/>
              <a:cs typeface="ＭＳ Ｐゴシック" charset="0"/>
            </a:endParaRPr>
          </a:p>
          <a:p>
            <a:pPr>
              <a:spcBef>
                <a:spcPct val="15000"/>
              </a:spcBef>
              <a:defRPr/>
            </a:pPr>
            <a:endParaRPr lang="en-US" sz="1600" b="1" dirty="0">
              <a:latin typeface="Calibri" charset="0"/>
              <a:ea typeface="ＭＳ Ｐゴシック" charset="0"/>
              <a:cs typeface="ＭＳ Ｐゴシック" charset="0"/>
            </a:endParaRPr>
          </a:p>
          <a:p>
            <a:pPr marL="285736" indent="-285736">
              <a:spcBef>
                <a:spcPct val="15000"/>
              </a:spcBef>
              <a:buFont typeface="Arial"/>
              <a:buChar char="•"/>
              <a:defRPr/>
            </a:pPr>
            <a:endParaRPr lang="en-US" sz="1600" b="1" dirty="0">
              <a:latin typeface="Calibri" charset="0"/>
              <a:ea typeface="ＭＳ Ｐゴシック" charset="0"/>
              <a:cs typeface="ＭＳ Ｐゴシック" charset="0"/>
            </a:endParaRPr>
          </a:p>
        </p:txBody>
      </p:sp>
      <p:sp>
        <p:nvSpPr>
          <p:cNvPr id="9" name="TextBox 24"/>
          <p:cNvSpPr txBox="1">
            <a:spLocks noChangeArrowheads="1"/>
          </p:cNvSpPr>
          <p:nvPr/>
        </p:nvSpPr>
        <p:spPr bwMode="auto">
          <a:xfrm>
            <a:off x="4038600" y="3352800"/>
            <a:ext cx="4800600" cy="334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000" b="1"/>
              <a:t>Impact</a:t>
            </a:r>
          </a:p>
          <a:p>
            <a:pPr>
              <a:spcBef>
                <a:spcPct val="0"/>
              </a:spcBef>
            </a:pPr>
            <a:r>
              <a:rPr lang="en-US" altLang="en-US" sz="1600"/>
              <a:t>Hdeg CCSM4 projects more land-falling winter ARs for Southern California under the RCP8.5 scenario due to influences from the subtropical jet. </a:t>
            </a:r>
          </a:p>
          <a:p>
            <a:pPr>
              <a:spcBef>
                <a:spcPct val="0"/>
              </a:spcBef>
              <a:buFontTx/>
              <a:buNone/>
            </a:pPr>
            <a:endParaRPr lang="en-US" altLang="en-US" sz="1600"/>
          </a:p>
          <a:p>
            <a:pPr>
              <a:spcBef>
                <a:spcPct val="0"/>
              </a:spcBef>
            </a:pPr>
            <a:r>
              <a:rPr lang="en-US" altLang="en-US" sz="1600"/>
              <a:t>Landfall changes in ARs affecting UK are projected to be seasonally dependent and influenced primarily by eddy-driven jets.</a:t>
            </a:r>
          </a:p>
          <a:p>
            <a:pPr>
              <a:spcBef>
                <a:spcPct val="0"/>
              </a:spcBef>
              <a:buFontTx/>
              <a:buNone/>
            </a:pPr>
            <a:r>
              <a:rPr lang="en-US" altLang="en-US" sz="1600" b="1"/>
              <a:t> </a:t>
            </a:r>
            <a:endParaRPr lang="en-US" altLang="en-US" sz="1600"/>
          </a:p>
          <a:p>
            <a:pPr>
              <a:spcBef>
                <a:spcPct val="0"/>
              </a:spcBef>
            </a:pPr>
            <a:r>
              <a:rPr lang="en-US" altLang="en-US" sz="1600"/>
              <a:t>Causality of future changes to AR landfall location differs dynamically between Pacific and Atlantic ARs.</a:t>
            </a:r>
          </a:p>
          <a:p>
            <a:pPr algn="ctr" eaLnBrk="1" hangingPunct="1">
              <a:spcBef>
                <a:spcPct val="0"/>
              </a:spcBef>
            </a:pPr>
            <a:endParaRPr lang="en-US" altLang="en-US" sz="1600" b="1"/>
          </a:p>
          <a:p>
            <a:pPr algn="ctr" eaLnBrk="1" hangingPunct="1">
              <a:spcBef>
                <a:spcPct val="0"/>
              </a:spcBef>
            </a:pPr>
            <a:endParaRPr lang="en-US" altLang="en-US" sz="1400" b="1"/>
          </a:p>
        </p:txBody>
      </p:sp>
      <p:sp>
        <p:nvSpPr>
          <p:cNvPr id="10" name="TextBox 11"/>
          <p:cNvSpPr txBox="1">
            <a:spLocks noChangeArrowheads="1"/>
          </p:cNvSpPr>
          <p:nvPr/>
        </p:nvSpPr>
        <p:spPr bwMode="auto">
          <a:xfrm>
            <a:off x="4343400" y="642938"/>
            <a:ext cx="18288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200">
                <a:solidFill>
                  <a:schemeClr val="tx2"/>
                </a:solidFill>
                <a:latin typeface="Arial" pitchFamily="34" charset="0"/>
              </a:rPr>
              <a:t>Hovmueller diagram of AR frequency percent climate change (RCP8.5-historical/historical) seasonal cycle versus latitude of landfall for the U.S. West Coast. Black bars denote significance. Ensemble means are plotted. AR frequency changes in both Western U.S. and UK  track with the jetstream changes.</a:t>
            </a:r>
          </a:p>
        </p:txBody>
      </p:sp>
      <p:pic>
        <p:nvPicPr>
          <p:cNvPr id="11" name="Picture 5" descr="AR_landfall_storm_con_labelbar.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533400"/>
            <a:ext cx="249396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5383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207</Words>
  <Application>Microsoft Office PowerPoint</Application>
  <PresentationFormat>On-screen Show (4:3)</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2016-11-28T21:18:16Z</dcterms:created>
  <dcterms:modified xsi:type="dcterms:W3CDTF">2016-11-28T21:18:39Z</dcterms:modified>
</cp:coreProperties>
</file>