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90"/>
    <p:restoredTop sz="93717"/>
  </p:normalViewPr>
  <p:slideViewPr>
    <p:cSldViewPr snapToGrid="0" snapToObjects="1">
      <p:cViewPr varScale="1">
        <p:scale>
          <a:sx n="94" d="100"/>
          <a:sy n="94" d="100"/>
        </p:scale>
        <p:origin x="4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12/23/2019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12/23/2019</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doi.org/10.1029/2019GL08556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20183" y="94674"/>
            <a:ext cx="6035040"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Meridional Heat Transport during Atmospheric Rivers in High Resolution CESM Climate Projections</a:t>
            </a:r>
            <a:endParaRPr lang="en-US"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1487AF8-B774-BC41-BABF-E7279BA534C8}"/>
              </a:ext>
            </a:extLst>
          </p:cNvPr>
          <p:cNvSpPr txBox="1"/>
          <p:nvPr/>
        </p:nvSpPr>
        <p:spPr>
          <a:xfrm>
            <a:off x="120184" y="936305"/>
            <a:ext cx="6046124" cy="769441"/>
          </a:xfrm>
          <a:prstGeom prst="rect">
            <a:avLst/>
          </a:prstGeom>
          <a:noFill/>
        </p:spPr>
        <p:txBody>
          <a:bodyPr wrap="square" rtlCol="0">
            <a:spAutoFit/>
          </a:bodyPr>
          <a:lstStyle/>
          <a:p>
            <a:r>
              <a:rPr lang="en-US" sz="1400" b="1" i="1" dirty="0">
                <a:latin typeface="Arial"/>
                <a:cs typeface="Arial"/>
              </a:rPr>
              <a:t>OBJECTIVE</a:t>
            </a:r>
          </a:p>
          <a:p>
            <a:endParaRPr lang="en-US" sz="6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Quantifying meridional heat transport in atmospheric rivers in reanalysis and future climate scenarios.  </a:t>
            </a:r>
            <a:endParaRPr lang="en-US" sz="1200" b="1" i="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01727" y="1717477"/>
            <a:ext cx="6625076" cy="1723549"/>
          </a:xfrm>
          <a:prstGeom prst="rect">
            <a:avLst/>
          </a:prstGeom>
          <a:noFill/>
        </p:spPr>
        <p:txBody>
          <a:bodyPr wrap="square" rtlCol="0">
            <a:spAutoFit/>
          </a:bodyPr>
          <a:lstStyle/>
          <a:p>
            <a:r>
              <a:rPr lang="en-US" sz="1400" b="1" i="1" dirty="0">
                <a:latin typeface="Arial"/>
                <a:cs typeface="Arial"/>
              </a:rPr>
              <a:t>APPROACH</a:t>
            </a:r>
          </a:p>
          <a:p>
            <a:endParaRPr lang="en-US" sz="600" b="1" i="1" dirty="0">
              <a:latin typeface="Arial"/>
              <a:cs typeface="Arial"/>
            </a:endParaRPr>
          </a:p>
          <a:p>
            <a:r>
              <a:rPr lang="en-US" sz="1200" dirty="0">
                <a:latin typeface="Arial" panose="020B0604020202020204" pitchFamily="34" charset="0"/>
                <a:cs typeface="Arial" panose="020B0604020202020204" pitchFamily="34" charset="0"/>
              </a:rPr>
              <a:t>Meridional sensible and latent heat transport is quantified for regions with landfalling atmospheric rivers using both MERRA-2 reanalysis and fully coupled CESM1.3 high-resolution climate projections. Uncertainty in these calculations due to AR identification is assessed by applying available Tier 1 AR-catalogues from Atmospheric Tracking Method </a:t>
            </a:r>
            <a:r>
              <a:rPr lang="en-US" sz="1200" dirty="0" err="1">
                <a:latin typeface="Arial" panose="020B0604020202020204" pitchFamily="34" charset="0"/>
                <a:cs typeface="Arial" panose="020B0604020202020204" pitchFamily="34" charset="0"/>
              </a:rPr>
              <a:t>Intercomparison</a:t>
            </a:r>
            <a:r>
              <a:rPr lang="en-US" sz="1200" dirty="0">
                <a:latin typeface="Arial" panose="020B0604020202020204" pitchFamily="34" charset="0"/>
                <a:cs typeface="Arial" panose="020B0604020202020204" pitchFamily="34" charset="0"/>
              </a:rPr>
              <a:t> Project (ARTMIP) to the MERRA-2 reanalysis. Global warming ARs are detected using the Shields/</a:t>
            </a:r>
            <a:r>
              <a:rPr lang="en-US" sz="1200" dirty="0" err="1">
                <a:latin typeface="Arial" panose="020B0604020202020204" pitchFamily="34" charset="0"/>
                <a:cs typeface="Arial" panose="020B0604020202020204" pitchFamily="34" charset="0"/>
              </a:rPr>
              <a:t>Kiehl</a:t>
            </a:r>
            <a:r>
              <a:rPr lang="en-US" sz="1200" dirty="0">
                <a:latin typeface="Arial" panose="020B0604020202020204" pitchFamily="34" charset="0"/>
                <a:cs typeface="Arial" panose="020B0604020202020204" pitchFamily="34" charset="0"/>
              </a:rPr>
              <a:t> algorithm which can be compared to the ARTMIP spread for context. </a:t>
            </a:r>
            <a:endParaRPr lang="en-US" sz="1200" b="1" i="1" dirty="0">
              <a:latin typeface="Arial" panose="020B0604020202020204" pitchFamily="34" charset="0"/>
              <a:cs typeface="Arial" panose="020B0604020202020204" pitchFamily="34" charset="0"/>
            </a:endParaRPr>
          </a:p>
          <a:p>
            <a:endParaRPr lang="en-US" sz="14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101727" y="3256075"/>
            <a:ext cx="6481131" cy="1692771"/>
          </a:xfrm>
          <a:prstGeom prst="rect">
            <a:avLst/>
          </a:prstGeom>
          <a:noFill/>
        </p:spPr>
        <p:txBody>
          <a:bodyPr wrap="square" rtlCol="0">
            <a:spAutoFit/>
          </a:bodyPr>
          <a:lstStyle/>
          <a:p>
            <a:r>
              <a:rPr lang="en-US" sz="1400" b="1" i="1" dirty="0">
                <a:latin typeface="Arial"/>
                <a:cs typeface="Arial"/>
              </a:rPr>
              <a:t>IMPACT</a:t>
            </a:r>
          </a:p>
          <a:p>
            <a:endParaRPr lang="en-US" sz="600" b="1" i="1" dirty="0">
              <a:latin typeface="Arial"/>
              <a:cs typeface="Arial"/>
            </a:endParaRPr>
          </a:p>
          <a:p>
            <a:r>
              <a:rPr lang="en-US" sz="1200" dirty="0">
                <a:latin typeface="Arial" panose="020B0604020202020204" pitchFamily="34" charset="0"/>
                <a:cs typeface="Arial" panose="020B0604020202020204" pitchFamily="34" charset="0"/>
              </a:rPr>
              <a:t>Much of the atmospheric river (AR) research to date has focused on water, not energy, transport. In this study, sensible and latent heat transport is uniquely and explicitly computed for landfalling ARs impacting western North America, the UK, and the Iberian Peninsula. CESM1.3 climate projections suggest that under global warming, latent heat transport increases across all regions in the mid-latitudes where sensible heat decreases (increases) for Western North America (Europe). Generally, changes to the meridional heat transport are forced by the upper-level meridional wind component.</a:t>
            </a:r>
          </a:p>
        </p:txBody>
      </p:sp>
      <p:sp>
        <p:nvSpPr>
          <p:cNvPr id="7" name="TextBox 6">
            <a:extLst>
              <a:ext uri="{FF2B5EF4-FFF2-40B4-BE49-F238E27FC236}">
                <a16:creationId xmlns:a16="http://schemas.microsoft.com/office/drawing/2014/main" id="{9469326A-C6D8-DD4B-8BE9-F789476BC531}"/>
              </a:ext>
            </a:extLst>
          </p:cNvPr>
          <p:cNvSpPr txBox="1"/>
          <p:nvPr/>
        </p:nvSpPr>
        <p:spPr>
          <a:xfrm>
            <a:off x="101727" y="5080426"/>
            <a:ext cx="6362682" cy="830997"/>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Shields, C. A., Rosenbloom, N., </a:t>
            </a:r>
            <a:r>
              <a:rPr lang="en-US" sz="1200" i="1" dirty="0" err="1">
                <a:latin typeface="Arial" panose="020B0604020202020204" pitchFamily="34" charset="0"/>
                <a:cs typeface="Arial" panose="020B0604020202020204" pitchFamily="34" charset="0"/>
              </a:rPr>
              <a:t>Bates,S</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Hannay</a:t>
            </a:r>
            <a:r>
              <a:rPr lang="en-US" sz="1200" i="1" dirty="0">
                <a:latin typeface="Arial" panose="020B0604020202020204" pitchFamily="34" charset="0"/>
                <a:cs typeface="Arial" panose="020B0604020202020204" pitchFamily="34" charset="0"/>
              </a:rPr>
              <a:t>, C., Hu, A., Payne, A. E., </a:t>
            </a:r>
            <a:r>
              <a:rPr lang="en-US" sz="1200" i="1" dirty="0" err="1">
                <a:latin typeface="Arial" panose="020B0604020202020204" pitchFamily="34" charset="0"/>
                <a:cs typeface="Arial" panose="020B0604020202020204" pitchFamily="34" charset="0"/>
              </a:rPr>
              <a:t>Rutz</a:t>
            </a:r>
            <a:r>
              <a:rPr lang="en-US" sz="1200" i="1" dirty="0">
                <a:latin typeface="Arial" panose="020B0604020202020204" pitchFamily="34" charset="0"/>
                <a:cs typeface="Arial" panose="020B0604020202020204" pitchFamily="34" charset="0"/>
              </a:rPr>
              <a:t>, J. J., Truesdale, J., (2019). Meridional heat transport during atmospheric rivers in high‐resolution CESM climate projections. Geophysical Research Letters, 46. </a:t>
            </a:r>
            <a:r>
              <a:rPr lang="en-US" sz="1200" i="1" u="sng" dirty="0">
                <a:latin typeface="Arial" panose="020B0604020202020204" pitchFamily="34" charset="0"/>
                <a:cs typeface="Arial" panose="020B0604020202020204" pitchFamily="34" charset="0"/>
                <a:hlinkClick r:id="rId2"/>
              </a:rPr>
              <a:t>https://doi.org/10.1029/2019GL085565.</a:t>
            </a:r>
            <a:endParaRPr lang="en-US" sz="1200" i="1"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9C873FF-D059-A642-ACC9-15D80894D46C}"/>
              </a:ext>
            </a:extLst>
          </p:cNvPr>
          <p:cNvPicPr/>
          <p:nvPr/>
        </p:nvPicPr>
        <p:blipFill rotWithShape="1">
          <a:blip r:embed="rId3"/>
          <a:srcRect l="2736" t="3060" r="40183"/>
          <a:stretch/>
        </p:blipFill>
        <p:spPr bwMode="auto">
          <a:xfrm>
            <a:off x="6726803" y="94674"/>
            <a:ext cx="4986288" cy="4993419"/>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6802D69-B312-7642-89FA-F16C2BA2E5C6}"/>
              </a:ext>
            </a:extLst>
          </p:cNvPr>
          <p:cNvSpPr txBox="1"/>
          <p:nvPr/>
        </p:nvSpPr>
        <p:spPr>
          <a:xfrm>
            <a:off x="6655242" y="5022977"/>
            <a:ext cx="5311471" cy="1200329"/>
          </a:xfrm>
          <a:prstGeom prst="rect">
            <a:avLst/>
          </a:prstGeom>
          <a:noFill/>
        </p:spPr>
        <p:txBody>
          <a:bodyPr wrap="square" rtlCol="0">
            <a:spAutoFit/>
          </a:bodyPr>
          <a:lstStyle/>
          <a:p>
            <a:r>
              <a:rPr lang="en-US" sz="900" dirty="0">
                <a:latin typeface="Arial" panose="020B0604020202020204" pitchFamily="34" charset="0"/>
                <a:cs typeface="Arial" panose="020B0604020202020204" pitchFamily="34" charset="0"/>
              </a:rPr>
              <a:t>ARTMIP spread for MERRA-2 (1980-2016) heat transport via atmospheric river (AR) for sensible heat (left panels, red) and latent heat (right panels, green). ARTMIP median values are dashed with the maximum and minimum highlighted with shading. Black dashed lines indicating where the Shields and </a:t>
            </a:r>
            <a:r>
              <a:rPr lang="en-US" sz="900" dirty="0" err="1">
                <a:latin typeface="Arial" panose="020B0604020202020204" pitchFamily="34" charset="0"/>
                <a:cs typeface="Arial" panose="020B0604020202020204" pitchFamily="34" charset="0"/>
              </a:rPr>
              <a:t>Kiehl</a:t>
            </a:r>
            <a:r>
              <a:rPr lang="en-US" sz="900" dirty="0">
                <a:latin typeface="Arial" panose="020B0604020202020204" pitchFamily="34" charset="0"/>
                <a:cs typeface="Arial" panose="020B0604020202020204" pitchFamily="34" charset="0"/>
              </a:rPr>
              <a:t> algorithm lies relative to the ARTMIP spread. Dark solid lines indicate full heat transport for All-days. WNAM (Western North America, top panels), UK (United Kingdom, middle panels), and </a:t>
            </a:r>
            <a:r>
              <a:rPr lang="en-US" sz="900" dirty="0" err="1">
                <a:latin typeface="Arial" panose="020B0604020202020204" pitchFamily="34" charset="0"/>
                <a:cs typeface="Arial" panose="020B0604020202020204" pitchFamily="34" charset="0"/>
              </a:rPr>
              <a:t>Ib</a:t>
            </a:r>
            <a:r>
              <a:rPr lang="en-US" sz="900" dirty="0">
                <a:latin typeface="Arial" panose="020B0604020202020204" pitchFamily="34" charset="0"/>
                <a:cs typeface="Arial" panose="020B0604020202020204" pitchFamily="34" charset="0"/>
              </a:rPr>
              <a:t> (Iberian Peninsula, bottom panels) are plotted (longitude range included in mean is given in parenthesis). Transport is computed as an annual mean and the units are in PW. </a:t>
            </a:r>
            <a:endParaRPr lang="en-US" sz="900" b="1" dirty="0">
              <a:latin typeface="Arial" panose="020B0604020202020204" pitchFamily="34" charset="0"/>
              <a:cs typeface="Arial" panose="020B0604020202020204" pitchFamily="34" charset="0"/>
            </a:endParaRPr>
          </a:p>
          <a:p>
            <a:endParaRPr lang="en-US" sz="900" dirty="0"/>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390</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30</cp:revision>
  <dcterms:created xsi:type="dcterms:W3CDTF">2017-08-29T22:43:04Z</dcterms:created>
  <dcterms:modified xsi:type="dcterms:W3CDTF">2019-12-23T19:11:52Z</dcterms:modified>
</cp:coreProperties>
</file>