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Lst>
  <p:sldSz cy="5143500" cx="9144000"/>
  <p:notesSz cx="6858000" cy="9144000"/>
  <p:embeddedFontLst>
    <p:embeddedFont>
      <p:font typeface="PT Sans Narrow"/>
      <p:regular r:id="rId6"/>
      <p:bold r:id="rId7"/>
    </p:embeddedFont>
    <p:embeddedFont>
      <p:font typeface="Open Sans"/>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font" Target="fonts/OpenSans-boldItalic.fntdata"/><Relationship Id="rId10"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OpenSans-bold.fntdata"/><Relationship Id="rId5" Type="http://schemas.openxmlformats.org/officeDocument/2006/relationships/slide" Target="slides/slide1.xml"/><Relationship Id="rId6" Type="http://schemas.openxmlformats.org/officeDocument/2006/relationships/font" Target="fonts/PTSansNarrow-regular.fntdata"/><Relationship Id="rId7" Type="http://schemas.openxmlformats.org/officeDocument/2006/relationships/font" Target="fonts/PTSansNarrow-bold.fntdata"/><Relationship Id="rId8" Type="http://schemas.openxmlformats.org/officeDocument/2006/relationships/font" Target="fonts/Open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3450e84d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450e84d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0.png"/><Relationship Id="rId10" Type="http://schemas.openxmlformats.org/officeDocument/2006/relationships/image" Target="../media/image6.png"/><Relationship Id="rId9"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11.png"/><Relationship Id="rId8"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0.png"/><Relationship Id="rId10" Type="http://schemas.openxmlformats.org/officeDocument/2006/relationships/image" Target="../media/image6.png"/><Relationship Id="rId9"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11.png"/><Relationship Id="rId8"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0.png"/><Relationship Id="rId10" Type="http://schemas.openxmlformats.org/officeDocument/2006/relationships/image" Target="../media/image6.png"/><Relationship Id="rId9"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11.png"/><Relationship Id="rId8"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cxnSp>
        <p:nvCxnSpPr>
          <p:cNvPr id="10" name="Google Shape;10;p2"/>
          <p:cNvCxnSpPr>
            <a:stCxn id="11" idx="3"/>
          </p:cNvCxnSpPr>
          <p:nvPr/>
        </p:nvCxnSpPr>
        <p:spPr>
          <a:xfrm flipH="1" rot="10800000">
            <a:off x="7558950" y="1881350"/>
            <a:ext cx="1382700" cy="4200"/>
          </a:xfrm>
          <a:prstGeom prst="straightConnector1">
            <a:avLst/>
          </a:prstGeom>
          <a:noFill/>
          <a:ln cap="flat" cmpd="sng" w="76200">
            <a:solidFill>
              <a:srgbClr val="AC940B"/>
            </a:solidFill>
            <a:prstDash val="solid"/>
            <a:round/>
            <a:headEnd len="sm" w="sm" type="none"/>
            <a:tailEnd len="sm" w="sm" type="none"/>
          </a:ln>
        </p:spPr>
      </p:cxnSp>
      <p:cxnSp>
        <p:nvCxnSpPr>
          <p:cNvPr id="12" name="Google Shape;12;p2"/>
          <p:cNvCxnSpPr>
            <a:endCxn id="11" idx="1"/>
          </p:cNvCxnSpPr>
          <p:nvPr/>
        </p:nvCxnSpPr>
        <p:spPr>
          <a:xfrm flipH="1" rot="10800000">
            <a:off x="254250" y="1885550"/>
            <a:ext cx="1374000" cy="6900"/>
          </a:xfrm>
          <a:prstGeom prst="straightConnector1">
            <a:avLst/>
          </a:prstGeom>
          <a:noFill/>
          <a:ln cap="flat" cmpd="sng" w="76200">
            <a:solidFill>
              <a:srgbClr val="AC940B"/>
            </a:solidFill>
            <a:prstDash val="solid"/>
            <a:round/>
            <a:headEnd len="sm" w="sm" type="none"/>
            <a:tailEnd len="sm" w="sm" type="none"/>
          </a:ln>
        </p:spPr>
      </p:cxnSp>
      <p:grpSp>
        <p:nvGrpSpPr>
          <p:cNvPr id="13" name="Google Shape;13;p2"/>
          <p:cNvGrpSpPr/>
          <p:nvPr/>
        </p:nvGrpSpPr>
        <p:grpSpPr>
          <a:xfrm>
            <a:off x="197688" y="183825"/>
            <a:ext cx="8780663" cy="152400"/>
            <a:chOff x="1346429" y="1011300"/>
            <a:chExt cx="6452100" cy="152400"/>
          </a:xfrm>
        </p:grpSpPr>
        <p:cxnSp>
          <p:nvCxnSpPr>
            <p:cNvPr id="14" name="Google Shape;14;p2"/>
            <p:cNvCxnSpPr/>
            <p:nvPr/>
          </p:nvCxnSpPr>
          <p:spPr>
            <a:xfrm rot="10800000">
              <a:off x="1346429" y="1011300"/>
              <a:ext cx="6452100" cy="0"/>
            </a:xfrm>
            <a:prstGeom prst="straightConnector1">
              <a:avLst/>
            </a:prstGeom>
            <a:noFill/>
            <a:ln cap="flat" cmpd="sng" w="76200">
              <a:solidFill>
                <a:srgbClr val="0B74AC"/>
              </a:solidFill>
              <a:prstDash val="solid"/>
              <a:round/>
              <a:headEnd len="sm" w="sm" type="none"/>
              <a:tailEnd len="sm" w="sm" type="none"/>
            </a:ln>
          </p:spPr>
        </p:cxnSp>
        <p:cxnSp>
          <p:nvCxnSpPr>
            <p:cNvPr id="15" name="Google Shape;15;p2"/>
            <p:cNvCxnSpPr/>
            <p:nvPr/>
          </p:nvCxnSpPr>
          <p:spPr>
            <a:xfrm rot="10800000">
              <a:off x="1346429" y="1163700"/>
              <a:ext cx="6452100" cy="0"/>
            </a:xfrm>
            <a:prstGeom prst="straightConnector1">
              <a:avLst/>
            </a:prstGeom>
            <a:noFill/>
            <a:ln cap="flat" cmpd="sng" w="9525">
              <a:solidFill>
                <a:srgbClr val="0B74AC"/>
              </a:solidFill>
              <a:prstDash val="solid"/>
              <a:round/>
              <a:headEnd len="sm" w="sm" type="none"/>
              <a:tailEnd len="sm" w="sm" type="none"/>
            </a:ln>
          </p:spPr>
        </p:cxnSp>
      </p:grpSp>
      <p:grpSp>
        <p:nvGrpSpPr>
          <p:cNvPr id="16" name="Google Shape;16;p2"/>
          <p:cNvGrpSpPr/>
          <p:nvPr/>
        </p:nvGrpSpPr>
        <p:grpSpPr>
          <a:xfrm>
            <a:off x="211809" y="3969138"/>
            <a:ext cx="8758726" cy="152400"/>
            <a:chOff x="1346435" y="3969088"/>
            <a:chExt cx="6452100" cy="152400"/>
          </a:xfrm>
        </p:grpSpPr>
        <p:cxnSp>
          <p:nvCxnSpPr>
            <p:cNvPr id="17" name="Google Shape;17;p2"/>
            <p:cNvCxnSpPr/>
            <p:nvPr/>
          </p:nvCxnSpPr>
          <p:spPr>
            <a:xfrm>
              <a:off x="1346435" y="4121488"/>
              <a:ext cx="6452100" cy="0"/>
            </a:xfrm>
            <a:prstGeom prst="straightConnector1">
              <a:avLst/>
            </a:prstGeom>
            <a:noFill/>
            <a:ln cap="flat" cmpd="sng" w="76200">
              <a:solidFill>
                <a:srgbClr val="0B74AC"/>
              </a:solidFill>
              <a:prstDash val="solid"/>
              <a:round/>
              <a:headEnd len="sm" w="sm" type="none"/>
              <a:tailEnd len="sm" w="sm" type="none"/>
            </a:ln>
          </p:spPr>
        </p:cxnSp>
        <p:cxnSp>
          <p:nvCxnSpPr>
            <p:cNvPr id="18" name="Google Shape;18;p2"/>
            <p:cNvCxnSpPr/>
            <p:nvPr/>
          </p:nvCxnSpPr>
          <p:spPr>
            <a:xfrm>
              <a:off x="1346435" y="3969088"/>
              <a:ext cx="6452100" cy="0"/>
            </a:xfrm>
            <a:prstGeom prst="straightConnector1">
              <a:avLst/>
            </a:prstGeom>
            <a:noFill/>
            <a:ln cap="flat" cmpd="sng" w="9525">
              <a:solidFill>
                <a:srgbClr val="0B74AC"/>
              </a:solidFill>
              <a:prstDash val="solid"/>
              <a:round/>
              <a:headEnd len="sm" w="sm" type="none"/>
              <a:tailEnd len="sm" w="sm" type="none"/>
            </a:ln>
          </p:spPr>
        </p:cxnSp>
      </p:grpSp>
      <p:sp>
        <p:nvSpPr>
          <p:cNvPr id="19" name="Google Shape;19;p2"/>
          <p:cNvSpPr txBox="1"/>
          <p:nvPr>
            <p:ph type="ctrTitle"/>
          </p:nvPr>
        </p:nvSpPr>
        <p:spPr>
          <a:xfrm>
            <a:off x="247100" y="380175"/>
            <a:ext cx="8731500" cy="1183800"/>
          </a:xfrm>
          <a:prstGeom prst="rect">
            <a:avLst/>
          </a:prstGeom>
          <a:ln>
            <a:noFill/>
          </a:ln>
        </p:spPr>
        <p:txBody>
          <a:bodyPr anchorCtr="0" anchor="b" bIns="91425" lIns="91425" spcFirstLastPara="1" rIns="91425" wrap="square" tIns="91425">
            <a:noAutofit/>
          </a:bodyPr>
          <a:lstStyle>
            <a:lvl1pPr lvl="0" algn="ctr">
              <a:spcBef>
                <a:spcPts val="0"/>
              </a:spcBef>
              <a:spcAft>
                <a:spcPts val="0"/>
              </a:spcAft>
              <a:buClr>
                <a:srgbClr val="AC0B23"/>
              </a:buClr>
              <a:buSzPts val="3600"/>
              <a:buNone/>
              <a:defRPr>
                <a:solidFill>
                  <a:srgbClr val="AC0B23"/>
                </a:solidFill>
              </a:defRPr>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1" name="Google Shape;11;p2"/>
          <p:cNvSpPr txBox="1"/>
          <p:nvPr>
            <p:ph idx="1" type="subTitle"/>
          </p:nvPr>
        </p:nvSpPr>
        <p:spPr>
          <a:xfrm>
            <a:off x="1628250" y="1603250"/>
            <a:ext cx="5930700" cy="564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696969"/>
              </a:buClr>
              <a:buSzPts val="2400"/>
              <a:buNone/>
              <a:defRPr i="1" sz="2400">
                <a:solidFill>
                  <a:srgbClr val="696969"/>
                </a:solidFill>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0" name="Shape 90"/>
        <p:cNvGrpSpPr/>
        <p:nvPr/>
      </p:nvGrpSpPr>
      <p:grpSpPr>
        <a:xfrm>
          <a:off x="0" y="0"/>
          <a:ext cx="0" cy="0"/>
          <a:chOff x="0" y="0"/>
          <a:chExt cx="0" cy="0"/>
        </a:xfrm>
      </p:grpSpPr>
      <p:sp>
        <p:nvSpPr>
          <p:cNvPr id="91" name="Google Shape;91;p11"/>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92" name="Google Shape;9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3" name="Shape 93"/>
        <p:cNvGrpSpPr/>
        <p:nvPr/>
      </p:nvGrpSpPr>
      <p:grpSpPr>
        <a:xfrm>
          <a:off x="0" y="0"/>
          <a:ext cx="0" cy="0"/>
          <a:chOff x="0" y="0"/>
          <a:chExt cx="0" cy="0"/>
        </a:xfrm>
      </p:grpSpPr>
      <p:sp>
        <p:nvSpPr>
          <p:cNvPr id="94" name="Google Shape;94;p12"/>
          <p:cNvSpPr/>
          <p:nvPr/>
        </p:nvSpPr>
        <p:spPr>
          <a:xfrm>
            <a:off x="-75" y="5045700"/>
            <a:ext cx="9144000" cy="97800"/>
          </a:xfrm>
          <a:prstGeom prst="rect">
            <a:avLst/>
          </a:prstGeom>
          <a:solidFill>
            <a:srgbClr val="AC94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2"/>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0B74AC"/>
              </a:buClr>
              <a:buSzPts val="13000"/>
              <a:buNone/>
              <a:defRPr sz="13000">
                <a:solidFill>
                  <a:srgbClr val="0B74AC"/>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96" name="Google Shape;96;p12"/>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97" name="Google Shape;9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8" name="Shape 98"/>
        <p:cNvGrpSpPr/>
        <p:nvPr/>
      </p:nvGrpSpPr>
      <p:grpSpPr>
        <a:xfrm>
          <a:off x="0" y="0"/>
          <a:ext cx="0" cy="0"/>
          <a:chOff x="0" y="0"/>
          <a:chExt cx="0" cy="0"/>
        </a:xfrm>
      </p:grpSpPr>
      <p:sp>
        <p:nvSpPr>
          <p:cNvPr id="99" name="Google Shape;99;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TITLE_1">
    <p:bg>
      <p:bgPr>
        <a:blipFill>
          <a:blip r:embed="rId2">
            <a:alphaModFix/>
          </a:blip>
          <a:stretch>
            <a:fillRect/>
          </a:stretch>
        </a:blipFill>
      </p:bgPr>
    </p:bg>
    <p:spTree>
      <p:nvGrpSpPr>
        <p:cNvPr id="21" name="Shape 21"/>
        <p:cNvGrpSpPr/>
        <p:nvPr/>
      </p:nvGrpSpPr>
      <p:grpSpPr>
        <a:xfrm>
          <a:off x="0" y="0"/>
          <a:ext cx="0" cy="0"/>
          <a:chOff x="0" y="0"/>
          <a:chExt cx="0" cy="0"/>
        </a:xfrm>
      </p:grpSpPr>
      <p:grpSp>
        <p:nvGrpSpPr>
          <p:cNvPr id="22" name="Google Shape;22;p3"/>
          <p:cNvGrpSpPr/>
          <p:nvPr/>
        </p:nvGrpSpPr>
        <p:grpSpPr>
          <a:xfrm>
            <a:off x="247088" y="183825"/>
            <a:ext cx="8731627" cy="152400"/>
            <a:chOff x="1346429" y="1011300"/>
            <a:chExt cx="6452100" cy="152400"/>
          </a:xfrm>
        </p:grpSpPr>
        <p:cxnSp>
          <p:nvCxnSpPr>
            <p:cNvPr id="23" name="Google Shape;23;p3"/>
            <p:cNvCxnSpPr/>
            <p:nvPr/>
          </p:nvCxnSpPr>
          <p:spPr>
            <a:xfrm rot="10800000">
              <a:off x="1346429" y="1011300"/>
              <a:ext cx="6452100" cy="0"/>
            </a:xfrm>
            <a:prstGeom prst="straightConnector1">
              <a:avLst/>
            </a:prstGeom>
            <a:noFill/>
            <a:ln cap="flat" cmpd="sng" w="76200">
              <a:solidFill>
                <a:srgbClr val="0B74AC"/>
              </a:solidFill>
              <a:prstDash val="solid"/>
              <a:round/>
              <a:headEnd len="sm" w="sm" type="none"/>
              <a:tailEnd len="sm" w="sm" type="none"/>
            </a:ln>
          </p:spPr>
        </p:cxnSp>
        <p:cxnSp>
          <p:nvCxnSpPr>
            <p:cNvPr id="24" name="Google Shape;24;p3"/>
            <p:cNvCxnSpPr/>
            <p:nvPr/>
          </p:nvCxnSpPr>
          <p:spPr>
            <a:xfrm rot="10800000">
              <a:off x="1346429" y="1163700"/>
              <a:ext cx="6452100" cy="0"/>
            </a:xfrm>
            <a:prstGeom prst="straightConnector1">
              <a:avLst/>
            </a:prstGeom>
            <a:noFill/>
            <a:ln cap="flat" cmpd="sng" w="9525">
              <a:solidFill>
                <a:srgbClr val="0B74AC"/>
              </a:solidFill>
              <a:prstDash val="solid"/>
              <a:round/>
              <a:headEnd len="sm" w="sm" type="none"/>
              <a:tailEnd len="sm" w="sm" type="none"/>
            </a:ln>
          </p:spPr>
        </p:cxnSp>
      </p:grpSp>
      <p:grpSp>
        <p:nvGrpSpPr>
          <p:cNvPr id="25" name="Google Shape;25;p3"/>
          <p:cNvGrpSpPr/>
          <p:nvPr/>
        </p:nvGrpSpPr>
        <p:grpSpPr>
          <a:xfrm>
            <a:off x="239002" y="3969125"/>
            <a:ext cx="8731627" cy="152400"/>
            <a:chOff x="1346435" y="3969088"/>
            <a:chExt cx="6452100" cy="152400"/>
          </a:xfrm>
        </p:grpSpPr>
        <p:cxnSp>
          <p:nvCxnSpPr>
            <p:cNvPr id="26" name="Google Shape;26;p3"/>
            <p:cNvCxnSpPr/>
            <p:nvPr/>
          </p:nvCxnSpPr>
          <p:spPr>
            <a:xfrm>
              <a:off x="1346435" y="4121488"/>
              <a:ext cx="6452100" cy="0"/>
            </a:xfrm>
            <a:prstGeom prst="straightConnector1">
              <a:avLst/>
            </a:prstGeom>
            <a:noFill/>
            <a:ln cap="flat" cmpd="sng" w="76200">
              <a:solidFill>
                <a:srgbClr val="0B74AC"/>
              </a:solidFill>
              <a:prstDash val="solid"/>
              <a:round/>
              <a:headEnd len="sm" w="sm" type="none"/>
              <a:tailEnd len="sm" w="sm" type="none"/>
            </a:ln>
          </p:spPr>
        </p:cxnSp>
        <p:cxnSp>
          <p:nvCxnSpPr>
            <p:cNvPr id="27" name="Google Shape;27;p3"/>
            <p:cNvCxnSpPr/>
            <p:nvPr/>
          </p:nvCxnSpPr>
          <p:spPr>
            <a:xfrm>
              <a:off x="1346435" y="3969088"/>
              <a:ext cx="6452100" cy="0"/>
            </a:xfrm>
            <a:prstGeom prst="straightConnector1">
              <a:avLst/>
            </a:prstGeom>
            <a:noFill/>
            <a:ln cap="flat" cmpd="sng" w="9525">
              <a:solidFill>
                <a:srgbClr val="0B74AC"/>
              </a:solidFill>
              <a:prstDash val="solid"/>
              <a:round/>
              <a:headEnd len="sm" w="sm" type="none"/>
              <a:tailEnd len="sm" w="sm" type="none"/>
            </a:ln>
          </p:spPr>
        </p:cxnSp>
      </p:grpSp>
      <p:sp>
        <p:nvSpPr>
          <p:cNvPr id="28" name="Google Shape;28;p3"/>
          <p:cNvSpPr txBox="1"/>
          <p:nvPr>
            <p:ph type="ctrTitle"/>
          </p:nvPr>
        </p:nvSpPr>
        <p:spPr>
          <a:xfrm>
            <a:off x="247100" y="380175"/>
            <a:ext cx="8731500" cy="11838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AC0B23"/>
              </a:buClr>
              <a:buSzPts val="3600"/>
              <a:buNone/>
              <a:defRPr>
                <a:solidFill>
                  <a:srgbClr val="AC0B23"/>
                </a:solidFill>
              </a:defRPr>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29" name="Google Shape;2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riginal section header" type="secHead">
  <p:cSld name="SECTION_HEADER">
    <p:spTree>
      <p:nvGrpSpPr>
        <p:cNvPr id="30" name="Shape 30"/>
        <p:cNvGrpSpPr/>
        <p:nvPr/>
      </p:nvGrpSpPr>
      <p:grpSpPr>
        <a:xfrm>
          <a:off x="0" y="0"/>
          <a:ext cx="0" cy="0"/>
          <a:chOff x="0" y="0"/>
          <a:chExt cx="0" cy="0"/>
        </a:xfrm>
      </p:grpSpPr>
      <p:sp>
        <p:nvSpPr>
          <p:cNvPr id="31" name="Google Shape;31;p4"/>
          <p:cNvSpPr/>
          <p:nvPr/>
        </p:nvSpPr>
        <p:spPr>
          <a:xfrm>
            <a:off x="-50" y="2571900"/>
            <a:ext cx="9144000" cy="25716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AC0B23"/>
              </a:buClr>
              <a:buSzPts val="3600"/>
              <a:buNone/>
              <a:defRPr>
                <a:solidFill>
                  <a:srgbClr val="AC0B23"/>
                </a:solidFill>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33" name="Google Shape;3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4" name="Shape 34"/>
        <p:cNvGrpSpPr/>
        <p:nvPr/>
      </p:nvGrpSpPr>
      <p:grpSpPr>
        <a:xfrm>
          <a:off x="0" y="0"/>
          <a:ext cx="0" cy="0"/>
          <a:chOff x="0" y="0"/>
          <a:chExt cx="0" cy="0"/>
        </a:xfrm>
      </p:grpSpPr>
      <p:sp>
        <p:nvSpPr>
          <p:cNvPr id="35" name="Google Shape;35;p5"/>
          <p:cNvSpPr/>
          <p:nvPr/>
        </p:nvSpPr>
        <p:spPr>
          <a:xfrm>
            <a:off x="-75" y="5045700"/>
            <a:ext cx="9144000" cy="978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5"/>
          <p:cNvSpPr txBox="1"/>
          <p:nvPr>
            <p:ph type="title"/>
          </p:nvPr>
        </p:nvSpPr>
        <p:spPr>
          <a:xfrm>
            <a:off x="1076300" y="20175"/>
            <a:ext cx="8049000" cy="6774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5"/>
          <p:cNvSpPr txBox="1"/>
          <p:nvPr>
            <p:ph idx="1" type="body"/>
          </p:nvPr>
        </p:nvSpPr>
        <p:spPr>
          <a:xfrm>
            <a:off x="27900" y="697625"/>
            <a:ext cx="9097200" cy="39156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8" name="Google Shape;3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RUBISCO_icon.png" id="39" name="Google Shape;39;p5"/>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descr="UM_logo.png" id="40" name="Google Shape;40;p5"/>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descr="UCI_logo.png" id="41" name="Google Shape;41;p5"/>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descr="ORNL_logo.png" id="42" name="Google Shape;42;p5"/>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descr="ncar-logo.png" id="43" name="Google Shape;43;p5"/>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descr="LANL_logo.png" id="44" name="Google Shape;44;p5"/>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descr="LBNL_logo.png" id="45" name="Google Shape;45;p5"/>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descr="BNL_logo.png" id="46" name="Google Shape;46;p5"/>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descr="ANL_logo.png" id="47" name="Google Shape;47;p5"/>
          <p:cNvPicPr preferRelativeResize="0"/>
          <p:nvPr/>
        </p:nvPicPr>
        <p:blipFill>
          <a:blip r:embed="rId10">
            <a:alphaModFix/>
          </a:blip>
          <a:stretch>
            <a:fillRect/>
          </a:stretch>
        </p:blipFill>
        <p:spPr>
          <a:xfrm>
            <a:off x="198142" y="4633925"/>
            <a:ext cx="1044882" cy="3952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sp>
        <p:nvSpPr>
          <p:cNvPr id="49" name="Google Shape;49;p6"/>
          <p:cNvSpPr txBox="1"/>
          <p:nvPr>
            <p:ph type="title"/>
          </p:nvPr>
        </p:nvSpPr>
        <p:spPr>
          <a:xfrm>
            <a:off x="1076300" y="20175"/>
            <a:ext cx="8049000" cy="631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50" name="Google Shape;50;p6"/>
          <p:cNvSpPr txBox="1"/>
          <p:nvPr>
            <p:ph idx="1" type="body"/>
          </p:nvPr>
        </p:nvSpPr>
        <p:spPr>
          <a:xfrm>
            <a:off x="27900" y="732775"/>
            <a:ext cx="4433700" cy="40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1" name="Google Shape;51;p6"/>
          <p:cNvSpPr txBox="1"/>
          <p:nvPr>
            <p:ph idx="2" type="body"/>
          </p:nvPr>
        </p:nvSpPr>
        <p:spPr>
          <a:xfrm>
            <a:off x="4603800" y="732775"/>
            <a:ext cx="4521600" cy="40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2" name="Google Shape;5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RUBISCO_icon.png" id="53" name="Google Shape;53;p6"/>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descr="UM_logo.png" id="54" name="Google Shape;54;p6"/>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descr="UCI_logo.png" id="55" name="Google Shape;55;p6"/>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descr="ORNL_logo.png" id="56" name="Google Shape;56;p6"/>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descr="ncar-logo.png" id="57" name="Google Shape;57;p6"/>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descr="LANL_logo.png" id="58" name="Google Shape;58;p6"/>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descr="LBNL_logo.png" id="59" name="Google Shape;59;p6"/>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descr="BNL_logo.png" id="60" name="Google Shape;60;p6"/>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descr="ANL_logo.png" id="61" name="Google Shape;61;p6"/>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62" name="Google Shape;62;p6"/>
          <p:cNvSpPr/>
          <p:nvPr/>
        </p:nvSpPr>
        <p:spPr>
          <a:xfrm>
            <a:off x="-75" y="5045700"/>
            <a:ext cx="9144000" cy="978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3" name="Shape 63"/>
        <p:cNvGrpSpPr/>
        <p:nvPr/>
      </p:nvGrpSpPr>
      <p:grpSpPr>
        <a:xfrm>
          <a:off x="0" y="0"/>
          <a:ext cx="0" cy="0"/>
          <a:chOff x="0" y="0"/>
          <a:chExt cx="0" cy="0"/>
        </a:xfrm>
      </p:grpSpPr>
      <p:sp>
        <p:nvSpPr>
          <p:cNvPr id="64" name="Google Shape;64;p7"/>
          <p:cNvSpPr txBox="1"/>
          <p:nvPr>
            <p:ph type="title"/>
          </p:nvPr>
        </p:nvSpPr>
        <p:spPr>
          <a:xfrm>
            <a:off x="1076300" y="20174"/>
            <a:ext cx="8049000" cy="631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65" name="Google Shape;6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RUBISCO_icon.png" id="66" name="Google Shape;66;p7"/>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descr="UM_logo.png" id="67" name="Google Shape;67;p7"/>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descr="UCI_logo.png" id="68" name="Google Shape;68;p7"/>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descr="ORNL_logo.png" id="69" name="Google Shape;69;p7"/>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descr="ncar-logo.png" id="70" name="Google Shape;70;p7"/>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descr="LANL_logo.png" id="71" name="Google Shape;71;p7"/>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descr="LBNL_logo.png" id="72" name="Google Shape;72;p7"/>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descr="BNL_logo.png" id="73" name="Google Shape;73;p7"/>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descr="ANL_logo.png" id="74" name="Google Shape;74;p7"/>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75" name="Google Shape;75;p7"/>
          <p:cNvSpPr/>
          <p:nvPr/>
        </p:nvSpPr>
        <p:spPr>
          <a:xfrm>
            <a:off x="-75" y="5045700"/>
            <a:ext cx="9144000" cy="978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6" name="Shape 76"/>
        <p:cNvGrpSpPr/>
        <p:nvPr/>
      </p:nvGrpSpPr>
      <p:grpSpPr>
        <a:xfrm>
          <a:off x="0" y="0"/>
          <a:ext cx="0" cy="0"/>
          <a:chOff x="0" y="0"/>
          <a:chExt cx="0" cy="0"/>
        </a:xfrm>
      </p:grpSpPr>
      <p:sp>
        <p:nvSpPr>
          <p:cNvPr id="77" name="Google Shape;77;p8"/>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8" name="Google Shape;78;p8"/>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79" name="Google Shape;79;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80" name="Shape 80"/>
        <p:cNvGrpSpPr/>
        <p:nvPr/>
      </p:nvGrpSpPr>
      <p:grpSpPr>
        <a:xfrm>
          <a:off x="0" y="0"/>
          <a:ext cx="0" cy="0"/>
          <a:chOff x="0" y="0"/>
          <a:chExt cx="0" cy="0"/>
        </a:xfrm>
      </p:grpSpPr>
      <p:sp>
        <p:nvSpPr>
          <p:cNvPr id="81" name="Google Shape;81;p9"/>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82" name="Google Shape;8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3" name="Shape 83"/>
        <p:cNvGrpSpPr/>
        <p:nvPr/>
      </p:nvGrpSpPr>
      <p:grpSpPr>
        <a:xfrm>
          <a:off x="0" y="0"/>
          <a:ext cx="0" cy="0"/>
          <a:chOff x="0" y="0"/>
          <a:chExt cx="0" cy="0"/>
        </a:xfrm>
      </p:grpSpPr>
      <p:sp>
        <p:nvSpPr>
          <p:cNvPr id="84" name="Google Shape;84;p10"/>
          <p:cNvSpPr/>
          <p:nvPr/>
        </p:nvSpPr>
        <p:spPr>
          <a:xfrm>
            <a:off x="4572000" y="0"/>
            <a:ext cx="4572000" cy="51435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 name="Google Shape;85;p1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6" name="Google Shape;86;p10"/>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7" name="Google Shape;87;p10"/>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8" name="Google Shape;88;p1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89" name="Google Shape;89;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76300" y="27225"/>
            <a:ext cx="80490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AC0B23"/>
              </a:buClr>
              <a:buSzPts val="3600"/>
              <a:buFont typeface="PT Sans Narrow"/>
              <a:buNone/>
              <a:defRPr b="1" sz="3600">
                <a:solidFill>
                  <a:srgbClr val="AC0B23"/>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27900" y="809125"/>
            <a:ext cx="90972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696969"/>
              </a:buClr>
              <a:buSzPts val="1800"/>
              <a:buFont typeface="Open Sans"/>
              <a:buChar char="●"/>
              <a:defRPr sz="1800">
                <a:solidFill>
                  <a:srgbClr val="696969"/>
                </a:solidFill>
                <a:latin typeface="Open Sans"/>
                <a:ea typeface="Open Sans"/>
                <a:cs typeface="Open Sans"/>
                <a:sym typeface="Open Sans"/>
              </a:defRPr>
            </a:lvl1pPr>
            <a:lvl2pPr indent="-317500" lvl="1" marL="9144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2pPr>
            <a:lvl3pPr indent="-317500" lvl="2" marL="13716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3pPr>
            <a:lvl4pPr indent="-317500" lvl="3" marL="18288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4pPr>
            <a:lvl5pPr indent="-317500" lvl="4" marL="22860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5pPr>
            <a:lvl6pPr indent="-317500" lvl="5" marL="27432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6pPr>
            <a:lvl7pPr indent="-317500" lvl="6" marL="32004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7pPr>
            <a:lvl8pPr indent="-317500" lvl="7" marL="36576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8pPr>
            <a:lvl9pPr indent="-317500" lvl="8" marL="4114800">
              <a:lnSpc>
                <a:spcPct val="115000"/>
              </a:lnSpc>
              <a:spcBef>
                <a:spcPts val="1600"/>
              </a:spcBef>
              <a:spcAft>
                <a:spcPts val="1600"/>
              </a:spcAft>
              <a:buClr>
                <a:srgbClr val="696969"/>
              </a:buClr>
              <a:buSzPts val="1400"/>
              <a:buFont typeface="Open Sans"/>
              <a:buChar char="■"/>
              <a:defRPr>
                <a:solidFill>
                  <a:srgbClr val="696969"/>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hyperlink" Target="https://doi.org/10.1038/s41561-020-0596-z"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4"/>
          <p:cNvSpPr txBox="1"/>
          <p:nvPr>
            <p:ph type="title"/>
          </p:nvPr>
        </p:nvSpPr>
        <p:spPr>
          <a:xfrm>
            <a:off x="1044525" y="0"/>
            <a:ext cx="8080800" cy="7227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2300">
                <a:solidFill>
                  <a:srgbClr val="AC0B23"/>
                </a:solidFill>
              </a:rPr>
              <a:t>New global maps of soil radiocarbon and carbon mean age indicate turnover is too rapid in models</a:t>
            </a:r>
            <a:endParaRPr sz="2300">
              <a:solidFill>
                <a:srgbClr val="AC0B23"/>
              </a:solidFill>
            </a:endParaRPr>
          </a:p>
        </p:txBody>
      </p:sp>
      <p:sp>
        <p:nvSpPr>
          <p:cNvPr id="105" name="Google Shape;105;p14"/>
          <p:cNvSpPr txBox="1"/>
          <p:nvPr>
            <p:ph idx="1" type="body"/>
          </p:nvPr>
        </p:nvSpPr>
        <p:spPr>
          <a:xfrm>
            <a:off x="10600" y="722700"/>
            <a:ext cx="6212100" cy="3326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600"/>
              <a:t>Objective:</a:t>
            </a:r>
            <a:r>
              <a:rPr lang="en" sz="1600"/>
              <a:t> To determine global </a:t>
            </a:r>
            <a:r>
              <a:rPr lang="en" sz="1600"/>
              <a:t>distribution</a:t>
            </a:r>
            <a:r>
              <a:rPr lang="en" sz="1600"/>
              <a:t> of soil radiocarbon and carbon age, and use them to evaluate models</a:t>
            </a:r>
            <a:endParaRPr sz="1600"/>
          </a:p>
          <a:p>
            <a:pPr indent="0" lvl="0" marL="0" rtl="0" algn="l">
              <a:lnSpc>
                <a:spcPct val="115000"/>
              </a:lnSpc>
              <a:spcBef>
                <a:spcPts val="1000"/>
              </a:spcBef>
              <a:spcAft>
                <a:spcPts val="0"/>
              </a:spcAft>
              <a:buNone/>
            </a:pPr>
            <a:r>
              <a:rPr b="1" lang="en" sz="1600"/>
              <a:t>Approach:</a:t>
            </a:r>
            <a:r>
              <a:rPr lang="en" sz="1600"/>
              <a:t> Use machine learning to scale up hundreds of soil radiocarbon profiles, along with other geospatial information</a:t>
            </a:r>
            <a:endParaRPr sz="1600"/>
          </a:p>
          <a:p>
            <a:pPr indent="0" lvl="0" marL="0" rtl="0" algn="l">
              <a:lnSpc>
                <a:spcPct val="115000"/>
              </a:lnSpc>
              <a:spcBef>
                <a:spcPts val="1000"/>
              </a:spcBef>
              <a:spcAft>
                <a:spcPts val="0"/>
              </a:spcAft>
              <a:buNone/>
            </a:pPr>
            <a:r>
              <a:rPr b="1" lang="en" sz="1600"/>
              <a:t>Results/Impacts:</a:t>
            </a:r>
            <a:r>
              <a:rPr lang="en" sz="1600"/>
              <a:t> Global soil carbon down to one meter has a mean age of nearly 5,000 years, with older carbon in deeper layers and permafrost regions. In contrast, vertically resolved land models simulate younger carbon ages and more rapid carbon turnover. Our estimates suggest that soils will accumulate less carbon than predicted by current Earth system models over the 21st century.</a:t>
            </a:r>
            <a:endParaRPr sz="1600"/>
          </a:p>
        </p:txBody>
      </p:sp>
      <p:sp>
        <p:nvSpPr>
          <p:cNvPr id="106" name="Google Shape;106;p14"/>
          <p:cNvSpPr txBox="1"/>
          <p:nvPr/>
        </p:nvSpPr>
        <p:spPr>
          <a:xfrm>
            <a:off x="2975" y="4057350"/>
            <a:ext cx="9144000" cy="58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696969"/>
                </a:solidFill>
                <a:latin typeface="Open Sans"/>
                <a:ea typeface="Open Sans"/>
                <a:cs typeface="Open Sans"/>
                <a:sym typeface="Open Sans"/>
              </a:rPr>
              <a:t>Shi, Zheng</a:t>
            </a:r>
            <a:r>
              <a:rPr lang="en" sz="1200">
                <a:solidFill>
                  <a:srgbClr val="696969"/>
                </a:solidFill>
                <a:latin typeface="Open Sans"/>
                <a:ea typeface="Open Sans"/>
                <a:cs typeface="Open Sans"/>
                <a:sym typeface="Open Sans"/>
              </a:rPr>
              <a:t>, S. D. Allison, Y. He, </a:t>
            </a:r>
            <a:r>
              <a:rPr b="1" lang="en" sz="1200">
                <a:solidFill>
                  <a:srgbClr val="696969"/>
                </a:solidFill>
                <a:latin typeface="Open Sans"/>
                <a:ea typeface="Open Sans"/>
                <a:cs typeface="Open Sans"/>
                <a:sym typeface="Open Sans"/>
              </a:rPr>
              <a:t>Paul A. Levine</a:t>
            </a:r>
            <a:r>
              <a:rPr lang="en" sz="1200">
                <a:solidFill>
                  <a:srgbClr val="696969"/>
                </a:solidFill>
                <a:latin typeface="Open Sans"/>
                <a:ea typeface="Open Sans"/>
                <a:cs typeface="Open Sans"/>
                <a:sym typeface="Open Sans"/>
              </a:rPr>
              <a:t>, A. M. Hoyt, J. Beem-Miller, </a:t>
            </a:r>
            <a:r>
              <a:rPr b="1" lang="en" sz="1200">
                <a:solidFill>
                  <a:srgbClr val="696969"/>
                </a:solidFill>
                <a:latin typeface="Open Sans"/>
                <a:ea typeface="Open Sans"/>
                <a:cs typeface="Open Sans"/>
                <a:sym typeface="Open Sans"/>
              </a:rPr>
              <a:t>Qing Zhu</a:t>
            </a:r>
            <a:r>
              <a:rPr lang="en" sz="1200">
                <a:solidFill>
                  <a:srgbClr val="696969"/>
                </a:solidFill>
                <a:latin typeface="Open Sans"/>
                <a:ea typeface="Open Sans"/>
                <a:cs typeface="Open Sans"/>
                <a:sym typeface="Open Sans"/>
              </a:rPr>
              <a:t>, W. R. Wieder, S. E. Trumbore, and </a:t>
            </a:r>
            <a:r>
              <a:rPr b="1" lang="en" sz="1200">
                <a:solidFill>
                  <a:srgbClr val="696969"/>
                </a:solidFill>
                <a:latin typeface="Open Sans"/>
                <a:ea typeface="Open Sans"/>
                <a:cs typeface="Open Sans"/>
                <a:sym typeface="Open Sans"/>
              </a:rPr>
              <a:t>James T. Randerson</a:t>
            </a:r>
            <a:r>
              <a:rPr lang="en" sz="1200">
                <a:solidFill>
                  <a:srgbClr val="696969"/>
                </a:solidFill>
                <a:latin typeface="Open Sans"/>
                <a:ea typeface="Open Sans"/>
                <a:cs typeface="Open Sans"/>
                <a:sym typeface="Open Sans"/>
              </a:rPr>
              <a:t> (2020), The age distribution of global soil carbon inferred from radiocarbon measurements, </a:t>
            </a:r>
            <a:r>
              <a:rPr i="1" lang="en" sz="1200">
                <a:solidFill>
                  <a:srgbClr val="696969"/>
                </a:solidFill>
                <a:latin typeface="Open Sans"/>
                <a:ea typeface="Open Sans"/>
                <a:cs typeface="Open Sans"/>
                <a:sym typeface="Open Sans"/>
              </a:rPr>
              <a:t>Nat. Geo</a:t>
            </a:r>
            <a:r>
              <a:rPr i="1" lang="en" sz="1200">
                <a:solidFill>
                  <a:srgbClr val="696969"/>
                </a:solidFill>
                <a:latin typeface="Open Sans"/>
                <a:ea typeface="Open Sans"/>
                <a:cs typeface="Open Sans"/>
                <a:sym typeface="Open Sans"/>
              </a:rPr>
              <a:t>s</a:t>
            </a:r>
            <a:r>
              <a:rPr i="1" lang="en" sz="1200">
                <a:solidFill>
                  <a:srgbClr val="696969"/>
                </a:solidFill>
                <a:latin typeface="Open Sans"/>
                <a:ea typeface="Open Sans"/>
                <a:cs typeface="Open Sans"/>
                <a:sym typeface="Open Sans"/>
              </a:rPr>
              <a:t>ci.</a:t>
            </a:r>
            <a:r>
              <a:rPr lang="en" sz="1200">
                <a:solidFill>
                  <a:srgbClr val="696969"/>
                </a:solidFill>
                <a:latin typeface="Open Sans"/>
                <a:ea typeface="Open Sans"/>
                <a:cs typeface="Open Sans"/>
                <a:sym typeface="Open Sans"/>
              </a:rPr>
              <a:t>, doi:</a:t>
            </a:r>
            <a:r>
              <a:rPr lang="en" sz="1200" u="sng">
                <a:solidFill>
                  <a:srgbClr val="0000FF"/>
                </a:solidFill>
                <a:latin typeface="Open Sans"/>
                <a:ea typeface="Open Sans"/>
                <a:cs typeface="Open Sans"/>
                <a:sym typeface="Open Sans"/>
                <a:hlinkClick r:id="rId3"/>
              </a:rPr>
              <a:t>10.1038/s41561-020-0596-z</a:t>
            </a:r>
            <a:r>
              <a:rPr lang="en" sz="1200">
                <a:solidFill>
                  <a:srgbClr val="696969"/>
                </a:solidFill>
                <a:latin typeface="Open Sans"/>
                <a:ea typeface="Open Sans"/>
                <a:cs typeface="Open Sans"/>
                <a:sym typeface="Open Sans"/>
              </a:rPr>
              <a:t>.</a:t>
            </a:r>
            <a:endParaRPr sz="1200">
              <a:solidFill>
                <a:srgbClr val="696969"/>
              </a:solidFill>
              <a:latin typeface="Open Sans"/>
              <a:ea typeface="Open Sans"/>
              <a:cs typeface="Open Sans"/>
              <a:sym typeface="Open Sans"/>
            </a:endParaRPr>
          </a:p>
        </p:txBody>
      </p:sp>
      <p:sp>
        <p:nvSpPr>
          <p:cNvPr id="107" name="Google Shape;107;p14"/>
          <p:cNvSpPr txBox="1"/>
          <p:nvPr/>
        </p:nvSpPr>
        <p:spPr>
          <a:xfrm>
            <a:off x="6329713" y="3601800"/>
            <a:ext cx="2795700" cy="41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0B74AC"/>
                </a:solidFill>
                <a:latin typeface="Open Sans"/>
                <a:ea typeface="Open Sans"/>
                <a:cs typeface="Open Sans"/>
                <a:sym typeface="Open Sans"/>
              </a:rPr>
              <a:t>Figure:</a:t>
            </a:r>
            <a:r>
              <a:rPr lang="en" sz="1200">
                <a:solidFill>
                  <a:srgbClr val="0B74AC"/>
                </a:solidFill>
                <a:latin typeface="Open Sans"/>
                <a:ea typeface="Open Sans"/>
                <a:cs typeface="Open Sans"/>
                <a:sym typeface="Open Sans"/>
              </a:rPr>
              <a:t> Global maps of soil radiocarbon and mean carbon age</a:t>
            </a:r>
            <a:endParaRPr sz="1200">
              <a:solidFill>
                <a:srgbClr val="0B74AC"/>
              </a:solidFill>
              <a:latin typeface="Open Sans"/>
              <a:ea typeface="Open Sans"/>
              <a:cs typeface="Open Sans"/>
              <a:sym typeface="Open Sans"/>
            </a:endParaRPr>
          </a:p>
        </p:txBody>
      </p:sp>
      <p:pic>
        <p:nvPicPr>
          <p:cNvPr id="108" name="Google Shape;108;p14"/>
          <p:cNvPicPr preferRelativeResize="0"/>
          <p:nvPr/>
        </p:nvPicPr>
        <p:blipFill rotWithShape="1">
          <a:blip r:embed="rId4">
            <a:alphaModFix/>
          </a:blip>
          <a:srcRect b="2532" l="0" r="0" t="4366"/>
          <a:stretch/>
        </p:blipFill>
        <p:spPr>
          <a:xfrm>
            <a:off x="6329688" y="417900"/>
            <a:ext cx="2795775" cy="3177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