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3" r:id="rId1"/>
    <p:sldMasterId id="2147483688" r:id="rId2"/>
    <p:sldMasterId id="2147483691" r:id="rId3"/>
  </p:sldMasterIdLst>
  <p:notesMasterIdLst>
    <p:notesMasterId r:id="rId5"/>
  </p:notesMasterIdLst>
  <p:handoutMasterIdLst>
    <p:handoutMasterId r:id="rId6"/>
  </p:handoutMasterIdLst>
  <p:sldIdLst>
    <p:sldId id="26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25"/>
    <a:srgbClr val="1C75BC"/>
    <a:srgbClr val="88AC2E"/>
    <a:srgbClr val="008000"/>
    <a:srgbClr val="106636"/>
    <a:srgbClr val="276258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4708" autoAdjust="0"/>
  </p:normalViewPr>
  <p:slideViewPr>
    <p:cSldViewPr snapToGrid="0" snapToObjects="1">
      <p:cViewPr>
        <p:scale>
          <a:sx n="98" d="100"/>
          <a:sy n="98" d="100"/>
        </p:scale>
        <p:origin x="1576" y="32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-154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BC703-3CBD-6E4D-BA71-3FD9FD935D5C}" type="datetimeFigureOut">
              <a:rPr lang="en-US" smtClean="0"/>
              <a:t>1/14/19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10744-5CF2-5543-BF83-A5596142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717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8C03B-BDB1-094E-85E4-DB3D905A6DF3}" type="datetimeFigureOut">
              <a:rPr lang="en-US" smtClean="0"/>
              <a:t>1/14/19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1C719-3C4F-EB4F-89FE-A3D057C59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658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1C719-3C4F-EB4F-89FE-A3D057C59A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18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solidFill>
            <a:srgbClr val="1C75BC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</a:t>
            </a:r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</p:txBody>
      </p:sp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  <p:sp>
        <p:nvSpPr>
          <p:cNvPr id="15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5786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 userDrawn="1"/>
        </p:nvSpPr>
        <p:spPr>
          <a:xfrm>
            <a:off x="0" y="330200"/>
            <a:ext cx="9140825" cy="238125"/>
          </a:xfrm>
          <a:prstGeom prst="wave">
            <a:avLst/>
          </a:prstGeom>
          <a:solidFill>
            <a:schemeClr val="accent6">
              <a:lumMod val="7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Wave 3"/>
          <p:cNvSpPr/>
          <p:nvPr userDrawn="1"/>
        </p:nvSpPr>
        <p:spPr>
          <a:xfrm>
            <a:off x="3175" y="311150"/>
            <a:ext cx="9140825" cy="219075"/>
          </a:xfrm>
          <a:prstGeom prst="wave">
            <a:avLst/>
          </a:prstGeom>
          <a:gradFill>
            <a:gsLst>
              <a:gs pos="0">
                <a:srgbClr val="FFCC66"/>
              </a:gs>
              <a:gs pos="100000">
                <a:srgbClr val="FFF495"/>
              </a:gs>
            </a:gsLst>
            <a:lin ang="600000" scaled="0"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Wave 4"/>
          <p:cNvSpPr/>
          <p:nvPr userDrawn="1"/>
        </p:nvSpPr>
        <p:spPr>
          <a:xfrm>
            <a:off x="0" y="263525"/>
            <a:ext cx="9140825" cy="233363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Wave 5"/>
          <p:cNvSpPr/>
          <p:nvPr userDrawn="1"/>
        </p:nvSpPr>
        <p:spPr>
          <a:xfrm>
            <a:off x="0" y="65088"/>
            <a:ext cx="9144000" cy="361950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36888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Wave 7"/>
          <p:cNvSpPr/>
          <p:nvPr userDrawn="1"/>
        </p:nvSpPr>
        <p:spPr>
          <a:xfrm>
            <a:off x="-3175" y="557213"/>
            <a:ext cx="9147175" cy="233362"/>
          </a:xfrm>
          <a:prstGeom prst="wave">
            <a:avLst/>
          </a:prstGeom>
          <a:solidFill>
            <a:srgbClr val="6BA42C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</a:t>
            </a:r>
          </a:p>
        </p:txBody>
      </p:sp>
      <p:sp>
        <p:nvSpPr>
          <p:cNvPr id="1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1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1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</p:txBody>
      </p:sp>
      <p:pic>
        <p:nvPicPr>
          <p:cNvPr id="18" name="Picture 17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19" name="Picture 18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20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  <p:sp>
        <p:nvSpPr>
          <p:cNvPr id="21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4339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</p:spTree>
    <p:extLst>
      <p:ext uri="{BB962C8B-B14F-4D97-AF65-F5344CB8AC3E}">
        <p14:creationId xmlns:p14="http://schemas.microsoft.com/office/powerpoint/2010/main" val="340373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shed Function SF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pic>
        <p:nvPicPr>
          <p:cNvPr id="15" name="Picture 14" descr="ERSP_2010(SBR)-logo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679" y="6294120"/>
            <a:ext cx="548640" cy="536473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60576" y="6293639"/>
            <a:ext cx="548640" cy="524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14288" y="5308600"/>
            <a:ext cx="3373437" cy="246063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pPr lvl="0"/>
            <a:r>
              <a:rPr lang="en-US" dirty="0"/>
              <a:t>Data available at (DOI):</a:t>
            </a:r>
          </a:p>
        </p:txBody>
      </p:sp>
    </p:spTree>
    <p:extLst>
      <p:ext uri="{BB962C8B-B14F-4D97-AF65-F5344CB8AC3E}">
        <p14:creationId xmlns:p14="http://schemas.microsoft.com/office/powerpoint/2010/main" val="4887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4572000" y="762798"/>
            <a:ext cx="4532604" cy="2652919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366486" y="5764793"/>
            <a:ext cx="8392886" cy="47746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0" y="1059206"/>
            <a:ext cx="4627515" cy="235651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0" y="3730751"/>
            <a:ext cx="4627515" cy="203404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72000" y="3730752"/>
            <a:ext cx="46275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just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</p:spTree>
    <p:extLst>
      <p:ext uri="{BB962C8B-B14F-4D97-AF65-F5344CB8AC3E}">
        <p14:creationId xmlns:p14="http://schemas.microsoft.com/office/powerpoint/2010/main" val="2542556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shed Function SF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pic>
        <p:nvPicPr>
          <p:cNvPr id="15" name="Picture 14" descr="ERSP_2010(SBR)-logo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679" y="6294120"/>
            <a:ext cx="548640" cy="536473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60576" y="6293639"/>
            <a:ext cx="548640" cy="524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4572000" y="762798"/>
            <a:ext cx="4532604" cy="2652919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22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366486" y="5764793"/>
            <a:ext cx="8392886" cy="47746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23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0" y="1059206"/>
            <a:ext cx="4627515" cy="235651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0" y="3730751"/>
            <a:ext cx="4627515" cy="203404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25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72000" y="3730752"/>
            <a:ext cx="46275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just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3662319" y="6260098"/>
            <a:ext cx="2298257" cy="557595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pPr lvl="0"/>
            <a:r>
              <a:rPr lang="en-US" dirty="0"/>
              <a:t>Data available at (DOI):</a:t>
            </a:r>
          </a:p>
        </p:txBody>
      </p:sp>
    </p:spTree>
    <p:extLst>
      <p:ext uri="{BB962C8B-B14F-4D97-AF65-F5344CB8AC3E}">
        <p14:creationId xmlns:p14="http://schemas.microsoft.com/office/powerpoint/2010/main" val="372463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1"/>
          <p:cNvSpPr txBox="1">
            <a:spLocks/>
          </p:cNvSpPr>
          <p:nvPr userDrawn="1"/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E86E2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Research Details</a:t>
            </a:r>
          </a:p>
        </p:txBody>
      </p:sp>
      <p:sp>
        <p:nvSpPr>
          <p:cNvPr id="6" name="Text Placeholder 21"/>
          <p:cNvSpPr txBox="1">
            <a:spLocks/>
          </p:cNvSpPr>
          <p:nvPr userDrawn="1"/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E86E2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Significance and Impact</a:t>
            </a:r>
          </a:p>
        </p:txBody>
      </p:sp>
      <p:sp>
        <p:nvSpPr>
          <p:cNvPr id="7" name="Text Placeholder 21"/>
          <p:cNvSpPr txBox="1">
            <a:spLocks/>
          </p:cNvSpPr>
          <p:nvPr userDrawn="1"/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E86E2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Scientific Achievement</a:t>
            </a:r>
          </a:p>
        </p:txBody>
      </p:sp>
    </p:spTree>
    <p:extLst>
      <p:ext uri="{BB962C8B-B14F-4D97-AF65-F5344CB8AC3E}">
        <p14:creationId xmlns:p14="http://schemas.microsoft.com/office/powerpoint/2010/main" val="184063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1"/>
          <p:cNvSpPr txBox="1">
            <a:spLocks/>
          </p:cNvSpPr>
          <p:nvPr userDrawn="1"/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Research Details</a:t>
            </a:r>
          </a:p>
        </p:txBody>
      </p:sp>
      <p:sp>
        <p:nvSpPr>
          <p:cNvPr id="3" name="Text Placeholder 21"/>
          <p:cNvSpPr txBox="1">
            <a:spLocks/>
          </p:cNvSpPr>
          <p:nvPr userDrawn="1"/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/>
              <a:t>Significance and Impact</a:t>
            </a:r>
            <a:endParaRPr lang="en-US" dirty="0"/>
          </a:p>
        </p:txBody>
      </p:sp>
      <p:sp>
        <p:nvSpPr>
          <p:cNvPr id="4" name="Text Placeholder 21"/>
          <p:cNvSpPr txBox="1">
            <a:spLocks/>
          </p:cNvSpPr>
          <p:nvPr userDrawn="1"/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/>
              <a:t>Scientific Achievement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818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1"/>
          <p:cNvSpPr txBox="1">
            <a:spLocks/>
          </p:cNvSpPr>
          <p:nvPr userDrawn="1"/>
        </p:nvSpPr>
        <p:spPr>
          <a:xfrm>
            <a:off x="4572000" y="3429000"/>
            <a:ext cx="462751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Research Details</a:t>
            </a:r>
          </a:p>
        </p:txBody>
      </p:sp>
      <p:sp>
        <p:nvSpPr>
          <p:cNvPr id="6" name="Text Placeholder 21"/>
          <p:cNvSpPr txBox="1">
            <a:spLocks/>
          </p:cNvSpPr>
          <p:nvPr userDrawn="1"/>
        </p:nvSpPr>
        <p:spPr>
          <a:xfrm>
            <a:off x="0" y="3429000"/>
            <a:ext cx="462751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Significance and Impact</a:t>
            </a:r>
          </a:p>
        </p:txBody>
      </p:sp>
      <p:sp>
        <p:nvSpPr>
          <p:cNvPr id="7" name="Text Placeholder 21"/>
          <p:cNvSpPr txBox="1">
            <a:spLocks/>
          </p:cNvSpPr>
          <p:nvPr userDrawn="1"/>
        </p:nvSpPr>
        <p:spPr>
          <a:xfrm>
            <a:off x="0" y="762797"/>
            <a:ext cx="462751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Scientific Achievement</a:t>
            </a:r>
          </a:p>
        </p:txBody>
      </p:sp>
    </p:spTree>
    <p:extLst>
      <p:ext uri="{BB962C8B-B14F-4D97-AF65-F5344CB8AC3E}">
        <p14:creationId xmlns:p14="http://schemas.microsoft.com/office/powerpoint/2010/main" val="84658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-4627"/>
            <a:ext cx="9138555" cy="708660"/>
          </a:xfrm>
        </p:spPr>
        <p:txBody>
          <a:bodyPr/>
          <a:lstStyle/>
          <a:p>
            <a:r>
              <a:rPr lang="en-US" dirty="0"/>
              <a:t>FAT or </a:t>
            </a:r>
            <a:r>
              <a:rPr lang="en-US" dirty="0" err="1"/>
              <a:t>FiTT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Are anvil clouds or the tropopause temperature-invariant?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6"/>
          </p:nvPr>
        </p:nvSpPr>
        <p:spPr>
          <a:xfrm>
            <a:off x="87705" y="5271176"/>
            <a:ext cx="3264576" cy="68829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100" b="1" dirty="0"/>
              <a:t>Citation</a:t>
            </a:r>
            <a:r>
              <a:rPr lang="en-US" sz="1100" dirty="0"/>
              <a:t>: J.T. Seeley, N. </a:t>
            </a:r>
            <a:r>
              <a:rPr lang="en-US" sz="1100" dirty="0" err="1"/>
              <a:t>Jeevanjee</a:t>
            </a:r>
            <a:r>
              <a:rPr lang="en-US" sz="1100" dirty="0"/>
              <a:t>, and D.M. Romps, “FAT or </a:t>
            </a:r>
            <a:r>
              <a:rPr lang="en-US" sz="1100" dirty="0" err="1"/>
              <a:t>FiTT</a:t>
            </a:r>
            <a:r>
              <a:rPr lang="en-US" sz="1100" dirty="0"/>
              <a:t>: Are anvil clouds or the tropopause temperature-invariant,” Geophysical Research Letters, in press, 2019 </a:t>
            </a:r>
          </a:p>
          <a:p>
            <a:pPr>
              <a:lnSpc>
                <a:spcPct val="100000"/>
              </a:lnSpc>
            </a:pPr>
            <a:endParaRPr lang="en-US" sz="11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3387840" y="1050020"/>
            <a:ext cx="5786275" cy="1214209"/>
          </a:xfrm>
        </p:spPr>
        <p:txBody>
          <a:bodyPr/>
          <a:lstStyle/>
          <a:p>
            <a:r>
              <a:rPr lang="en-US" dirty="0"/>
              <a:t>The Fixed Anvil Temperature (FAT) hypothesis is tested with simulations of radiative-convective equilibrium (RCE) in a model with only the basic physics claimed to lead to FAT.  It is found that FAT is violated.  Instead of FAT, a Fixed Tropopause Temperature (</a:t>
            </a:r>
            <a:r>
              <a:rPr lang="en-US" dirty="0" err="1"/>
              <a:t>FiTT</a:t>
            </a:r>
            <a:r>
              <a:rPr lang="en-US" dirty="0"/>
              <a:t>) is found.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4"/>
          </p:nvPr>
        </p:nvSpPr>
        <p:spPr>
          <a:xfrm>
            <a:off x="3352280" y="2624730"/>
            <a:ext cx="5786275" cy="1304054"/>
          </a:xfrm>
        </p:spPr>
        <p:txBody>
          <a:bodyPr/>
          <a:lstStyle/>
          <a:p>
            <a:r>
              <a:rPr lang="en-US" dirty="0"/>
              <a:t>Tropical anvil clouds play a large role in Earth's radiation balance, so it is important to learn what sets the anvil temperature.  This work suggests that a first step in that direction would be to understand what sets the invariant temperature of the overlying tropopause.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5"/>
          </p:nvPr>
        </p:nvSpPr>
        <p:spPr>
          <a:xfrm>
            <a:off x="3387840" y="4213955"/>
            <a:ext cx="5219131" cy="1990904"/>
          </a:xfrm>
        </p:spPr>
        <p:txBody>
          <a:bodyPr>
            <a:noAutofit/>
          </a:bodyPr>
          <a:lstStyle/>
          <a:p>
            <a:r>
              <a:rPr lang="en-US" sz="1500" dirty="0"/>
              <a:t>A Fixed Anvil Temperature (FAT) does not result from temperature-dependent longwave radiative emission from water vapor</a:t>
            </a:r>
          </a:p>
          <a:p>
            <a:r>
              <a:rPr lang="en-US" sz="1500" dirty="0"/>
              <a:t>Simulations of radiative-convective equilibrium without a FAT still have a Fixed Tropopause Temperature (</a:t>
            </a:r>
            <a:r>
              <a:rPr lang="en-US" sz="1500" dirty="0" err="1"/>
              <a:t>FiTT</a:t>
            </a:r>
            <a:r>
              <a:rPr lang="en-US" sz="1500" dirty="0"/>
              <a:t>) </a:t>
            </a:r>
          </a:p>
          <a:p>
            <a:r>
              <a:rPr lang="en-US" sz="1500" dirty="0"/>
              <a:t>A </a:t>
            </a:r>
            <a:r>
              <a:rPr lang="en-US" sz="1500" dirty="0" err="1"/>
              <a:t>FiTT</a:t>
            </a:r>
            <a:r>
              <a:rPr lang="en-US" sz="1500" dirty="0"/>
              <a:t> does not imply a FAT because anvil clouds are not produced by enhanced detrainment below the tropopause </a:t>
            </a:r>
          </a:p>
        </p:txBody>
      </p:sp>
      <p:sp>
        <p:nvSpPr>
          <p:cNvPr id="17" name="Text Placeholder 9"/>
          <p:cNvSpPr txBox="1">
            <a:spLocks/>
          </p:cNvSpPr>
          <p:nvPr/>
        </p:nvSpPr>
        <p:spPr>
          <a:xfrm>
            <a:off x="87705" y="4326360"/>
            <a:ext cx="3264575" cy="80060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 rtl="0" eaLnBrk="1" fontAlgn="base" hangingPunct="1">
              <a:lnSpc>
                <a:spcPts val="1000"/>
              </a:lnSpc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000" b="0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100" b="1" dirty="0"/>
              <a:t>For a 50-K range in SST (260 K to 310 K), cloud resolving simulations of RCE produce a change in tropopause temperature that is less than 2 K.</a:t>
            </a:r>
            <a:endParaRPr lang="en-US" sz="1100" dirty="0"/>
          </a:p>
        </p:txBody>
      </p:sp>
      <p:sp>
        <p:nvSpPr>
          <p:cNvPr id="2" name="TextBox 1"/>
          <p:cNvSpPr txBox="1"/>
          <p:nvPr/>
        </p:nvSpPr>
        <p:spPr>
          <a:xfrm>
            <a:off x="4098664" y="414169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2A6D26-9F4C-344A-8C37-AD47BC47E5C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9858"/>
          <a:stretch/>
        </p:blipFill>
        <p:spPr>
          <a:xfrm>
            <a:off x="1" y="904589"/>
            <a:ext cx="3352280" cy="3334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965413"/>
      </p:ext>
    </p:extLst>
  </p:cSld>
  <p:clrMapOvr>
    <a:masterClrMapping/>
  </p:clrMapOvr>
</p:sld>
</file>

<file path=ppt/theme/theme1.xml><?xml version="1.0" encoding="utf-8"?>
<a:theme xmlns:a="http://schemas.openxmlformats.org/drawingml/2006/main" name="Other EESA Highlights (not DOE-SC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OE-SC 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orizonal Img_DOE-SC 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1931</TotalTime>
  <Words>231</Words>
  <Application>Microsoft Macintosh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Other EESA Highlights (not DOE-SC)</vt:lpstr>
      <vt:lpstr>DOE-SC EESA Highlights</vt:lpstr>
      <vt:lpstr>Horizonal Img_DOE-SC EESA Highlights</vt:lpstr>
      <vt:lpstr>FAT or FiTT: Are anvil clouds or the tropopause temperature-invariant?</vt:lpstr>
    </vt:vector>
  </TitlesOfParts>
  <Company>LBNL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Maryann Villavert</dc:creator>
  <cp:lastModifiedBy>David M. Romps</cp:lastModifiedBy>
  <cp:revision>97</cp:revision>
  <dcterms:created xsi:type="dcterms:W3CDTF">2016-02-10T19:06:12Z</dcterms:created>
  <dcterms:modified xsi:type="dcterms:W3CDTF">2019-01-15T00:46:46Z</dcterms:modified>
</cp:coreProperties>
</file>