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2"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46" autoAdjust="0"/>
    <p:restoredTop sz="94643" autoAdjust="0"/>
  </p:normalViewPr>
  <p:slideViewPr>
    <p:cSldViewPr snapToGrid="0" snapToObjects="1">
      <p:cViewPr varScale="1">
        <p:scale>
          <a:sx n="120" d="100"/>
          <a:sy n="120" d="100"/>
        </p:scale>
        <p:origin x="1488" y="176"/>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12/29/18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12/29/18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81C719-3C4F-EB4F-89FE-A3D057C59AC3}" type="slidenum">
              <a:rPr lang="en-US" smtClean="0"/>
              <a:t>1</a:t>
            </a:fld>
            <a:endParaRPr lang="en-US"/>
          </a:p>
        </p:txBody>
      </p:sp>
    </p:spTree>
    <p:extLst>
      <p:ext uri="{BB962C8B-B14F-4D97-AF65-F5344CB8AC3E}">
        <p14:creationId xmlns:p14="http://schemas.microsoft.com/office/powerpoint/2010/main" val="19189183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3.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3"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Significance and Impact</a:t>
            </a:r>
            <a:endParaRPr lang="en-US" dirty="0"/>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Scientific Achievement</a:t>
            </a:r>
            <a:endParaRPr lang="en-US" dirty="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0" y="-4627"/>
            <a:ext cx="9138555" cy="708660"/>
          </a:xfrm>
        </p:spPr>
        <p:txBody>
          <a:bodyPr/>
          <a:lstStyle/>
          <a:p>
            <a:r>
              <a:rPr lang="en-US" dirty="0"/>
              <a:t>Formation of tropical anvil clouds by slow evaporation</a:t>
            </a:r>
          </a:p>
        </p:txBody>
      </p:sp>
      <p:sp>
        <p:nvSpPr>
          <p:cNvPr id="10" name="Text Placeholder 9"/>
          <p:cNvSpPr>
            <a:spLocks noGrp="1"/>
          </p:cNvSpPr>
          <p:nvPr>
            <p:ph type="body" sz="quarter" idx="26"/>
          </p:nvPr>
        </p:nvSpPr>
        <p:spPr>
          <a:xfrm>
            <a:off x="35560" y="5404964"/>
            <a:ext cx="3352280" cy="688293"/>
          </a:xfrm>
        </p:spPr>
        <p:txBody>
          <a:bodyPr/>
          <a:lstStyle/>
          <a:p>
            <a:r>
              <a:rPr lang="en-US" b="1" dirty="0"/>
              <a:t>Citation</a:t>
            </a:r>
            <a:r>
              <a:rPr lang="en-US" dirty="0"/>
              <a:t>: J.T. Seeley, N. </a:t>
            </a:r>
            <a:r>
              <a:rPr lang="en-US" dirty="0" err="1"/>
              <a:t>Jeevanjee</a:t>
            </a:r>
            <a:r>
              <a:rPr lang="en-US" dirty="0"/>
              <a:t>, W. </a:t>
            </a:r>
            <a:r>
              <a:rPr lang="en-US" dirty="0" err="1"/>
              <a:t>Langhans</a:t>
            </a:r>
            <a:r>
              <a:rPr lang="en-US" dirty="0"/>
              <a:t>, and D.M. Romps, “Formation of tropical anvil clouds by slow evaporation,” Geophysical Research Letters, in press, 2019 </a:t>
            </a:r>
          </a:p>
          <a:p>
            <a:endParaRPr lang="en-US" dirty="0"/>
          </a:p>
        </p:txBody>
      </p:sp>
      <p:sp>
        <p:nvSpPr>
          <p:cNvPr id="11" name="Text Placeholder 10"/>
          <p:cNvSpPr>
            <a:spLocks noGrp="1"/>
          </p:cNvSpPr>
          <p:nvPr>
            <p:ph type="body" sz="quarter" idx="30"/>
          </p:nvPr>
        </p:nvSpPr>
        <p:spPr/>
        <p:txBody>
          <a:bodyPr/>
          <a:lstStyle/>
          <a:p>
            <a:r>
              <a:rPr lang="en-US" dirty="0"/>
              <a:t>In the tropics, the highest cloudiness occurs in the upper troposphere.  This paper disproves the conventional paradigm for this phenomena, and shows that, instead, the correct explanation is that condensates evaporate very slowly in the cold upper troposphere.</a:t>
            </a:r>
          </a:p>
        </p:txBody>
      </p:sp>
      <p:sp>
        <p:nvSpPr>
          <p:cNvPr id="13" name="Text Placeholder 12"/>
          <p:cNvSpPr>
            <a:spLocks noGrp="1"/>
          </p:cNvSpPr>
          <p:nvPr>
            <p:ph type="body" sz="quarter" idx="34"/>
          </p:nvPr>
        </p:nvSpPr>
        <p:spPr>
          <a:xfrm>
            <a:off x="3352280" y="2668272"/>
            <a:ext cx="5786275" cy="1304054"/>
          </a:xfrm>
        </p:spPr>
        <p:txBody>
          <a:bodyPr/>
          <a:lstStyle/>
          <a:p>
            <a:r>
              <a:rPr lang="en-US" dirty="0"/>
              <a:t>How will the distribution of high tropical clouds alter with global warming, and what feedback will that produce?  It is impossible to know the answer to these questions without knowing why those clouds are there in the first place.  A parameterization of cloudiness for GCMs is proposed.</a:t>
            </a:r>
          </a:p>
        </p:txBody>
      </p:sp>
      <p:sp>
        <p:nvSpPr>
          <p:cNvPr id="14" name="Text Placeholder 13"/>
          <p:cNvSpPr>
            <a:spLocks noGrp="1"/>
          </p:cNvSpPr>
          <p:nvPr>
            <p:ph type="body" sz="quarter" idx="35"/>
          </p:nvPr>
        </p:nvSpPr>
        <p:spPr>
          <a:xfrm>
            <a:off x="3387840" y="4257497"/>
            <a:ext cx="5437183" cy="1990904"/>
          </a:xfrm>
        </p:spPr>
        <p:txBody>
          <a:bodyPr>
            <a:noAutofit/>
          </a:bodyPr>
          <a:lstStyle/>
          <a:p>
            <a:r>
              <a:rPr lang="en-US" dirty="0"/>
              <a:t>The sources and sinks of cloudy air are quantified and manipulated in cloud-resolving simulations of radiative-convective equilibrium.</a:t>
            </a:r>
          </a:p>
          <a:p>
            <a:r>
              <a:rPr lang="en-US" dirty="0"/>
              <a:t>The cloud-fraction peak associated with anvil clouds is found to result from the long lifetime of cloud condensates in the upper troposphere.</a:t>
            </a:r>
          </a:p>
          <a:p>
            <a:r>
              <a:rPr lang="en-US" dirty="0"/>
              <a:t>Cloud lifetimes are long in the upper troposphere due to the slow evaporation of cloud condensates at cold temperatures. </a:t>
            </a:r>
          </a:p>
        </p:txBody>
      </p:sp>
      <p:sp>
        <p:nvSpPr>
          <p:cNvPr id="17" name="Text Placeholder 9"/>
          <p:cNvSpPr txBox="1">
            <a:spLocks/>
          </p:cNvSpPr>
          <p:nvPr/>
        </p:nvSpPr>
        <p:spPr>
          <a:xfrm>
            <a:off x="87705" y="4326360"/>
            <a:ext cx="3264575" cy="800602"/>
          </a:xfrm>
          <a:prstGeom prst="rect">
            <a:avLst/>
          </a:prstGeom>
        </p:spPr>
        <p:txBody>
          <a:bodyPr>
            <a:noAutofit/>
          </a:bodyPr>
          <a:lstStyle>
            <a:lvl1pPr marL="0" indent="0" algn="just" rtl="0" eaLnBrk="1" fontAlgn="base" hangingPunct="1">
              <a:lnSpc>
                <a:spcPts val="1000"/>
              </a:lnSpc>
              <a:spcBef>
                <a:spcPts val="0"/>
              </a:spcBef>
              <a:spcAft>
                <a:spcPct val="0"/>
              </a:spcAft>
              <a:buFont typeface="Arial" charset="0"/>
              <a:buNone/>
              <a:defRPr sz="1000" b="0"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a:t>Cloud fraction from </a:t>
            </a:r>
            <a:r>
              <a:rPr lang="en-US" b="1" dirty="0" err="1"/>
              <a:t>colocated</a:t>
            </a:r>
            <a:r>
              <a:rPr lang="en-US" b="1" dirty="0"/>
              <a:t> spaceborne radar (</a:t>
            </a:r>
            <a:r>
              <a:rPr lang="en-US" b="1" dirty="0" err="1"/>
              <a:t>CloudSat</a:t>
            </a:r>
            <a:r>
              <a:rPr lang="en-US" b="1" dirty="0"/>
              <a:t>) and lidar (Cloud-Aerosol </a:t>
            </a:r>
            <a:r>
              <a:rPr lang="en-US" b="1" dirty="0" err="1"/>
              <a:t>LIdar</a:t>
            </a:r>
            <a:r>
              <a:rPr lang="en-US" b="1" dirty="0"/>
              <a:t> with Orthogonal Polarization; CALIOP) as described in Kay and </a:t>
            </a:r>
            <a:r>
              <a:rPr lang="en-US" b="1" dirty="0" err="1"/>
              <a:t>Gettelman</a:t>
            </a:r>
            <a:r>
              <a:rPr lang="en-US" b="1" dirty="0"/>
              <a:t> (2009) averaged over July 2006 to February 2011 and plotted as a function of latitude and altitude, zonally averaged.</a:t>
            </a:r>
            <a:endParaRPr lang="en-US" sz="1200" dirty="0"/>
          </a:p>
        </p:txBody>
      </p:sp>
      <p:sp>
        <p:nvSpPr>
          <p:cNvPr id="2" name="TextBox 1"/>
          <p:cNvSpPr txBox="1"/>
          <p:nvPr/>
        </p:nvSpPr>
        <p:spPr>
          <a:xfrm>
            <a:off x="4098664" y="4141694"/>
            <a:ext cx="184731" cy="369332"/>
          </a:xfrm>
          <a:prstGeom prst="rect">
            <a:avLst/>
          </a:prstGeom>
          <a:noFill/>
        </p:spPr>
        <p:txBody>
          <a:bodyPr wrap="none" rtlCol="0">
            <a:spAutoFit/>
          </a:bodyPr>
          <a:lstStyle/>
          <a:p>
            <a:endParaRPr lang="en-US" dirty="0"/>
          </a:p>
        </p:txBody>
      </p:sp>
      <p:pic>
        <p:nvPicPr>
          <p:cNvPr id="5" name="Picture 4">
            <a:extLst>
              <a:ext uri="{FF2B5EF4-FFF2-40B4-BE49-F238E27FC236}">
                <a16:creationId xmlns:a16="http://schemas.microsoft.com/office/drawing/2014/main" id="{BA6C0C61-4C22-9D4C-8FE8-1FAD519ED3C7}"/>
              </a:ext>
            </a:extLst>
          </p:cNvPr>
          <p:cNvPicPr>
            <a:picLocks noChangeAspect="1"/>
          </p:cNvPicPr>
          <p:nvPr/>
        </p:nvPicPr>
        <p:blipFill>
          <a:blip r:embed="rId3"/>
          <a:stretch>
            <a:fillRect/>
          </a:stretch>
        </p:blipFill>
        <p:spPr>
          <a:xfrm>
            <a:off x="87705" y="1134486"/>
            <a:ext cx="3316720" cy="3115842"/>
          </a:xfrm>
          <a:prstGeom prst="rect">
            <a:avLst/>
          </a:prstGeom>
        </p:spPr>
      </p:pic>
    </p:spTree>
    <p:extLst>
      <p:ext uri="{BB962C8B-B14F-4D97-AF65-F5344CB8AC3E}">
        <p14:creationId xmlns:p14="http://schemas.microsoft.com/office/powerpoint/2010/main" val="2093965413"/>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1923</TotalTime>
  <Words>255</Words>
  <Application>Microsoft Macintosh PowerPoint</Application>
  <PresentationFormat>On-screen Show (4:3)</PresentationFormat>
  <Paragraphs>9</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Other EESA Highlights (not DOE-SC)</vt:lpstr>
      <vt:lpstr>DOE-SC EESA Highlights</vt:lpstr>
      <vt:lpstr>Horizonal Img_DOE-SC EESA Highlights</vt:lpstr>
      <vt:lpstr>Formation of tropical anvil clouds by slow evaporation</vt:lpstr>
    </vt:vector>
  </TitlesOfParts>
  <Company>LBNL</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David M. Romps</cp:lastModifiedBy>
  <cp:revision>96</cp:revision>
  <dcterms:created xsi:type="dcterms:W3CDTF">2016-02-10T19:06:12Z</dcterms:created>
  <dcterms:modified xsi:type="dcterms:W3CDTF">2018-12-30T04:23:24Z</dcterms:modified>
</cp:coreProperties>
</file>