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932D7B-AB2A-4786-81E6-C1FF2B364B88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2EBD3-750F-4392-AAF3-5AF3B212F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01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725396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3543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4/27/2018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908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19270" y="685800"/>
            <a:ext cx="338593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Develop process-level understanding of the role of urban land use and aerosols on urban rainfall dynamics</a:t>
            </a: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Analyze satellite observations and in situ measurements of rainfall over upwind, downwind, and urban core regions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Examine the effects of cloud condensation nuclei (CCN) concentration and city size on propagating storms using convection-permitting Weather Research and Forecasting model </a:t>
            </a:r>
            <a:r>
              <a:rPr lang="en-US" sz="1400" dirty="0" smtClean="0">
                <a:solidFill>
                  <a:prstClr val="black"/>
                </a:solidFill>
              </a:rPr>
              <a:t>simulations</a:t>
            </a: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 smtClean="0">
                <a:solidFill>
                  <a:prstClr val="black"/>
                </a:solidFill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 smtClean="0">
                <a:solidFill>
                  <a:prstClr val="black"/>
                </a:solidFill>
              </a:rPr>
              <a:t>Heavily </a:t>
            </a:r>
            <a:r>
              <a:rPr lang="en-US" sz="1400" dirty="0">
                <a:solidFill>
                  <a:prstClr val="black"/>
                </a:solidFill>
              </a:rPr>
              <a:t>polluted big cities are more prone to intense </a:t>
            </a:r>
            <a:r>
              <a:rPr lang="en-US" sz="1400" dirty="0" smtClean="0">
                <a:solidFill>
                  <a:prstClr val="black"/>
                </a:solidFill>
              </a:rPr>
              <a:t>rainfall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This study provides a mechanistic understanding of how urban aerosols can prompt invigoration of city-scale </a:t>
            </a:r>
            <a:r>
              <a:rPr lang="en-US" sz="1400" dirty="0" smtClean="0">
                <a:solidFill>
                  <a:prstClr val="black"/>
                </a:solidFill>
              </a:rPr>
              <a:t>rainfall </a:t>
            </a:r>
            <a:endParaRPr lang="en-US" sz="1400" dirty="0">
              <a:solidFill>
                <a:prstClr val="black"/>
              </a:solidFill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Study underlines the importance of including aerosol-cloud </a:t>
            </a:r>
            <a:r>
              <a:rPr lang="en-US" sz="1400" dirty="0" smtClean="0">
                <a:solidFill>
                  <a:prstClr val="black"/>
                </a:solidFill>
              </a:rPr>
              <a:t>processes </a:t>
            </a:r>
            <a:r>
              <a:rPr lang="en-US" sz="1400" dirty="0">
                <a:solidFill>
                  <a:prstClr val="black"/>
                </a:solidFill>
              </a:rPr>
              <a:t>in models to understand and predict extreme rainfall events over cities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76200" y="92712"/>
            <a:ext cx="9067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b="1" dirty="0"/>
              <a:t>More </a:t>
            </a:r>
            <a:r>
              <a:rPr lang="en-US" sz="3200" b="1" dirty="0" smtClean="0"/>
              <a:t>Urbanization Could </a:t>
            </a:r>
            <a:r>
              <a:rPr lang="en-US" sz="3200" b="1" dirty="0"/>
              <a:t>Mean More Rain for Cities</a:t>
            </a:r>
            <a:endParaRPr lang="en-US" sz="3200" dirty="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782170" y="5638800"/>
            <a:ext cx="5029200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Sarangi C, SN </a:t>
            </a:r>
            <a:r>
              <a:rPr lang="en-US" altLang="en-US" sz="1000" dirty="0" err="1" smtClean="0">
                <a:solidFill>
                  <a:srgbClr val="000000"/>
                </a:solidFill>
                <a:latin typeface="+mn-lt"/>
              </a:rPr>
              <a:t>Tripathi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, Y Qian, S Kumar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and LR Leung. 2018. “Aerosol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and 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Urban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L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and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U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se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E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ffect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on 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Rainfall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A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round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C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ities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in Indo‐Gangetic Basin from 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Observations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and 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Cloud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R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esolving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M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odel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S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imulations.”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Journal of Geophysical Research: </a:t>
            </a:r>
            <a:r>
              <a:rPr lang="en-US" altLang="en-US" sz="1000" i="1" dirty="0" smtClean="0">
                <a:solidFill>
                  <a:srgbClr val="000000"/>
                </a:solidFill>
                <a:latin typeface="+mn-lt"/>
              </a:rPr>
              <a:t>Atmospheres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123:3645-3667.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https://doi.org/10.1002/2017JD028004</a:t>
            </a:r>
          </a:p>
        </p:txBody>
      </p:sp>
      <p:pic>
        <p:nvPicPr>
          <p:cNvPr id="9" name="Picture 8"/>
          <p:cNvPicPr/>
          <p:nvPr/>
        </p:nvPicPr>
        <p:blipFill>
          <a:blip r:embed="rId3"/>
          <a:stretch>
            <a:fillRect/>
          </a:stretch>
        </p:blipFill>
        <p:spPr>
          <a:xfrm>
            <a:off x="3553570" y="1115943"/>
            <a:ext cx="5499945" cy="330481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920B805-040D-3D4D-A7EB-5A10A6DE1B81}"/>
              </a:ext>
            </a:extLst>
          </p:cNvPr>
          <p:cNvSpPr txBox="1"/>
          <p:nvPr/>
        </p:nvSpPr>
        <p:spPr>
          <a:xfrm>
            <a:off x="3705970" y="4706611"/>
            <a:ext cx="53634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+mn-cs"/>
              </a:rPr>
              <a:t>A schematic of storm processes in (A) </a:t>
            </a:r>
            <a:r>
              <a:rPr lang="en-US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+mn-cs"/>
              </a:rPr>
              <a:t>a clean rural 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+mn-cs"/>
              </a:rPr>
              <a:t>area, (B) </a:t>
            </a:r>
            <a:r>
              <a:rPr lang="en-US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+mn-cs"/>
              </a:rPr>
              <a:t>a clean urban 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+mn-cs"/>
              </a:rPr>
              <a:t>city, (C) </a:t>
            </a:r>
            <a:r>
              <a:rPr lang="en-US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+mn-cs"/>
              </a:rPr>
              <a:t>a polluted 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+mn-cs"/>
              </a:rPr>
              <a:t>urban city, and (D) </a:t>
            </a:r>
            <a:r>
              <a:rPr lang="en-US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+mn-cs"/>
              </a:rPr>
              <a:t>a heavily polluted, 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+mn-cs"/>
              </a:rPr>
              <a:t>big urban </a:t>
            </a:r>
            <a:r>
              <a:rPr lang="en-US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+mn-cs"/>
              </a:rPr>
              <a:t>city. Urban heat island effects and urban aerosols both increase with the spread of a city.</a:t>
            </a:r>
            <a:endParaRPr lang="en-US" sz="1200" b="1" dirty="0">
              <a:solidFill>
                <a:srgbClr val="0000FF"/>
              </a:solidFill>
              <a:latin typeface="Arial" panose="020B060402020202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3272616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Sarangi-etal-UrbanRainfall-JGRAtmos-April2018-f</Presentation>
    <Funding xmlns="98b00cf3-a6ce-40de-8923-f140beb786e9">RGCM</Funding>
  </documentManagement>
</p:properties>
</file>

<file path=customXml/itemProps1.xml><?xml version="1.0" encoding="utf-8"?>
<ds:datastoreItem xmlns:ds="http://schemas.openxmlformats.org/officeDocument/2006/customXml" ds:itemID="{54872481-462B-43BE-96D8-5601632D61AA}"/>
</file>

<file path=customXml/itemProps2.xml><?xml version="1.0" encoding="utf-8"?>
<ds:datastoreItem xmlns:ds="http://schemas.openxmlformats.org/officeDocument/2006/customXml" ds:itemID="{3DE5C7F8-A40F-440F-9FDD-3E1C1F445EA0}"/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6157</TotalTime>
  <Words>228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Sarangi-etal-UrbanRainfall-JGRAtmos-April2018-f</dc:title>
  <dc:creator>Davis, Emily L</dc:creator>
  <dc:description/>
  <cp:lastModifiedBy>Dorsey, Kathryn S</cp:lastModifiedBy>
  <cp:revision>34</cp:revision>
  <cp:lastPrinted>2011-05-11T17:30:12Z</cp:lastPrinted>
  <dcterms:created xsi:type="dcterms:W3CDTF">2017-11-02T21:19:41Z</dcterms:created>
  <dcterms:modified xsi:type="dcterms:W3CDTF">2018-04-27T21:38:58Z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0x010100A22E315B1F3C42B49A0E90D2F9AB5AB100A3ADA40348D53C4EA114B46FA9468BEB</vt:lpwstr>
  </property>
  <property fmtid="{D5CDD505-2E9C-101B-9397-08002B2CF9AE}" pid="4" name="Highlight">
    <vt:lpwstr/>
  </property>
  <property fmtid="{D5CDD505-2E9C-101B-9397-08002B2CF9AE}" pid="5" name="FY">
    <vt:lpwstr/>
  </property>
  <property fmtid="{D5CDD505-2E9C-101B-9397-08002B2CF9AE}" pid="6" name="Funding">
    <vt:lpwstr>RGCM</vt:lpwstr>
  </property>
  <property fmtid="{D5CDD505-2E9C-101B-9397-08002B2CF9AE}" pid="7" name="ContentType">
    <vt:lpwstr>Slide</vt:lpwstr>
  </property>
  <property fmtid="{D5CDD505-2E9C-101B-9397-08002B2CF9AE}" pid="8" name="Presentation">
    <vt:lpwstr>Sarangi-etal-UrbanRainfall-JGRAtmos-April2018-f</vt:lpwstr>
  </property>
  <property fmtid="{D5CDD505-2E9C-101B-9397-08002B2CF9AE}" pid="9" name="SlideDescription">
    <vt:lpwstr/>
  </property>
</Properties>
</file>