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86"/>
    <p:restoredTop sz="94660"/>
  </p:normalViewPr>
  <p:slideViewPr>
    <p:cSldViewPr>
      <p:cViewPr varScale="1">
        <p:scale>
          <a:sx n="128" d="100"/>
          <a:sy n="128" d="100"/>
        </p:scale>
        <p:origin x="221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6/15/20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82763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6/15/20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6/15/20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6/15/20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6/15/20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6/15/20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6/15/20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6/15/20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6/15/20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6/15/20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tif"/><Relationship Id="rId4"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11107_RenataMcCoy_banner_pcmdi-0.png"/>
          <p:cNvPicPr>
            <a:picLocks noChangeAspect="1"/>
          </p:cNvPicPr>
          <p:nvPr/>
        </p:nvPicPr>
        <p:blipFill rotWithShape="1">
          <a:blip r:embed="rId3">
            <a:extLst>
              <a:ext uri="{28A0092B-C50C-407E-A947-70E740481C1C}">
                <a14:useLocalDpi xmlns:a14="http://schemas.microsoft.com/office/drawing/2010/main" val="0"/>
              </a:ext>
            </a:extLst>
          </a:blip>
          <a:srcRect r="1263"/>
          <a:stretch/>
        </p:blipFill>
        <p:spPr>
          <a:xfrm>
            <a:off x="7108825" y="0"/>
            <a:ext cx="2035175" cy="609600"/>
          </a:xfrm>
          <a:prstGeom prst="rect">
            <a:avLst/>
          </a:prstGeom>
        </p:spPr>
      </p:pic>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76200" y="224135"/>
            <a:ext cx="7543801" cy="830997"/>
          </a:xfrm>
          <a:prstGeom prst="rect">
            <a:avLst/>
          </a:prstGeom>
          <a:noFill/>
        </p:spPr>
        <p:txBody>
          <a:bodyPr wrap="square">
            <a:spAutoFit/>
          </a:bodyPr>
          <a:lstStyle/>
          <a:p>
            <a:pPr algn="ctr">
              <a:defRPr/>
            </a:pPr>
            <a:r>
              <a:rPr lang="en-US" sz="2400" b="1" dirty="0"/>
              <a:t>Human Influence on the Seasonal Cycle of </a:t>
            </a:r>
          </a:p>
          <a:p>
            <a:pPr algn="ctr">
              <a:defRPr/>
            </a:pPr>
            <a:r>
              <a:rPr lang="en-US" sz="2400" b="1" dirty="0"/>
              <a:t>Tropospheric Temperature</a:t>
            </a:r>
          </a:p>
        </p:txBody>
      </p:sp>
      <p:sp>
        <p:nvSpPr>
          <p:cNvPr id="18" name="TextBox 17"/>
          <p:cNvSpPr txBox="1"/>
          <p:nvPr/>
        </p:nvSpPr>
        <p:spPr>
          <a:xfrm>
            <a:off x="228600" y="1066800"/>
            <a:ext cx="5105400" cy="4770537"/>
          </a:xfrm>
          <a:prstGeom prst="rect">
            <a:avLst/>
          </a:prstGeom>
          <a:noFill/>
        </p:spPr>
        <p:txBody>
          <a:bodyPr wrap="square" rtlCol="0">
            <a:spAutoFit/>
          </a:bodyPr>
          <a:lstStyle/>
          <a:p>
            <a:r>
              <a:rPr lang="en-US" sz="1500" u="sng" dirty="0"/>
              <a:t>Objective</a:t>
            </a:r>
          </a:p>
          <a:p>
            <a:pPr marL="115888" indent="-115888">
              <a:buFont typeface="Arial"/>
              <a:buChar char="•"/>
            </a:pPr>
            <a:r>
              <a:rPr lang="en-US" sz="1400" dirty="0"/>
              <a:t>To explore whether human influences are identifiable in the changing seasonal cycle of mid- to upper tropospheric temperature (TMT)</a:t>
            </a:r>
          </a:p>
          <a:p>
            <a:pPr>
              <a:spcBef>
                <a:spcPts val="600"/>
              </a:spcBef>
            </a:pPr>
            <a:r>
              <a:rPr lang="en-US" sz="1500" u="sng" dirty="0"/>
              <a:t>Research</a:t>
            </a:r>
          </a:p>
          <a:p>
            <a:pPr marL="115888" indent="-115888">
              <a:spcBef>
                <a:spcPts val="600"/>
              </a:spcBef>
              <a:buFont typeface="Arial"/>
              <a:buChar char="•"/>
            </a:pPr>
            <a:r>
              <a:rPr lang="en-US" sz="1400" dirty="0"/>
              <a:t>Apply a standard “fingerprint” method to modeled and observed changes in the amplitude of the annual cycle of TMT</a:t>
            </a:r>
          </a:p>
          <a:p>
            <a:pPr marL="115888" indent="-115888">
              <a:spcBef>
                <a:spcPts val="600"/>
              </a:spcBef>
              <a:buFont typeface="Arial"/>
              <a:buChar char="•"/>
            </a:pPr>
            <a:r>
              <a:rPr lang="en-US" sz="1400" dirty="0"/>
              <a:t>Evaluate the fidelity with which models simulate the annual mean, annual cycle, and semi-annual cycle of TMT</a:t>
            </a:r>
          </a:p>
          <a:p>
            <a:pPr>
              <a:spcBef>
                <a:spcPts val="600"/>
              </a:spcBef>
            </a:pPr>
            <a:r>
              <a:rPr lang="en-US" sz="1500" u="sng" dirty="0"/>
              <a:t>Impact</a:t>
            </a:r>
          </a:p>
          <a:p>
            <a:pPr marL="115888" indent="-115888">
              <a:spcBef>
                <a:spcPts val="600"/>
              </a:spcBef>
              <a:buFont typeface="Arial"/>
              <a:buChar char="•"/>
            </a:pPr>
            <a:r>
              <a:rPr lang="en-US" sz="1400" dirty="0"/>
              <a:t>Human-caused warming has significantly affected the seasonal cycle of TMT. A human “fingerprint” is identifiable with high statistical confidence in 5 out of 6 satellite TMT data sets</a:t>
            </a:r>
          </a:p>
          <a:p>
            <a:pPr marL="115888" indent="-115888">
              <a:spcBef>
                <a:spcPts val="600"/>
              </a:spcBef>
              <a:buFont typeface="Arial"/>
              <a:buChar char="•"/>
            </a:pPr>
            <a:r>
              <a:rPr lang="en-US" sz="1400" dirty="0"/>
              <a:t>A key aspect of this fingerprint is that in mid-latitudes, warming in summertime is larger than winter warming – so the size of the seasonal temperature cycle increases markedly  </a:t>
            </a:r>
          </a:p>
          <a:p>
            <a:pPr marL="115888" indent="-115888">
              <a:spcBef>
                <a:spcPts val="600"/>
              </a:spcBef>
              <a:buFont typeface="Arial"/>
              <a:buChar char="•"/>
            </a:pPr>
            <a:r>
              <a:rPr lang="en-US" sz="1400" dirty="0"/>
              <a:t>Larger mid-latitude summer warming appears to be partly due to summer drying of the land surface (in accord with model projections made by Manabe et al. in the 1970s) </a:t>
            </a:r>
          </a:p>
        </p:txBody>
      </p:sp>
      <p:sp>
        <p:nvSpPr>
          <p:cNvPr id="12" name="TextBox 11"/>
          <p:cNvSpPr txBox="1"/>
          <p:nvPr/>
        </p:nvSpPr>
        <p:spPr>
          <a:xfrm>
            <a:off x="76200" y="5923002"/>
            <a:ext cx="51816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GB" sz="1000" b="1" dirty="0"/>
              <a:t>Reference: </a:t>
            </a:r>
            <a:r>
              <a:rPr lang="en-US" sz="1000" b="1" dirty="0"/>
              <a:t>Santer, B.D.</a:t>
            </a:r>
            <a:r>
              <a:rPr lang="en-US" sz="1000" dirty="0"/>
              <a:t>, </a:t>
            </a:r>
            <a:r>
              <a:rPr lang="en-US" sz="1000" b="1" dirty="0"/>
              <a:t>S. Po-</a:t>
            </a:r>
            <a:r>
              <a:rPr lang="en-US" sz="1000" b="1" dirty="0" err="1"/>
              <a:t>Chedley</a:t>
            </a:r>
            <a:r>
              <a:rPr lang="en-US" sz="1000" dirty="0"/>
              <a:t>, </a:t>
            </a:r>
            <a:r>
              <a:rPr lang="en-US" sz="1000" b="1" dirty="0"/>
              <a:t>M.D. </a:t>
            </a:r>
            <a:r>
              <a:rPr lang="en-US" sz="1000" b="1" dirty="0" err="1"/>
              <a:t>Zelinka</a:t>
            </a:r>
            <a:r>
              <a:rPr lang="en-US" sz="1000" dirty="0"/>
              <a:t>, I. Cvijanovic, </a:t>
            </a:r>
            <a:r>
              <a:rPr lang="en-US" sz="1000" b="1" dirty="0"/>
              <a:t>C. </a:t>
            </a:r>
            <a:r>
              <a:rPr lang="en-US" sz="1000" b="1" dirty="0" err="1"/>
              <a:t>Bonfils</a:t>
            </a:r>
            <a:r>
              <a:rPr lang="en-US" sz="1000" dirty="0"/>
              <a:t>, </a:t>
            </a:r>
            <a:r>
              <a:rPr lang="en-US" sz="1000" b="1" dirty="0"/>
              <a:t>P.J. </a:t>
            </a:r>
            <a:r>
              <a:rPr lang="en-US" sz="1000" b="1" dirty="0" err="1"/>
              <a:t>Durack</a:t>
            </a:r>
            <a:r>
              <a:rPr lang="en-US" sz="1000" dirty="0"/>
              <a:t>, Q. Fu, J. </a:t>
            </a:r>
            <a:r>
              <a:rPr lang="en-US" sz="1000" dirty="0" err="1"/>
              <a:t>Kiehl</a:t>
            </a:r>
            <a:r>
              <a:rPr lang="en-US" sz="1000" dirty="0"/>
              <a:t>, C. Mears, </a:t>
            </a:r>
            <a:r>
              <a:rPr lang="en-US" sz="1000" b="1" dirty="0"/>
              <a:t>J. Painter</a:t>
            </a:r>
            <a:r>
              <a:rPr lang="en-US" sz="1000" dirty="0"/>
              <a:t>, </a:t>
            </a:r>
            <a:r>
              <a:rPr lang="en-US" sz="1000" b="1" dirty="0"/>
              <a:t>G. </a:t>
            </a:r>
            <a:r>
              <a:rPr lang="en-US" sz="1000" b="1" dirty="0" err="1"/>
              <a:t>Pallotta</a:t>
            </a:r>
            <a:r>
              <a:rPr lang="en-US" sz="1000" dirty="0"/>
              <a:t>, S. Solomon, F.J. Wentz, and C.-Z. Zou, 2018: Human influence on the seasonal cycle of tropospheric temperature. </a:t>
            </a:r>
            <a:r>
              <a:rPr lang="en-US" sz="1000" i="1" dirty="0"/>
              <a:t>Science</a:t>
            </a:r>
            <a:r>
              <a:rPr lang="en-US" sz="1000" dirty="0"/>
              <a:t>, </a:t>
            </a:r>
            <a:r>
              <a:rPr lang="en-US" sz="1000" b="1" dirty="0"/>
              <a:t>361</a:t>
            </a:r>
            <a:r>
              <a:rPr lang="en-US" sz="1000" dirty="0"/>
              <a:t>, eaas8806, </a:t>
            </a:r>
            <a:r>
              <a:rPr lang="en-US" sz="1000" u="sng" dirty="0" err="1"/>
              <a:t>doi</a:t>
            </a:r>
            <a:r>
              <a:rPr lang="en-US" sz="1000" u="sng" dirty="0"/>
              <a:t>: 10.1126/science.aas8806</a:t>
            </a:r>
            <a:r>
              <a:rPr lang="en-US" sz="1000" dirty="0"/>
              <a:t> </a:t>
            </a:r>
            <a:endParaRPr lang="en-US" sz="1000" i="1" dirty="0"/>
          </a:p>
        </p:txBody>
      </p:sp>
      <p:sp>
        <p:nvSpPr>
          <p:cNvPr id="14" name="TextBox 13"/>
          <p:cNvSpPr txBox="1"/>
          <p:nvPr/>
        </p:nvSpPr>
        <p:spPr>
          <a:xfrm>
            <a:off x="-18815" y="2662296"/>
            <a:ext cx="184666" cy="369332"/>
          </a:xfrm>
          <a:prstGeom prst="rect">
            <a:avLst/>
          </a:prstGeom>
          <a:noFill/>
        </p:spPr>
        <p:txBody>
          <a:bodyPr wrap="none" rtlCol="0">
            <a:spAutoFit/>
          </a:bodyPr>
          <a:lstStyle/>
          <a:p>
            <a:endParaRPr lang="en-US" dirty="0"/>
          </a:p>
        </p:txBody>
      </p:sp>
      <p:sp>
        <p:nvSpPr>
          <p:cNvPr id="9" name="TextBox 8"/>
          <p:cNvSpPr txBox="1"/>
          <p:nvPr/>
        </p:nvSpPr>
        <p:spPr>
          <a:xfrm>
            <a:off x="5396749" y="5415171"/>
            <a:ext cx="3671051" cy="1061829"/>
          </a:xfrm>
          <a:prstGeom prst="rect">
            <a:avLst/>
          </a:prstGeom>
          <a:noFill/>
        </p:spPr>
        <p:txBody>
          <a:bodyPr wrap="square" rtlCol="0">
            <a:spAutoFit/>
          </a:bodyPr>
          <a:lstStyle/>
          <a:p>
            <a:r>
              <a:rPr lang="en-US" sz="900" dirty="0"/>
              <a:t>Changes in the amplitude of the annual cycle of tropospheric temperature over the period 1979 to 2016. Results are satellite observations from Remote Sensing Systems (top panel) and simulation output from a large multi-model ensemble of numerical experiments with estimated historical changes in anthropogenic and natural external </a:t>
            </a:r>
            <a:r>
              <a:rPr lang="en-US" sz="900" dirty="0" err="1"/>
              <a:t>forcings</a:t>
            </a:r>
            <a:r>
              <a:rPr lang="en-US" sz="900" dirty="0"/>
              <a:t> (bottom panel).. Red areas in mid-latitudes correspond to regions where the warming in the summer hemisphere is larger than wintertime warming.    </a:t>
            </a:r>
          </a:p>
        </p:txBody>
      </p:sp>
      <p:grpSp>
        <p:nvGrpSpPr>
          <p:cNvPr id="2" name="Group 1">
            <a:extLst>
              <a:ext uri="{FF2B5EF4-FFF2-40B4-BE49-F238E27FC236}">
                <a16:creationId xmlns:a16="http://schemas.microsoft.com/office/drawing/2014/main" id="{2F75EBA0-C741-7A48-9426-939E8B8F48F8}"/>
              </a:ext>
            </a:extLst>
          </p:cNvPr>
          <p:cNvGrpSpPr/>
          <p:nvPr/>
        </p:nvGrpSpPr>
        <p:grpSpPr>
          <a:xfrm>
            <a:off x="5791200" y="956102"/>
            <a:ext cx="2905760" cy="4267200"/>
            <a:chOff x="5791200" y="956102"/>
            <a:chExt cx="2905760" cy="4267200"/>
          </a:xfrm>
        </p:grpSpPr>
        <p:pic>
          <p:nvPicPr>
            <p:cNvPr id="7" name="Picture 6">
              <a:extLst>
                <a:ext uri="{FF2B5EF4-FFF2-40B4-BE49-F238E27FC236}">
                  <a16:creationId xmlns:a16="http://schemas.microsoft.com/office/drawing/2014/main" id="{5434819E-55A0-9343-BB2E-2AA5764C6271}"/>
                </a:ext>
              </a:extLst>
            </p:cNvPr>
            <p:cNvPicPr>
              <a:picLocks noChangeAspect="1"/>
            </p:cNvPicPr>
            <p:nvPr/>
          </p:nvPicPr>
          <p:blipFill rotWithShape="1">
            <a:blip r:embed="rId4">
              <a:extLst>
                <a:ext uri="{28A0092B-C50C-407E-A947-70E740481C1C}">
                  <a14:useLocalDpi xmlns:a14="http://schemas.microsoft.com/office/drawing/2010/main" val="0"/>
                </a:ext>
              </a:extLst>
            </a:blip>
            <a:srcRect t="-692" b="24096"/>
            <a:stretch/>
          </p:blipFill>
          <p:spPr>
            <a:xfrm>
              <a:off x="5791200" y="956102"/>
              <a:ext cx="2905760" cy="1828800"/>
            </a:xfrm>
            <a:prstGeom prst="rect">
              <a:avLst/>
            </a:prstGeom>
          </p:spPr>
        </p:pic>
        <p:pic>
          <p:nvPicPr>
            <p:cNvPr id="10" name="Picture 9">
              <a:extLst>
                <a:ext uri="{FF2B5EF4-FFF2-40B4-BE49-F238E27FC236}">
                  <a16:creationId xmlns:a16="http://schemas.microsoft.com/office/drawing/2014/main" id="{EFB8E336-93C3-E345-A798-0B41DDEE3A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2835702"/>
              <a:ext cx="2905760" cy="2387600"/>
            </a:xfrm>
            <a:prstGeom prst="rect">
              <a:avLst/>
            </a:prstGeom>
          </p:spPr>
        </p:pic>
      </p:gr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6649</TotalTime>
  <Words>336</Words>
  <Application>Microsoft Macintosh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Bonfils, Celine J. W</cp:lastModifiedBy>
  <cp:revision>128</cp:revision>
  <cp:lastPrinted>2012-05-08T18:23:55Z</cp:lastPrinted>
  <dcterms:created xsi:type="dcterms:W3CDTF">2012-05-08T19:40:26Z</dcterms:created>
  <dcterms:modified xsi:type="dcterms:W3CDTF">2020-06-15T18:48:42Z</dcterms:modified>
</cp:coreProperties>
</file>