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7942"/>
    <a:srgbClr val="00FDFF"/>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p:restoredTop sz="94660"/>
  </p:normalViewPr>
  <p:slideViewPr>
    <p:cSldViewPr>
      <p:cViewPr varScale="1">
        <p:scale>
          <a:sx n="124" d="100"/>
          <a:sy n="124" d="100"/>
        </p:scale>
        <p:origin x="224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6/30/21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827639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6/30/21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6/30/21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6/30/21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6/30/21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6/30/21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6/30/21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6/30/21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111107_RenataMcCoy_banner_pcmdi-0.png"/>
          <p:cNvPicPr>
            <a:picLocks noChangeAspect="1"/>
          </p:cNvPicPr>
          <p:nvPr/>
        </p:nvPicPr>
        <p:blipFill rotWithShape="1">
          <a:blip r:embed="rId3">
            <a:extLst>
              <a:ext uri="{28A0092B-C50C-407E-A947-70E740481C1C}">
                <a14:useLocalDpi xmlns:a14="http://schemas.microsoft.com/office/drawing/2010/main" val="0"/>
              </a:ext>
            </a:extLst>
          </a:blip>
          <a:srcRect r="1263"/>
          <a:stretch/>
        </p:blipFill>
        <p:spPr>
          <a:xfrm>
            <a:off x="7108825" y="0"/>
            <a:ext cx="2035175" cy="609600"/>
          </a:xfrm>
          <a:prstGeom prst="rect">
            <a:avLst/>
          </a:prstGeom>
        </p:spPr>
      </p:pic>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76200" y="224135"/>
            <a:ext cx="7543801" cy="830997"/>
          </a:xfrm>
          <a:prstGeom prst="rect">
            <a:avLst/>
          </a:prstGeom>
          <a:noFill/>
        </p:spPr>
        <p:txBody>
          <a:bodyPr wrap="square">
            <a:spAutoFit/>
          </a:bodyPr>
          <a:lstStyle/>
          <a:p>
            <a:pPr algn="ctr">
              <a:defRPr/>
            </a:pPr>
            <a:r>
              <a:rPr lang="en-US" sz="2400" b="1" dirty="0"/>
              <a:t>Using Climate Model Simulations to Constrain Observations</a:t>
            </a:r>
          </a:p>
        </p:txBody>
      </p:sp>
      <p:sp>
        <p:nvSpPr>
          <p:cNvPr id="18" name="TextBox 17"/>
          <p:cNvSpPr txBox="1"/>
          <p:nvPr/>
        </p:nvSpPr>
        <p:spPr>
          <a:xfrm>
            <a:off x="228600" y="1066800"/>
            <a:ext cx="5105400" cy="4909036"/>
          </a:xfrm>
          <a:prstGeom prst="rect">
            <a:avLst/>
          </a:prstGeom>
          <a:noFill/>
        </p:spPr>
        <p:txBody>
          <a:bodyPr wrap="square" rtlCol="0">
            <a:spAutoFit/>
          </a:bodyPr>
          <a:lstStyle/>
          <a:p>
            <a:r>
              <a:rPr lang="en-US" sz="1500" u="sng" dirty="0"/>
              <a:t>Objective</a:t>
            </a:r>
            <a:endParaRPr lang="en-US" sz="1400" dirty="0"/>
          </a:p>
          <a:p>
            <a:pPr marL="115888" indent="-115888">
              <a:buFont typeface="Arial"/>
              <a:buChar char="•"/>
            </a:pPr>
            <a:r>
              <a:rPr lang="en-US" sz="1400" dirty="0"/>
              <a:t>Determine whether large uncertainties in satellite trends of mid- to upper tropospheric temperature (TMT) and lower tropospheric temperature (TLT) can be reduced by examining observed trends in water vapor (WV) and sea surface temperature (SST)</a:t>
            </a:r>
          </a:p>
          <a:p>
            <a:pPr>
              <a:spcBef>
                <a:spcPts val="600"/>
              </a:spcBef>
            </a:pPr>
            <a:r>
              <a:rPr lang="en-US" sz="1500" u="sng" dirty="0"/>
              <a:t>Research</a:t>
            </a:r>
          </a:p>
          <a:p>
            <a:pPr marL="115888" indent="-115888">
              <a:spcBef>
                <a:spcPts val="600"/>
              </a:spcBef>
              <a:buFont typeface="Arial"/>
              <a:buChar char="•"/>
            </a:pPr>
            <a:r>
              <a:rPr lang="en-US" sz="1400" dirty="0"/>
              <a:t>Studied four different properties of tropical climate change; each property is a ratio between trends in two “complementary” variables (e.g., between WV and TMT). Complementary variables show correlated behavior governed by well-understood physics </a:t>
            </a:r>
          </a:p>
          <a:p>
            <a:pPr>
              <a:spcBef>
                <a:spcPts val="600"/>
              </a:spcBef>
            </a:pPr>
            <a:r>
              <a:rPr lang="en-US" sz="1500" u="sng" dirty="0"/>
              <a:t>Impact</a:t>
            </a:r>
          </a:p>
          <a:p>
            <a:pPr marL="115888" indent="-115888">
              <a:spcBef>
                <a:spcPts val="600"/>
              </a:spcBef>
              <a:buFont typeface="Arial"/>
              <a:buChar char="•"/>
            </a:pPr>
            <a:r>
              <a:rPr lang="en-US" sz="1400" dirty="0"/>
              <a:t>All four ratios (WV/SST, WV/TMT, WV/TLT, and TMT/SST) are tightly constrained in model simulations, despite model differences in climate sensitivity, </a:t>
            </a:r>
            <a:r>
              <a:rPr lang="en-US" sz="1400" dirty="0" err="1"/>
              <a:t>forcings</a:t>
            </a:r>
            <a:r>
              <a:rPr lang="en-US" sz="1400" dirty="0"/>
              <a:t>, and internal variability</a:t>
            </a:r>
          </a:p>
          <a:p>
            <a:pPr marL="115888" indent="-115888">
              <a:spcBef>
                <a:spcPts val="600"/>
              </a:spcBef>
              <a:buFont typeface="Arial"/>
              <a:buChar char="•"/>
            </a:pPr>
            <a:r>
              <a:rPr lang="en-US" sz="1400" dirty="0"/>
              <a:t>Model ratios between WV and temperature are closest to observed ratios when the latter are calculated with data sets showing larger warming of the ocean surface and troposphere</a:t>
            </a:r>
          </a:p>
          <a:p>
            <a:pPr marL="115888" indent="-115888">
              <a:spcBef>
                <a:spcPts val="600"/>
              </a:spcBef>
              <a:buFont typeface="Arial"/>
              <a:buChar char="•"/>
            </a:pPr>
            <a:r>
              <a:rPr lang="en-US" sz="1400" dirty="0"/>
              <a:t>Findings reflect either a systematic low bias in satellite tropospheric temperature trends or an overestimate of observed atmospheric moistening </a:t>
            </a:r>
          </a:p>
        </p:txBody>
      </p:sp>
      <p:sp>
        <p:nvSpPr>
          <p:cNvPr id="12" name="TextBox 11"/>
          <p:cNvSpPr txBox="1"/>
          <p:nvPr/>
        </p:nvSpPr>
        <p:spPr>
          <a:xfrm>
            <a:off x="73518" y="6142271"/>
            <a:ext cx="8918082"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defRPr/>
            </a:pPr>
            <a:r>
              <a:rPr lang="en-GB" sz="1000" b="1" dirty="0"/>
              <a:t>Reference: </a:t>
            </a:r>
            <a:r>
              <a:rPr lang="en-US" sz="1000" b="1" dirty="0" err="1"/>
              <a:t>Santer</a:t>
            </a:r>
            <a:r>
              <a:rPr lang="en-US" sz="1000" b="1" dirty="0"/>
              <a:t>, B. D., S. Po-</a:t>
            </a:r>
            <a:r>
              <a:rPr lang="en-US" sz="1000" b="1" dirty="0" err="1"/>
              <a:t>Chedley</a:t>
            </a:r>
            <a:r>
              <a:rPr lang="en-US" sz="1000" dirty="0"/>
              <a:t>, C. Mears, J. C. Fyfe, N. Gillett, Q. Fu, </a:t>
            </a:r>
            <a:r>
              <a:rPr lang="en-US" sz="1000" b="1" dirty="0"/>
              <a:t>J. F. Painter</a:t>
            </a:r>
            <a:r>
              <a:rPr lang="en-US" sz="1000" dirty="0"/>
              <a:t>, S. Solomon, A. K. Steiner, F. J. Wentz, </a:t>
            </a:r>
            <a:r>
              <a:rPr lang="en-US" sz="1000" b="1" dirty="0"/>
              <a:t>M. D. </a:t>
            </a:r>
            <a:r>
              <a:rPr lang="en-US" sz="1000" b="1" dirty="0" err="1"/>
              <a:t>Zelinka</a:t>
            </a:r>
            <a:r>
              <a:rPr lang="en-US" sz="1000" dirty="0"/>
              <a:t>, C.-Z. Zou, 2021: Using climate model simulations to constrain observations. J. Climate, </a:t>
            </a:r>
            <a:r>
              <a:rPr lang="en-US" sz="1000" b="1" dirty="0"/>
              <a:t>34</a:t>
            </a:r>
            <a:r>
              <a:rPr lang="en-US" sz="1000" dirty="0"/>
              <a:t>(15), 6281-6301, </a:t>
            </a:r>
            <a:r>
              <a:rPr lang="en-US" sz="1000" dirty="0" err="1"/>
              <a:t>doi</a:t>
            </a:r>
            <a:r>
              <a:rPr lang="en-US" sz="1000" dirty="0"/>
              <a:t>: 10.1175/JCLI-D-20-0768.1.</a:t>
            </a:r>
          </a:p>
        </p:txBody>
      </p:sp>
      <p:sp>
        <p:nvSpPr>
          <p:cNvPr id="14" name="TextBox 13"/>
          <p:cNvSpPr txBox="1"/>
          <p:nvPr/>
        </p:nvSpPr>
        <p:spPr>
          <a:xfrm>
            <a:off x="-18815" y="2662296"/>
            <a:ext cx="184666" cy="369332"/>
          </a:xfrm>
          <a:prstGeom prst="rect">
            <a:avLst/>
          </a:prstGeom>
          <a:noFill/>
        </p:spPr>
        <p:txBody>
          <a:bodyPr wrap="none" rtlCol="0">
            <a:spAutoFit/>
          </a:bodyPr>
          <a:lstStyle/>
          <a:p>
            <a:endParaRPr lang="en-US" dirty="0"/>
          </a:p>
        </p:txBody>
      </p:sp>
      <p:sp>
        <p:nvSpPr>
          <p:cNvPr id="9" name="TextBox 8"/>
          <p:cNvSpPr txBox="1"/>
          <p:nvPr/>
        </p:nvSpPr>
        <p:spPr>
          <a:xfrm>
            <a:off x="5474661" y="3886200"/>
            <a:ext cx="3671051" cy="2169825"/>
          </a:xfrm>
          <a:prstGeom prst="rect">
            <a:avLst/>
          </a:prstGeom>
          <a:noFill/>
        </p:spPr>
        <p:txBody>
          <a:bodyPr wrap="square" rtlCol="0">
            <a:spAutoFit/>
          </a:bodyPr>
          <a:lstStyle/>
          <a:p>
            <a:pPr algn="just"/>
            <a:r>
              <a:rPr lang="en-US" sz="900" dirty="0"/>
              <a:t>Ratios between trends in water vapor (WV) and trends in the temperature of the mid- to upper troposphere (TMT). Trends are calculated over 1988 to 2019 and are for WV and TMT data spatially averaged over 20°N-20°S. Model results are from older CMIP5 and newer CMIP6 simulations of historical climate change (123 and 166 realizations, respectively). The six observed WV/TMT ratios are represented by vertical lines. One observed ratio is for the ERA5 reanalysis. In the other five observed ratios, the numerator is the satellite-derived WV trend from Remote Sensing Systems (RSS); the denominator consists of satellite-derived TMT trends from RSS, the Center for Satellite Applications and Research (STAR), and the University of Alabama at Huntsville (UAH). There are three different RSS TMT versions, which differ according to how data from earlier and more advanced Microwave Sounding Units are merged. While model WV/TMT ratios are tightly constrained and in accord with theoretical expectations, observed results diverge markedly and exceed almost all model ratios.</a:t>
            </a:r>
          </a:p>
        </p:txBody>
      </p:sp>
      <p:pic>
        <p:nvPicPr>
          <p:cNvPr id="7" name="Picture 6">
            <a:extLst>
              <a:ext uri="{FF2B5EF4-FFF2-40B4-BE49-F238E27FC236}">
                <a16:creationId xmlns:a16="http://schemas.microsoft.com/office/drawing/2014/main" id="{840D2191-044B-3146-876F-E97EDF8DBBA3}"/>
              </a:ext>
            </a:extLst>
          </p:cNvPr>
          <p:cNvPicPr>
            <a:picLocks noChangeAspect="1"/>
          </p:cNvPicPr>
          <p:nvPr/>
        </p:nvPicPr>
        <p:blipFill rotWithShape="1">
          <a:blip r:embed="rId4">
            <a:extLst>
              <a:ext uri="{28A0092B-C50C-407E-A947-70E740481C1C}">
                <a14:useLocalDpi xmlns:a14="http://schemas.microsoft.com/office/drawing/2010/main" val="0"/>
              </a:ext>
            </a:extLst>
          </a:blip>
          <a:srcRect t="45992" r="52637" b="14008"/>
          <a:stretch/>
        </p:blipFill>
        <p:spPr>
          <a:xfrm>
            <a:off x="5410200" y="1143000"/>
            <a:ext cx="3657600" cy="2743200"/>
          </a:xfrm>
          <a:prstGeom prst="rect">
            <a:avLst/>
          </a:prstGeom>
        </p:spPr>
      </p:pic>
      <p:sp>
        <p:nvSpPr>
          <p:cNvPr id="8" name="TextBox 7">
            <a:extLst>
              <a:ext uri="{FF2B5EF4-FFF2-40B4-BE49-F238E27FC236}">
                <a16:creationId xmlns:a16="http://schemas.microsoft.com/office/drawing/2014/main" id="{F6B8038C-C2D5-F342-A86E-47D4EC422D67}"/>
              </a:ext>
            </a:extLst>
          </p:cNvPr>
          <p:cNvSpPr txBox="1"/>
          <p:nvPr/>
        </p:nvSpPr>
        <p:spPr>
          <a:xfrm>
            <a:off x="8153400" y="1371600"/>
            <a:ext cx="990600" cy="954107"/>
          </a:xfrm>
          <a:prstGeom prst="rect">
            <a:avLst/>
          </a:prstGeom>
          <a:noFill/>
        </p:spPr>
        <p:txBody>
          <a:bodyPr wrap="square" rtlCol="0">
            <a:spAutoFit/>
          </a:bodyPr>
          <a:lstStyle/>
          <a:p>
            <a:r>
              <a:rPr lang="en-US" sz="800" dirty="0"/>
              <a:t>Observations</a:t>
            </a:r>
          </a:p>
          <a:p>
            <a:r>
              <a:rPr lang="en-US" sz="800" dirty="0"/>
              <a:t>RSS (baseline)</a:t>
            </a:r>
          </a:p>
          <a:p>
            <a:r>
              <a:rPr lang="en-US" sz="800" dirty="0"/>
              <a:t>RSS (AMSU merge)</a:t>
            </a:r>
          </a:p>
          <a:p>
            <a:r>
              <a:rPr lang="en-US" sz="800" dirty="0"/>
              <a:t>RSS (MSU merge)</a:t>
            </a:r>
          </a:p>
          <a:p>
            <a:r>
              <a:rPr lang="en-US" sz="800" dirty="0"/>
              <a:t>STAR</a:t>
            </a:r>
          </a:p>
          <a:p>
            <a:r>
              <a:rPr lang="en-US" sz="800" dirty="0"/>
              <a:t>UAH</a:t>
            </a:r>
          </a:p>
          <a:p>
            <a:r>
              <a:rPr lang="en-US" sz="800" dirty="0"/>
              <a:t>ERA5</a:t>
            </a:r>
          </a:p>
        </p:txBody>
      </p:sp>
      <p:sp>
        <p:nvSpPr>
          <p:cNvPr id="10" name="Oval 9">
            <a:extLst>
              <a:ext uri="{FF2B5EF4-FFF2-40B4-BE49-F238E27FC236}">
                <a16:creationId xmlns:a16="http://schemas.microsoft.com/office/drawing/2014/main" id="{B50723F1-CF04-1847-AABD-6CE38C944DA8}"/>
              </a:ext>
            </a:extLst>
          </p:cNvPr>
          <p:cNvSpPr/>
          <p:nvPr/>
        </p:nvSpPr>
        <p:spPr>
          <a:xfrm>
            <a:off x="8092440" y="1572768"/>
            <a:ext cx="76200" cy="73152"/>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FD0F3066-EBA7-7D41-A75C-CD055A9851C9}"/>
              </a:ext>
            </a:extLst>
          </p:cNvPr>
          <p:cNvSpPr/>
          <p:nvPr/>
        </p:nvSpPr>
        <p:spPr>
          <a:xfrm>
            <a:off x="8092440" y="1691640"/>
            <a:ext cx="76200" cy="73152"/>
          </a:xfrm>
          <a:prstGeom prst="ellipse">
            <a:avLst/>
          </a:prstGeom>
          <a:solidFill>
            <a:srgbClr val="FF0000">
              <a:alpha val="38535"/>
            </a:srgb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027A438D-F903-2A43-B497-350604BE65AF}"/>
              </a:ext>
            </a:extLst>
          </p:cNvPr>
          <p:cNvGrpSpPr/>
          <p:nvPr/>
        </p:nvGrpSpPr>
        <p:grpSpPr>
          <a:xfrm>
            <a:off x="8092440" y="1810512"/>
            <a:ext cx="73152" cy="73152"/>
            <a:chOff x="8058912" y="1886712"/>
            <a:chExt cx="73152" cy="73152"/>
          </a:xfrm>
        </p:grpSpPr>
        <p:cxnSp>
          <p:nvCxnSpPr>
            <p:cNvPr id="20" name="Straight Connector 19">
              <a:extLst>
                <a:ext uri="{FF2B5EF4-FFF2-40B4-BE49-F238E27FC236}">
                  <a16:creationId xmlns:a16="http://schemas.microsoft.com/office/drawing/2014/main" id="{347D85A3-935F-0148-BA99-3434757F17E4}"/>
                </a:ext>
              </a:extLst>
            </p:cNvPr>
            <p:cNvCxnSpPr>
              <a:cxnSpLocks/>
            </p:cNvCxnSpPr>
            <p:nvPr/>
          </p:nvCxnSpPr>
          <p:spPr>
            <a:xfrm flipH="1">
              <a:off x="8058912" y="1923288"/>
              <a:ext cx="731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647A88E-FFBE-2941-85A9-24792598565A}"/>
                </a:ext>
              </a:extLst>
            </p:cNvPr>
            <p:cNvCxnSpPr>
              <a:cxnSpLocks/>
            </p:cNvCxnSpPr>
            <p:nvPr/>
          </p:nvCxnSpPr>
          <p:spPr>
            <a:xfrm rot="-5400000" flipH="1">
              <a:off x="8058912" y="1923288"/>
              <a:ext cx="731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FBA07F56-5C8A-E84B-8AA6-26ABAA2BA61E}"/>
              </a:ext>
            </a:extLst>
          </p:cNvPr>
          <p:cNvGrpSpPr/>
          <p:nvPr/>
        </p:nvGrpSpPr>
        <p:grpSpPr>
          <a:xfrm>
            <a:off x="8092440" y="1929384"/>
            <a:ext cx="73152" cy="73152"/>
            <a:chOff x="8058912" y="1886712"/>
            <a:chExt cx="73152" cy="73152"/>
          </a:xfrm>
        </p:grpSpPr>
        <p:cxnSp>
          <p:nvCxnSpPr>
            <p:cNvPr id="24" name="Straight Connector 23">
              <a:extLst>
                <a:ext uri="{FF2B5EF4-FFF2-40B4-BE49-F238E27FC236}">
                  <a16:creationId xmlns:a16="http://schemas.microsoft.com/office/drawing/2014/main" id="{6F3DE69D-580A-1448-97A2-ECFE813C7524}"/>
                </a:ext>
              </a:extLst>
            </p:cNvPr>
            <p:cNvCxnSpPr>
              <a:cxnSpLocks/>
            </p:cNvCxnSpPr>
            <p:nvPr/>
          </p:nvCxnSpPr>
          <p:spPr>
            <a:xfrm flipH="1">
              <a:off x="8058912" y="1923288"/>
              <a:ext cx="73152" cy="0"/>
            </a:xfrm>
            <a:prstGeom prst="line">
              <a:avLst/>
            </a:prstGeom>
            <a:ln w="19050">
              <a:solidFill>
                <a:srgbClr val="0432FF"/>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B50576B-9989-D247-8649-FC060A4B128B}"/>
                </a:ext>
              </a:extLst>
            </p:cNvPr>
            <p:cNvCxnSpPr>
              <a:cxnSpLocks/>
            </p:cNvCxnSpPr>
            <p:nvPr/>
          </p:nvCxnSpPr>
          <p:spPr>
            <a:xfrm rot="-5400000" flipH="1">
              <a:off x="8058912" y="1923288"/>
              <a:ext cx="73152" cy="0"/>
            </a:xfrm>
            <a:prstGeom prst="line">
              <a:avLst/>
            </a:prstGeom>
            <a:ln w="19050">
              <a:solidFill>
                <a:srgbClr val="0432FF"/>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DF43D0DB-527B-B942-807C-2B5002807863}"/>
              </a:ext>
            </a:extLst>
          </p:cNvPr>
          <p:cNvGrpSpPr/>
          <p:nvPr/>
        </p:nvGrpSpPr>
        <p:grpSpPr>
          <a:xfrm>
            <a:off x="8092440" y="2048256"/>
            <a:ext cx="73152" cy="73152"/>
            <a:chOff x="8058912" y="1886712"/>
            <a:chExt cx="73152" cy="73152"/>
          </a:xfrm>
        </p:grpSpPr>
        <p:cxnSp>
          <p:nvCxnSpPr>
            <p:cNvPr id="27" name="Straight Connector 26">
              <a:extLst>
                <a:ext uri="{FF2B5EF4-FFF2-40B4-BE49-F238E27FC236}">
                  <a16:creationId xmlns:a16="http://schemas.microsoft.com/office/drawing/2014/main" id="{7C083880-02EB-DB48-93CE-01C4E84A0579}"/>
                </a:ext>
              </a:extLst>
            </p:cNvPr>
            <p:cNvCxnSpPr>
              <a:cxnSpLocks/>
            </p:cNvCxnSpPr>
            <p:nvPr/>
          </p:nvCxnSpPr>
          <p:spPr>
            <a:xfrm flipH="1">
              <a:off x="8058912" y="1923288"/>
              <a:ext cx="7315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716E24D-AA85-0D44-8DCD-B997F84DCAB3}"/>
                </a:ext>
              </a:extLst>
            </p:cNvPr>
            <p:cNvCxnSpPr>
              <a:cxnSpLocks/>
            </p:cNvCxnSpPr>
            <p:nvPr/>
          </p:nvCxnSpPr>
          <p:spPr>
            <a:xfrm rot="-5400000" flipH="1">
              <a:off x="8058912" y="1923288"/>
              <a:ext cx="7315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29" name="Regular Pentagon 28">
            <a:extLst>
              <a:ext uri="{FF2B5EF4-FFF2-40B4-BE49-F238E27FC236}">
                <a16:creationId xmlns:a16="http://schemas.microsoft.com/office/drawing/2014/main" id="{33BDA8E8-A3AB-D440-A280-99FF16DFCA06}"/>
              </a:ext>
            </a:extLst>
          </p:cNvPr>
          <p:cNvSpPr/>
          <p:nvPr/>
        </p:nvSpPr>
        <p:spPr>
          <a:xfrm>
            <a:off x="8092440" y="2167128"/>
            <a:ext cx="73152" cy="73152"/>
          </a:xfrm>
          <a:prstGeom prst="pentagon">
            <a:avLst/>
          </a:prstGeom>
          <a:solidFill>
            <a:srgbClr val="7030A0">
              <a:alpha val="45000"/>
            </a:srgbClr>
          </a:solid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B34992F8-BA1A-A349-8578-3372C0198F0C}"/>
              </a:ext>
            </a:extLst>
          </p:cNvPr>
          <p:cNvSpPr txBox="1"/>
          <p:nvPr/>
        </p:nvSpPr>
        <p:spPr>
          <a:xfrm>
            <a:off x="8153400" y="2662535"/>
            <a:ext cx="990600" cy="461665"/>
          </a:xfrm>
          <a:prstGeom prst="rect">
            <a:avLst/>
          </a:prstGeom>
          <a:noFill/>
        </p:spPr>
        <p:txBody>
          <a:bodyPr wrap="square" rtlCol="0">
            <a:spAutoFit/>
          </a:bodyPr>
          <a:lstStyle/>
          <a:p>
            <a:r>
              <a:rPr lang="en-US" sz="800" dirty="0"/>
              <a:t>Models</a:t>
            </a:r>
          </a:p>
          <a:p>
            <a:r>
              <a:rPr lang="en-US" sz="800" dirty="0"/>
              <a:t>CMIP5 (28 models)</a:t>
            </a:r>
          </a:p>
          <a:p>
            <a:r>
              <a:rPr lang="en-US" sz="800" dirty="0"/>
              <a:t>CMIP6 (22 models)</a:t>
            </a:r>
          </a:p>
        </p:txBody>
      </p:sp>
      <p:cxnSp>
        <p:nvCxnSpPr>
          <p:cNvPr id="32" name="Straight Connector 31">
            <a:extLst>
              <a:ext uri="{FF2B5EF4-FFF2-40B4-BE49-F238E27FC236}">
                <a16:creationId xmlns:a16="http://schemas.microsoft.com/office/drawing/2014/main" id="{212BA56E-93F3-FC47-B00E-9BC12E8CE54F}"/>
              </a:ext>
            </a:extLst>
          </p:cNvPr>
          <p:cNvCxnSpPr>
            <a:cxnSpLocks/>
          </p:cNvCxnSpPr>
          <p:nvPr/>
        </p:nvCxnSpPr>
        <p:spPr>
          <a:xfrm>
            <a:off x="8092440" y="2891135"/>
            <a:ext cx="109728" cy="0"/>
          </a:xfrm>
          <a:prstGeom prst="line">
            <a:avLst/>
          </a:prstGeom>
          <a:ln w="19050">
            <a:solidFill>
              <a:srgbClr val="00FDFF"/>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F665288-AB62-A446-B2D6-46121CAB3AAB}"/>
              </a:ext>
            </a:extLst>
          </p:cNvPr>
          <p:cNvCxnSpPr>
            <a:cxnSpLocks/>
          </p:cNvCxnSpPr>
          <p:nvPr/>
        </p:nvCxnSpPr>
        <p:spPr>
          <a:xfrm>
            <a:off x="8092440" y="3016103"/>
            <a:ext cx="109728" cy="0"/>
          </a:xfrm>
          <a:prstGeom prst="line">
            <a:avLst/>
          </a:prstGeom>
          <a:ln w="19050">
            <a:solidFill>
              <a:srgbClr val="AB7942"/>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3AFAB5A6-5A0C-4C43-95F2-F18B36F9F795}"/>
              </a:ext>
            </a:extLst>
          </p:cNvPr>
          <p:cNvSpPr/>
          <p:nvPr/>
        </p:nvSpPr>
        <p:spPr>
          <a:xfrm>
            <a:off x="5943600" y="1335025"/>
            <a:ext cx="990600" cy="217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7108</TotalTime>
  <Words>492</Words>
  <Application>Microsoft Macintosh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Po-Chedley, Stephen</cp:lastModifiedBy>
  <cp:revision>146</cp:revision>
  <cp:lastPrinted>2012-05-08T18:23:55Z</cp:lastPrinted>
  <dcterms:created xsi:type="dcterms:W3CDTF">2012-05-08T19:40:26Z</dcterms:created>
  <dcterms:modified xsi:type="dcterms:W3CDTF">2021-06-30T17:44:06Z</dcterms:modified>
</cp:coreProperties>
</file>