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C86570-683C-48E6-A36F-C9F0A512B433}" type="datetimeFigureOut">
              <a:rPr lang="en-US" smtClean="0"/>
              <a:t>11/18/2016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76BDB8-4875-42C2-BD98-DD1BCAAF83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774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E0B0DB-F350-41EA-9EC4-0C975CD20B6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 smtClean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z="1000" dirty="0" smtClean="0"/>
          </a:p>
        </p:txBody>
      </p:sp>
    </p:spTree>
    <p:extLst>
      <p:ext uri="{BB962C8B-B14F-4D97-AF65-F5344CB8AC3E}">
        <p14:creationId xmlns:p14="http://schemas.microsoft.com/office/powerpoint/2010/main" val="1213396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table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29644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DEBE22A-456C-4422-963A-21E37FAABB03}" type="datetimeFigureOut">
              <a:rPr lang="en-US"/>
              <a:pPr>
                <a:defRPr/>
              </a:pPr>
              <a:t>11/18/2016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1D1FF69-FB8A-4A66-B8F3-F0FF1720BB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144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5963" y="1009470"/>
            <a:ext cx="5020733" cy="2438400"/>
          </a:xfrm>
          <a:prstGeom prst="rect">
            <a:avLst/>
          </a:prstGeom>
        </p:spPr>
      </p:pic>
      <p:sp>
        <p:nvSpPr>
          <p:cNvPr id="3079" name="Rectangle 2"/>
          <p:cNvSpPr>
            <a:spLocks noChangeArrowheads="1"/>
          </p:cNvSpPr>
          <p:nvPr/>
        </p:nvSpPr>
        <p:spPr bwMode="auto">
          <a:xfrm>
            <a:off x="3863564" y="3897620"/>
            <a:ext cx="525272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1313" indent="-287338" algn="ctr">
              <a:spcBef>
                <a:spcPct val="15000"/>
              </a:spcBef>
              <a:tabLst>
                <a:tab pos="338138" algn="l"/>
              </a:tabLst>
            </a:pPr>
            <a:r>
              <a:rPr lang="en-US" b="1" dirty="0"/>
              <a:t>Impact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/>
              <a:t>F</a:t>
            </a:r>
            <a:r>
              <a:rPr lang="en-US" sz="1600" dirty="0" smtClean="0"/>
              <a:t>irst study enumerating the large-scale wave dynamics of upscale effects simulated by a variable-resolution model</a:t>
            </a:r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Demonstrated </a:t>
            </a:r>
            <a:r>
              <a:rPr lang="en-US" sz="1600" dirty="0"/>
              <a:t>consistency </a:t>
            </a:r>
            <a:r>
              <a:rPr lang="en-US" sz="1600" dirty="0" smtClean="0"/>
              <a:t>of the upscale effect between the </a:t>
            </a:r>
            <a:r>
              <a:rPr lang="en-US" sz="1600" dirty="0"/>
              <a:t>variable-resolution </a:t>
            </a:r>
            <a:r>
              <a:rPr lang="en-US" sz="1600" dirty="0" smtClean="0"/>
              <a:t>and globally </a:t>
            </a:r>
            <a:r>
              <a:rPr lang="en-US" sz="1600" dirty="0"/>
              <a:t>high-</a:t>
            </a:r>
            <a:r>
              <a:rPr lang="en-US" sz="1600" dirty="0" smtClean="0"/>
              <a:t>resolution simulations</a:t>
            </a:r>
            <a:endParaRPr lang="en-US" sz="1600" dirty="0"/>
          </a:p>
          <a:p>
            <a:pPr marL="341313" indent="-287338">
              <a:spcBef>
                <a:spcPct val="15000"/>
              </a:spcBef>
              <a:buFont typeface="Arial" pitchFamily="34" charset="0"/>
              <a:buChar char="●"/>
              <a:tabLst>
                <a:tab pos="338138" algn="l"/>
              </a:tabLst>
            </a:pPr>
            <a:r>
              <a:rPr lang="en-US" sz="1600" dirty="0" smtClean="0"/>
              <a:t>Provided evidence that local-scale improvement can be translated to large-scale and remote climate by the variable-resolution MPAS-A at a lower computational cost compared to global high-resolution modeling</a:t>
            </a: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21773" y="990600"/>
            <a:ext cx="3886200" cy="52197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</a:pPr>
            <a:r>
              <a:rPr lang="en-US" b="1" dirty="0"/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Understand how changes in convection at regional-scale </a:t>
            </a:r>
            <a:r>
              <a:rPr lang="en-US" sz="1600" dirty="0" smtClean="0"/>
              <a:t>influence </a:t>
            </a:r>
            <a:r>
              <a:rPr lang="en-US" sz="1600" dirty="0"/>
              <a:t>the jet stream at global scale (</a:t>
            </a:r>
            <a:r>
              <a:rPr lang="en-US" sz="1600" i="1" dirty="0"/>
              <a:t>upscale effect</a:t>
            </a:r>
            <a:r>
              <a:rPr lang="en-US" sz="1600" dirty="0"/>
              <a:t>) </a:t>
            </a:r>
            <a:r>
              <a:rPr lang="en-US" sz="1600" dirty="0" smtClean="0"/>
              <a:t>and determine </a:t>
            </a:r>
            <a:r>
              <a:rPr lang="en-US" sz="1600" dirty="0"/>
              <a:t>its consistency </a:t>
            </a:r>
            <a:r>
              <a:rPr lang="en-US" sz="1600" dirty="0" smtClean="0"/>
              <a:t>in </a:t>
            </a:r>
            <a:r>
              <a:rPr lang="en-US" sz="1600" dirty="0"/>
              <a:t>variable-resolution </a:t>
            </a:r>
            <a:r>
              <a:rPr lang="en-US" sz="1600" dirty="0" smtClean="0"/>
              <a:t>and globally </a:t>
            </a:r>
            <a:r>
              <a:rPr lang="en-US" sz="1600" dirty="0"/>
              <a:t>high-resolution simulations</a:t>
            </a:r>
          </a:p>
          <a:p>
            <a:pPr marL="231775" indent="-231775" algn="ctr">
              <a:spcBef>
                <a:spcPct val="15000"/>
              </a:spcBef>
            </a:pPr>
            <a:r>
              <a:rPr lang="en-US" sz="1600" b="1" dirty="0" smtClean="0"/>
              <a:t>Approach</a:t>
            </a:r>
            <a:endParaRPr lang="en-US" sz="1600" b="1" dirty="0"/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Analyze a set of Model for Prediction Across Scale (MPAS-A) simulations, including two global quasi-uniform resolution simulations and three global </a:t>
            </a:r>
            <a:r>
              <a:rPr lang="en-US" sz="1600" dirty="0" smtClean="0"/>
              <a:t>variable-resolution </a:t>
            </a:r>
            <a:r>
              <a:rPr lang="en-US" sz="1600" dirty="0"/>
              <a:t>simulations with a regional refinement in the </a:t>
            </a:r>
            <a:r>
              <a:rPr lang="en-US" sz="1600" dirty="0" smtClean="0"/>
              <a:t>United States, South </a:t>
            </a:r>
            <a:r>
              <a:rPr lang="en-US" sz="1600" dirty="0"/>
              <a:t>America, and Asia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r>
              <a:rPr lang="en-US" sz="1600" dirty="0"/>
              <a:t>Apply several dynamical diagnostics, including a recently developed large-scale wave theory, to determine the mechanistic pathways of the upscale effect on the Southern Hemisphere jet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</a:pPr>
            <a:endParaRPr lang="en-US" sz="1600" dirty="0"/>
          </a:p>
          <a:p>
            <a:pPr>
              <a:spcBef>
                <a:spcPct val="15000"/>
              </a:spcBef>
            </a:pPr>
            <a:endParaRPr lang="en-US" sz="1600" dirty="0"/>
          </a:p>
          <a:p>
            <a:pPr>
              <a:spcBef>
                <a:spcPct val="15000"/>
              </a:spcBef>
            </a:pPr>
            <a:endParaRPr lang="en-US" sz="1600" dirty="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400" y="51137"/>
            <a:ext cx="86106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en-US" sz="3000" b="1" dirty="0" smtClean="0">
                <a:latin typeface="+mn-lt"/>
              </a:rPr>
              <a:t>Deciphering the Pathways from Convection to Jet </a:t>
            </a:r>
            <a:r>
              <a:rPr lang="en-US" sz="3000" b="1" dirty="0">
                <a:latin typeface="+mn-lt"/>
              </a:rPr>
              <a:t>S</a:t>
            </a:r>
            <a:r>
              <a:rPr lang="en-US" sz="3000" b="1" dirty="0" smtClean="0">
                <a:latin typeface="+mn-lt"/>
              </a:rPr>
              <a:t>tream in a Global Variable-Resolution Model</a:t>
            </a:r>
            <a:endParaRPr lang="en-US" sz="3000" b="1" dirty="0">
              <a:latin typeface="+mn-lt"/>
            </a:endParaRP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1" y="6134477"/>
            <a:ext cx="41910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000" dirty="0" err="1" smtClean="0"/>
              <a:t>Sakaguchi</a:t>
            </a:r>
            <a:r>
              <a:rPr lang="en-US" sz="1000" dirty="0" smtClean="0"/>
              <a:t> K, J </a:t>
            </a:r>
            <a:r>
              <a:rPr lang="en-US" sz="1000" dirty="0"/>
              <a:t>Lu, </a:t>
            </a:r>
            <a:r>
              <a:rPr lang="en-US" sz="1000" dirty="0" smtClean="0"/>
              <a:t>LR </a:t>
            </a:r>
            <a:r>
              <a:rPr lang="en-US" sz="1000" dirty="0"/>
              <a:t>Leung, </a:t>
            </a:r>
            <a:r>
              <a:rPr lang="en-US" sz="1000" dirty="0" smtClean="0"/>
              <a:t>C </a:t>
            </a:r>
            <a:r>
              <a:rPr lang="en-US" sz="1000" dirty="0"/>
              <a:t>Zhao, </a:t>
            </a:r>
            <a:r>
              <a:rPr lang="en-US" sz="1000" dirty="0" smtClean="0"/>
              <a:t>Y </a:t>
            </a:r>
            <a:r>
              <a:rPr lang="en-US" sz="1000" dirty="0"/>
              <a:t>Li, and </a:t>
            </a:r>
            <a:r>
              <a:rPr lang="en-US" sz="1000" dirty="0" smtClean="0"/>
              <a:t>S Hagos. 2016. “Sources </a:t>
            </a:r>
            <a:r>
              <a:rPr lang="en-US" sz="1000" dirty="0"/>
              <a:t>and pathways of the upscale effects on the Southern Hemisphere jet in MPAS-CAM4 variable-resolution </a:t>
            </a:r>
            <a:r>
              <a:rPr lang="en-US" sz="1000" dirty="0" smtClean="0"/>
              <a:t>simulations.” </a:t>
            </a:r>
            <a:r>
              <a:rPr lang="en-US" sz="1000" i="1" dirty="0" smtClean="0"/>
              <a:t>Journal of Advances in Modeling </a:t>
            </a:r>
            <a:r>
              <a:rPr lang="en-US" sz="1000" i="1" dirty="0"/>
              <a:t>Earth </a:t>
            </a:r>
            <a:r>
              <a:rPr lang="en-US" sz="1000" i="1" dirty="0" smtClean="0"/>
              <a:t>Systems</a:t>
            </a:r>
            <a:r>
              <a:rPr lang="en-US" sz="1000" dirty="0" smtClean="0"/>
              <a:t>, </a:t>
            </a:r>
            <a:r>
              <a:rPr lang="en-US" sz="1000" b="1" dirty="0"/>
              <a:t>8</a:t>
            </a:r>
            <a:r>
              <a:rPr lang="en-US" sz="1000" dirty="0"/>
              <a:t>, doi:10.1002/2016MS000743. </a:t>
            </a:r>
            <a:endParaRPr lang="en-US" sz="1000" dirty="0">
              <a:latin typeface="Arial" pitchFamily="34" charset="0"/>
            </a:endParaRP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040868" y="3447870"/>
            <a:ext cx="497545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en-US" sz="1200" b="1" dirty="0" smtClean="0">
                <a:solidFill>
                  <a:srgbClr val="0000FF"/>
                </a:solidFill>
                <a:latin typeface="Arial" pitchFamily="34" charset="0"/>
              </a:rPr>
              <a:t>Wave trajectories from the high-resolution Asian Monsoon region in an MPAS-A variable-resolution simulation</a:t>
            </a:r>
            <a:endParaRPr lang="en-US" sz="1200" b="1" dirty="0">
              <a:solidFill>
                <a:srgbClr val="0000FF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048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dbc4f2fd50e8b674fa18556b083337e9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369ecde004d64f13dca5f1ba268ab17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Sakaguchi_SourcesAndPathways_JAMES_Nov2016</Presentation>
    <Funding xmlns="98b00cf3-a6ce-40de-8923-f140beb786e9">RGCM</Funding>
  </documentManagement>
</p:properties>
</file>

<file path=customXml/itemProps1.xml><?xml version="1.0" encoding="utf-8"?>
<ds:datastoreItem xmlns:ds="http://schemas.openxmlformats.org/officeDocument/2006/customXml" ds:itemID="{E6D7A6C8-3387-4CE6-8B8D-3AC099384A91}"/>
</file>

<file path=customXml/itemProps2.xml><?xml version="1.0" encoding="utf-8"?>
<ds:datastoreItem xmlns:ds="http://schemas.openxmlformats.org/officeDocument/2006/customXml" ds:itemID="{721CF5EC-EA34-45E7-988D-A8B3AA396038}"/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DOE-Sample-Slide-Highlights-Template.potx</Template>
  <TotalTime>1523</TotalTime>
  <Words>230</Words>
  <Application>Microsoft Office PowerPoint</Application>
  <PresentationFormat>On-screen Show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Sakaguchi_SourcesAndPathways_JAMES_Nov2016</dc:title>
  <dc:creator>Ovink, Jennifer D</dc:creator>
  <dc:description/>
  <cp:lastModifiedBy>Montgomery, Thatcher</cp:lastModifiedBy>
  <cp:revision>56</cp:revision>
  <cp:lastPrinted>2011-05-11T17:30:12Z</cp:lastPrinted>
  <dcterms:created xsi:type="dcterms:W3CDTF">2011-04-26T17:04:09Z</dcterms:created>
  <dcterms:modified xsi:type="dcterms:W3CDTF">2016-11-18T20:15:04Z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RGCM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Sakaguchi_SourcesAndPathways_JAMES_Nov2016</vt:lpwstr>
  </property>
  <property fmtid="{D5CDD505-2E9C-101B-9397-08002B2CF9AE}" pid="8" name="SlideDescription">
    <vt:lpwstr/>
  </property>
</Properties>
</file>