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1D514-E104-4AF9-B7E8-00E96783E705}" type="datetimeFigureOut">
              <a:rPr lang="en-US" smtClean="0"/>
              <a:t>2/22/2017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DC4C0-5E43-43B4-BC30-9E42EE87F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47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996F9E-F5ED-E345-9C74-CB29A87D9F18}" type="slidenum">
              <a:rPr 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1000" dirty="0" smtClean="0"/>
              <a:t>http://www.pnnl.gov/science/highlights/highlights.asp?division=749</a:t>
            </a: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92750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0876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1FC266F-AE75-A84E-B665-DB3E4DD48D13}" type="datetimeFigureOut">
              <a:rPr lang="en-US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A3FC05D-CAEA-B44F-886E-CC2AB351CA0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995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581400" y="1143000"/>
            <a:ext cx="2057400" cy="1658853"/>
            <a:chOff x="3581400" y="1143000"/>
            <a:chExt cx="2057400" cy="1658853"/>
          </a:xfrm>
        </p:grpSpPr>
        <p:grpSp>
          <p:nvGrpSpPr>
            <p:cNvPr id="8" name="Group 7"/>
            <p:cNvGrpSpPr/>
            <p:nvPr/>
          </p:nvGrpSpPr>
          <p:grpSpPr>
            <a:xfrm>
              <a:off x="3878850" y="2491099"/>
              <a:ext cx="1759950" cy="310754"/>
              <a:chOff x="4222771" y="4343400"/>
              <a:chExt cx="1759950" cy="310754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4222771" y="4343400"/>
                <a:ext cx="958829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prescribed</a:t>
                </a:r>
                <a:endParaRPr lang="en-US" sz="14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181600" y="4346377"/>
                <a:ext cx="801121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dynamic</a:t>
                </a:r>
                <a:endParaRPr lang="en-US" sz="1400" dirty="0"/>
              </a:p>
            </p:txBody>
          </p:sp>
        </p:grp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81400" y="1143000"/>
              <a:ext cx="2019300" cy="1440180"/>
            </a:xfrm>
            <a:prstGeom prst="rect">
              <a:avLst/>
            </a:prstGeom>
          </p:spPr>
        </p:pic>
      </p:grpSp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76200"/>
            <a:ext cx="8839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Forest Dynamics and </a:t>
            </a:r>
            <a:r>
              <a:rPr lang="en-US" sz="3200" b="1" dirty="0" smtClean="0">
                <a:solidFill>
                  <a:srgbClr val="000000"/>
                </a:solidFill>
              </a:rPr>
              <a:t>the Nitrogen Cycle: Understanding Plant Response </a:t>
            </a:r>
            <a:r>
              <a:rPr lang="en-US" sz="3200" b="1" dirty="0">
                <a:solidFill>
                  <a:srgbClr val="000000"/>
                </a:solidFill>
              </a:rPr>
              <a:t>to </a:t>
            </a:r>
            <a:r>
              <a:rPr lang="en-US" sz="3200" b="1" dirty="0" smtClean="0">
                <a:solidFill>
                  <a:srgbClr val="000000"/>
                </a:solidFill>
              </a:rPr>
              <a:t>Atmospheric CO</a:t>
            </a:r>
            <a:r>
              <a:rPr lang="en-US" sz="3200" b="1" baseline="-25000" dirty="0" smtClean="0">
                <a:solidFill>
                  <a:srgbClr val="000000"/>
                </a:solidFill>
              </a:rPr>
              <a:t>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" y="6248400"/>
            <a:ext cx="87630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Sakaguchi K, X Zeng, LR Leung, 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and 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P Shao. 2016. “Influence of Dynamic 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V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egetation on Carbon-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N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itrogen Cycle 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F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eedback in the Community Land Model (CLM4).” </a:t>
            </a:r>
            <a:r>
              <a:rPr lang="en-US" sz="1000" i="1" dirty="0" smtClean="0">
                <a:solidFill>
                  <a:srgbClr val="000000"/>
                </a:solidFill>
                <a:latin typeface="+mn-lt"/>
              </a:rPr>
              <a:t>Environmental Research Letters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11. 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DOI: </a:t>
            </a:r>
            <a:r>
              <a:rPr lang="en-US" sz="1000" dirty="0" smtClean="0">
                <a:solidFill>
                  <a:srgbClr val="000000"/>
                </a:solidFill>
                <a:latin typeface="+mn-lt"/>
              </a:rPr>
              <a:t>10.1088/1748-9326/aa51d9</a:t>
            </a:r>
            <a:endParaRPr 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76200" y="5071556"/>
            <a:ext cx="8915400" cy="110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>
                <a:solidFill>
                  <a:srgbClr val="000000"/>
                </a:solidFill>
              </a:rPr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>
                <a:solidFill>
                  <a:srgbClr val="000000"/>
                </a:solidFill>
              </a:rPr>
              <a:t>This study provides important evidence for how dynamic vegetation and the nitrogen cycle may affect the strength of carbon-cycle feedback loops and inform earth system model development needs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2400" y="1143000"/>
            <a:ext cx="3429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Understand how coupled dynamic vegetation-nitrogen cycle </a:t>
            </a:r>
            <a:r>
              <a:rPr lang="en-US" sz="160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affects carbon-cycle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feedback loops</a:t>
            </a:r>
          </a:p>
          <a:p>
            <a:pPr marL="231775" indent="-231775" algn="ctr">
              <a:spcBef>
                <a:spcPts val="12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cs typeface="Arial" pitchFamily="34" charset="0"/>
              </a:rPr>
              <a:t>Compare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simulations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with dynamic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vegetation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and simulations with static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vegetation cover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using </a:t>
            </a:r>
            <a:r>
              <a:rPr lang="en-US" sz="1600" dirty="0">
                <a:latin typeface="Calibri" pitchFamily="34" charset="0"/>
                <a:cs typeface="Arial" pitchFamily="34" charset="0"/>
              </a:rPr>
              <a:t>a global land model with coupled carbon-nitrogen cycle (Community Land Model version </a:t>
            </a:r>
            <a:r>
              <a:rPr lang="en-US" sz="1600" dirty="0" smtClean="0">
                <a:latin typeface="Calibri" pitchFamily="34" charset="0"/>
                <a:cs typeface="Arial" pitchFamily="34" charset="0"/>
              </a:rPr>
              <a:t>4)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Systematically 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analyze how the simulated land carbon responds to warming and CO</a:t>
            </a:r>
            <a:r>
              <a:rPr lang="en-US" sz="1600" baseline="-250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2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 increase, individually and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together</a:t>
            </a:r>
            <a:endParaRPr lang="en-US" sz="1600" dirty="0">
              <a:solidFill>
                <a:prstClr val="black"/>
              </a:solidFill>
              <a:latin typeface="Calibri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943600" y="1143000"/>
            <a:ext cx="3124200" cy="3291840"/>
            <a:chOff x="5943600" y="1143000"/>
            <a:chExt cx="3124200" cy="329184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43600" y="1935480"/>
              <a:ext cx="2758440" cy="73152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43600" y="1143000"/>
              <a:ext cx="2727960" cy="77724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686800" y="1295400"/>
              <a:ext cx="335280" cy="142494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096000" y="2667000"/>
              <a:ext cx="2971800" cy="83058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096000" y="3581400"/>
              <a:ext cx="2590800" cy="76200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679180" y="3657600"/>
              <a:ext cx="388620" cy="777240"/>
            </a:xfrm>
            <a:prstGeom prst="rect">
              <a:avLst/>
            </a:prstGeom>
          </p:spPr>
        </p:pic>
      </p:grpSp>
      <p:sp>
        <p:nvSpPr>
          <p:cNvPr id="18" name="TextBox 17"/>
          <p:cNvSpPr txBox="1"/>
          <p:nvPr/>
        </p:nvSpPr>
        <p:spPr>
          <a:xfrm>
            <a:off x="6164580" y="3979514"/>
            <a:ext cx="8029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" dirty="0" smtClean="0"/>
              <a:t>N production</a:t>
            </a:r>
            <a:endParaRPr lang="en-US" sz="850" dirty="0"/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3505200" y="2819400"/>
            <a:ext cx="2590800" cy="1831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ABOVE: Significant difference found between static and dynamic vegetation in how much carbon is lost for a 1</a:t>
            </a:r>
            <a:r>
              <a:rPr lang="en-US" sz="1200" b="1" baseline="30000" dirty="0" smtClean="0">
                <a:solidFill>
                  <a:srgbClr val="0000FF"/>
                </a:solidFill>
                <a:latin typeface="Arial" charset="0"/>
              </a:rPr>
              <a:t>o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C temperature increase </a:t>
            </a:r>
          </a:p>
          <a:p>
            <a:pPr>
              <a:spcBef>
                <a:spcPts val="600"/>
              </a:spcBef>
            </a:pP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RIGHT: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Difference in forest cover (top two 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</a:rPr>
              <a:t>panels)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</a:rPr>
              <a:t>and resulting nitrogen demand and production difference </a:t>
            </a:r>
          </a:p>
        </p:txBody>
      </p:sp>
    </p:spTree>
    <p:extLst>
      <p:ext uri="{BB962C8B-B14F-4D97-AF65-F5344CB8AC3E}">
        <p14:creationId xmlns:p14="http://schemas.microsoft.com/office/powerpoint/2010/main" val="38533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Sakaguchi-DynamicVegetation-ERL-Feb2017f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C4BC54E2-79F5-40FA-914A-A2FA0F52C990}"/>
</file>

<file path=customXml/itemProps2.xml><?xml version="1.0" encoding="utf-8"?>
<ds:datastoreItem xmlns:ds="http://schemas.openxmlformats.org/officeDocument/2006/customXml" ds:itemID="{FD088929-E6D6-4C21-AE30-D5737C62BEBD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124</TotalTime>
  <Words>185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Sakaguchi-DynamicVegetation-ERL-Feb2017f</dc:title>
  <dc:creator>JOvink</dc:creator>
  <dc:description/>
  <cp:lastModifiedBy>Dorsey, Kathryn S</cp:lastModifiedBy>
  <cp:revision>30</cp:revision>
  <cp:lastPrinted>2017-02-14T23:42:19Z</cp:lastPrinted>
  <dcterms:created xsi:type="dcterms:W3CDTF">2013-02-22T17:42:48Z</dcterms:created>
  <dcterms:modified xsi:type="dcterms:W3CDTF">2017-02-22T22:58:22Z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Sakaguchi-DynamicVegetation-ERL-Feb2017f</vt:lpwstr>
  </property>
  <property fmtid="{D5CDD505-2E9C-101B-9397-08002B2CF9AE}" pid="8" name="SlideDescription">
    <vt:lpwstr/>
  </property>
</Properties>
</file>