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5" d="100"/>
          <a:sy n="85" d="100"/>
        </p:scale>
        <p:origin x="-1584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7D867-0A6C-46D0-8653-90ECF4B268D7}" type="datetimeFigureOut">
              <a:rPr lang="en-US" smtClean="0"/>
              <a:t>9/9/19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1E56C-F0A1-4A10-BBF7-7C9CB37D8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020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1E56C-F0A1-4A10-BBF7-7C9CB37D83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0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26460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9/9/19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9558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287" y="65373"/>
            <a:ext cx="90523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Trebuchet MS"/>
                <a:cs typeface="Trebuchet MS"/>
              </a:rPr>
              <a:t>New shortwave radiative transfer module SNICAR-</a:t>
            </a:r>
            <a:r>
              <a:rPr lang="en-US" sz="2400" b="1" dirty="0" smtClean="0">
                <a:latin typeface="Trebuchet MS"/>
                <a:cs typeface="Trebuchet MS"/>
              </a:rPr>
              <a:t>AD </a:t>
            </a:r>
          </a:p>
          <a:p>
            <a:pPr algn="ctr"/>
            <a:r>
              <a:rPr lang="en-US" sz="2400" b="1" dirty="0" smtClean="0">
                <a:latin typeface="Trebuchet MS"/>
                <a:cs typeface="Trebuchet MS"/>
              </a:rPr>
              <a:t>improves E3SM-simulated snow radiative properties </a:t>
            </a:r>
            <a:endParaRPr lang="en-US" sz="2400" dirty="0">
              <a:latin typeface="Trebuchet MS"/>
              <a:cs typeface="Trebuchet M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4339" y="836099"/>
            <a:ext cx="4620631" cy="5850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>
              <a:spcBef>
                <a:spcPct val="15000"/>
              </a:spcBef>
              <a:defRPr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Objective</a:t>
            </a:r>
          </a:p>
          <a:p>
            <a:pPr marL="171450" indent="-171450">
              <a:spcBef>
                <a:spcPts val="252"/>
              </a:spcBef>
              <a:buFont typeface="Arial"/>
              <a:buChar char="•"/>
              <a:defRPr/>
            </a:pPr>
            <a:r>
              <a:rPr lang="en-US" sz="1600" dirty="0" smtClean="0"/>
              <a:t>Unify default snow </a:t>
            </a:r>
            <a:r>
              <a:rPr lang="en-US" sz="1600" dirty="0" smtClean="0"/>
              <a:t>shortwave radiative transfer modules implemented MPAS-</a:t>
            </a:r>
            <a:r>
              <a:rPr lang="en-US" sz="1600" dirty="0" err="1" smtClean="0"/>
              <a:t>seaice</a:t>
            </a:r>
            <a:r>
              <a:rPr lang="en-US" sz="1600" dirty="0" smtClean="0"/>
              <a:t> and ELM;</a:t>
            </a:r>
          </a:p>
          <a:p>
            <a:pPr marL="171450" indent="-171450">
              <a:spcBef>
                <a:spcPts val="252"/>
              </a:spcBef>
              <a:buFont typeface="Arial"/>
              <a:buChar char="•"/>
              <a:defRPr/>
            </a:pPr>
            <a:r>
              <a:rPr lang="en-US" sz="1600" dirty="0" smtClean="0"/>
              <a:t>Improve </a:t>
            </a:r>
            <a:r>
              <a:rPr lang="en-US" sz="1600" dirty="0"/>
              <a:t>simulation </a:t>
            </a:r>
            <a:r>
              <a:rPr lang="en-US" sz="1600" dirty="0" smtClean="0"/>
              <a:t>of </a:t>
            </a:r>
            <a:r>
              <a:rPr lang="en-US" sz="1600" dirty="0"/>
              <a:t>snow </a:t>
            </a:r>
            <a:r>
              <a:rPr lang="en-US" sz="1600" dirty="0" smtClean="0"/>
              <a:t>shortwave radiative properties</a:t>
            </a:r>
            <a:r>
              <a:rPr lang="en-US" sz="1600" dirty="0" smtClean="0"/>
              <a:t>.</a:t>
            </a:r>
            <a:endParaRPr lang="en-US" sz="1600" dirty="0" smtClean="0"/>
          </a:p>
          <a:p>
            <a:pPr>
              <a:spcBef>
                <a:spcPts val="252"/>
              </a:spcBef>
              <a:defRPr/>
            </a:pPr>
            <a:endParaRPr lang="en-US" sz="500" b="1" strike="sngStrike" dirty="0" smtClean="0"/>
          </a:p>
          <a:p>
            <a:pPr>
              <a:spcBef>
                <a:spcPts val="252"/>
              </a:spcBef>
              <a:defRPr/>
            </a:pPr>
            <a:r>
              <a:rPr lang="en-US" sz="1600" b="1" dirty="0" smtClean="0">
                <a:solidFill>
                  <a:srgbClr val="E46C0A"/>
                </a:solidFill>
              </a:rPr>
              <a:t>Key results</a:t>
            </a:r>
            <a:endParaRPr lang="en-US" sz="1600" b="1" strike="sngStrike" dirty="0">
              <a:solidFill>
                <a:srgbClr val="E46C0A"/>
              </a:solidFill>
            </a:endParaRPr>
          </a:p>
          <a:p>
            <a:pPr marL="171450" indent="-171450">
              <a:spcBef>
                <a:spcPts val="252"/>
              </a:spcBef>
              <a:buFont typeface="Arial"/>
              <a:buChar char="•"/>
              <a:defRPr/>
            </a:pPr>
            <a:r>
              <a:rPr lang="en-US" sz="1600" dirty="0" smtClean="0"/>
              <a:t>ELM underestimates diffuse snow albedo and over estimate diffuse solar absorption (Figure);</a:t>
            </a:r>
            <a:endParaRPr lang="en-US" sz="1600" b="1" strike="sngStrike" dirty="0"/>
          </a:p>
          <a:p>
            <a:pPr marL="171450" indent="-171450">
              <a:spcBef>
                <a:spcPts val="252"/>
              </a:spcBef>
              <a:buFont typeface="Arial"/>
              <a:buChar char="•"/>
              <a:defRPr/>
            </a:pPr>
            <a:r>
              <a:rPr lang="en-US" sz="1600" dirty="0"/>
              <a:t>MPAS-</a:t>
            </a:r>
            <a:r>
              <a:rPr lang="en-US" sz="1600" dirty="0" err="1" smtClean="0"/>
              <a:t>seaice</a:t>
            </a:r>
            <a:r>
              <a:rPr lang="en-US" sz="1600" dirty="0" smtClean="0"/>
              <a:t> may generate large biases in snow albedo by adopting adjusted snow grain radius;</a:t>
            </a:r>
          </a:p>
          <a:p>
            <a:pPr marL="171450" indent="-171450">
              <a:spcBef>
                <a:spcPts val="252"/>
              </a:spcBef>
              <a:buFont typeface="Arial"/>
              <a:buChar char="•"/>
              <a:defRPr/>
            </a:pPr>
            <a:r>
              <a:rPr lang="en-US" sz="1600" dirty="0" smtClean="0"/>
              <a:t>Both MPAS-</a:t>
            </a:r>
            <a:r>
              <a:rPr lang="en-US" sz="1600" dirty="0" err="1" smtClean="0"/>
              <a:t>seaice</a:t>
            </a:r>
            <a:r>
              <a:rPr lang="en-US" sz="1600" dirty="0" smtClean="0"/>
              <a:t> and ELM underestimate direct snow albedo for solar zenith angles larger than 75 degrees.</a:t>
            </a:r>
          </a:p>
          <a:p>
            <a:pPr algn="just">
              <a:spcBef>
                <a:spcPts val="252"/>
              </a:spcBef>
              <a:defRPr/>
            </a:pPr>
            <a:endParaRPr lang="en-US" sz="800" dirty="0" smtClean="0"/>
          </a:p>
          <a:p>
            <a:pPr>
              <a:spcBef>
                <a:spcPts val="252"/>
              </a:spcBef>
              <a:defRPr/>
            </a:pPr>
            <a:r>
              <a:rPr lang="en-US" sz="1600" b="1" dirty="0">
                <a:solidFill>
                  <a:srgbClr val="E46C0A"/>
                </a:solidFill>
              </a:rPr>
              <a:t>SNICAR-AD</a:t>
            </a:r>
          </a:p>
          <a:p>
            <a:pPr algn="just">
              <a:spcBef>
                <a:spcPts val="252"/>
              </a:spcBef>
              <a:defRPr/>
            </a:pPr>
            <a:r>
              <a:rPr lang="en-US" sz="1600" dirty="0"/>
              <a:t>Based on these findings, we </a:t>
            </a:r>
            <a:r>
              <a:rPr lang="en-US" sz="1600" dirty="0" smtClean="0"/>
              <a:t>formulate </a:t>
            </a:r>
            <a:r>
              <a:rPr lang="en-US" sz="1600" dirty="0"/>
              <a:t>a universal radiative transfer scheme SNICAR-AD, which is implemented in MPAS-</a:t>
            </a:r>
            <a:r>
              <a:rPr lang="en-US" sz="1600" dirty="0" err="1"/>
              <a:t>seaice</a:t>
            </a:r>
            <a:r>
              <a:rPr lang="en-US" sz="1600" dirty="0"/>
              <a:t> and ELM of E3SM v2, to provide a consistent and improved simulation on snow solar </a:t>
            </a:r>
            <a:r>
              <a:rPr lang="en-US" sz="1600" dirty="0" smtClean="0"/>
              <a:t>radiative properties.</a:t>
            </a:r>
          </a:p>
          <a:p>
            <a:pPr algn="just">
              <a:spcBef>
                <a:spcPts val="252"/>
              </a:spcBef>
              <a:defRPr/>
            </a:pPr>
            <a:r>
              <a:rPr lang="en-US" sz="1600" dirty="0" smtClean="0"/>
              <a:t>The code can be found in E3SM master branch: </a:t>
            </a:r>
            <a:endParaRPr lang="en-US" sz="1600" dirty="0"/>
          </a:p>
          <a:p>
            <a:pPr>
              <a:spcBef>
                <a:spcPts val="252"/>
              </a:spcBef>
              <a:defRPr/>
            </a:pPr>
            <a:r>
              <a:rPr lang="en-US" sz="1600" dirty="0">
                <a:solidFill>
                  <a:srgbClr val="3366FF"/>
                </a:solidFill>
              </a:rPr>
              <a:t>https://</a:t>
            </a:r>
            <a:r>
              <a:rPr lang="en-US" sz="1600" dirty="0" err="1">
                <a:solidFill>
                  <a:srgbClr val="3366FF"/>
                </a:solidFill>
              </a:rPr>
              <a:t>github.com</a:t>
            </a:r>
            <a:r>
              <a:rPr lang="en-US" sz="1600" dirty="0">
                <a:solidFill>
                  <a:srgbClr val="3366FF"/>
                </a:solidFill>
              </a:rPr>
              <a:t>/E3SM-Project/</a:t>
            </a:r>
            <a:r>
              <a:rPr lang="en-US" sz="1600" dirty="0" smtClean="0">
                <a:solidFill>
                  <a:srgbClr val="3366FF"/>
                </a:solidFill>
              </a:rPr>
              <a:t>E3SM.git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44853" y="951289"/>
            <a:ext cx="40663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/>
              <a:t>Figure. The difference in diffuse snow albedo (</a:t>
            </a:r>
            <a:r>
              <a:rPr lang="en-US" sz="1200" dirty="0" err="1" smtClean="0"/>
              <a:t>δ</a:t>
            </a:r>
            <a:r>
              <a:rPr lang="en-US" sz="1200" dirty="0" smtClean="0"/>
              <a:t>α = α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– α</a:t>
            </a:r>
            <a:r>
              <a:rPr lang="en-US" sz="1200" baseline="-25000" dirty="0" smtClean="0"/>
              <a:t>16</a:t>
            </a:r>
            <a:r>
              <a:rPr lang="en-US" sz="1200" dirty="0" smtClean="0"/>
              <a:t>) computed using two-stream </a:t>
            </a:r>
            <a:r>
              <a:rPr lang="en-US" sz="1200" smtClean="0"/>
              <a:t>models </a:t>
            </a:r>
            <a:r>
              <a:rPr lang="en-US" sz="1200"/>
              <a:t>in </a:t>
            </a:r>
            <a:r>
              <a:rPr lang="en-US" sz="1200" smtClean="0"/>
              <a:t>E3SM (</a:t>
            </a:r>
            <a:r>
              <a:rPr lang="en-US" sz="1200"/>
              <a:t>α</a:t>
            </a:r>
            <a:r>
              <a:rPr lang="en-US" sz="1200" baseline="-25000"/>
              <a:t>2</a:t>
            </a:r>
            <a:r>
              <a:rPr lang="en-US" sz="1200"/>
              <a:t>) </a:t>
            </a:r>
            <a:r>
              <a:rPr lang="en-US" sz="1200" smtClean="0"/>
              <a:t>and </a:t>
            </a:r>
            <a:r>
              <a:rPr lang="en-US" sz="1200" dirty="0" smtClean="0"/>
              <a:t>using 16-stream benchmark model (α</a:t>
            </a:r>
            <a:r>
              <a:rPr lang="en-US" sz="1200" baseline="-25000" dirty="0" smtClean="0"/>
              <a:t>16</a:t>
            </a:r>
            <a:r>
              <a:rPr lang="en-US" sz="1200" dirty="0" smtClean="0"/>
              <a:t> ), for various snow depths and snow grain radii, with solar zenith angle of 60° at the top of the atmosphere.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5050118" y="5576044"/>
            <a:ext cx="3949932" cy="1015663"/>
          </a:xfrm>
          <a:prstGeom prst="rect">
            <a:avLst/>
          </a:prstGeom>
          <a:noFill/>
          <a:ln w="3175" cmpd="sng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Dang, C., Zender, C. S., and Flanner, M. G.: </a:t>
            </a:r>
            <a:r>
              <a:rPr lang="en-US" sz="1200" dirty="0" err="1">
                <a:solidFill>
                  <a:schemeClr val="tx1"/>
                </a:solidFill>
              </a:rPr>
              <a:t>Intercomparison</a:t>
            </a:r>
            <a:r>
              <a:rPr lang="en-US" sz="1200" dirty="0">
                <a:solidFill>
                  <a:schemeClr val="tx1"/>
                </a:solidFill>
              </a:rPr>
              <a:t> and improvement of two-stream shortwave radiative transfer schemes in Earth system models for a unified treatment of cryospheric surfaces, The Cryosphere, 13, 2325–2343, https://</a:t>
            </a:r>
            <a:r>
              <a:rPr lang="en-US" sz="1200" dirty="0" err="1">
                <a:solidFill>
                  <a:schemeClr val="tx1"/>
                </a:solidFill>
              </a:rPr>
              <a:t>doi.org</a:t>
            </a:r>
            <a:r>
              <a:rPr lang="en-US" sz="1200" dirty="0">
                <a:solidFill>
                  <a:schemeClr val="tx1"/>
                </a:solidFill>
              </a:rPr>
              <a:t>/10.5194/tc-13-2325-2019, 2019.</a:t>
            </a:r>
          </a:p>
        </p:txBody>
      </p:sp>
      <p:pic>
        <p:nvPicPr>
          <p:cNvPr id="14" name="Picture 13" descr="Screen Shot 2019-09-09 at 1.09.20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970" y="1966952"/>
            <a:ext cx="4329030" cy="3263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193744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a8aaa84c71a4e914df735642033ef70b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2794fb4f500ec30b95632cae512c31f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Wang-Rasch-ArcticShipping-GRL-Nov2018-f</Presentation>
    <Funding xmlns="98b00cf3-a6ce-40de-8923-f140beb786e9">ESM, RGCM</Funding>
  </documentManagement>
</p:properties>
</file>

<file path=customXml/itemProps1.xml><?xml version="1.0" encoding="utf-8"?>
<ds:datastoreItem xmlns:ds="http://schemas.openxmlformats.org/officeDocument/2006/customXml" ds:itemID="{83B5BCA1-04C5-4EEE-A059-91D54FD3DB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8C0D69-5EFD-4516-B2DD-62249C7A766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98b00cf3-a6ce-40de-8923-f140beb786e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7738</TotalTime>
  <Words>288</Words>
  <Application>Microsoft Macintosh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Wang_Rasch_ArcticShipping_GRL_November2018_f</dc:title>
  <dc:creator>Davis, Emily L</dc:creator>
  <dc:description/>
  <cp:lastModifiedBy>Author</cp:lastModifiedBy>
  <cp:revision>58</cp:revision>
  <cp:lastPrinted>2011-05-11T17:30:12Z</cp:lastPrinted>
  <dcterms:created xsi:type="dcterms:W3CDTF">2017-11-02T21:19:41Z</dcterms:created>
  <dcterms:modified xsi:type="dcterms:W3CDTF">2019-09-09T22:45:33Z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0x010100A22E315B1F3C42B49A0E90D2F9AB5AB100A3ADA40348D53C4EA114B46FA9468BEB</vt:lpwstr>
  </property>
  <property fmtid="{D5CDD505-2E9C-101B-9397-08002B2CF9AE}" pid="4" name="Highlight">
    <vt:lpwstr/>
  </property>
  <property fmtid="{D5CDD505-2E9C-101B-9397-08002B2CF9AE}" pid="5" name="FY">
    <vt:lpwstr/>
  </property>
  <property fmtid="{D5CDD505-2E9C-101B-9397-08002B2CF9AE}" pid="6" name="Funding">
    <vt:lpwstr>ESM, RGCM</vt:lpwstr>
  </property>
  <property fmtid="{D5CDD505-2E9C-101B-9397-08002B2CF9AE}" pid="7" name="ContentType">
    <vt:lpwstr>Slide</vt:lpwstr>
  </property>
  <property fmtid="{D5CDD505-2E9C-101B-9397-08002B2CF9AE}" pid="8" name="Presentation">
    <vt:lpwstr>Wang_Rasch_ArcticShipping_GRL_November2018_f</vt:lpwstr>
  </property>
  <property fmtid="{D5CDD505-2E9C-101B-9397-08002B2CF9AE}" pid="9" name="SlideDescription">
    <vt:lpwstr/>
  </property>
</Properties>
</file>