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35"/>
    <p:restoredTop sz="94637"/>
  </p:normalViewPr>
  <p:slideViewPr>
    <p:cSldViewPr snapToGrid="0">
      <p:cViewPr varScale="1">
        <p:scale>
          <a:sx n="172" d="100"/>
          <a:sy n="172" d="100"/>
        </p:scale>
        <p:origin x="-984"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1.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2F4FB5-3B36-44BF-9351-DB6777F3D41C}" type="datetimeFigureOut">
              <a:rPr lang="en-US" smtClean="0"/>
              <a:t>7/17/18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35D9F2-4C1D-4393-BA58-D4BFA9AD38AD}" type="slidenum">
              <a:rPr lang="en-US" smtClean="0"/>
              <a:t>‹#›</a:t>
            </a:fld>
            <a:endParaRPr lang="en-US"/>
          </a:p>
        </p:txBody>
      </p:sp>
    </p:spTree>
    <p:extLst>
      <p:ext uri="{BB962C8B-B14F-4D97-AF65-F5344CB8AC3E}">
        <p14:creationId xmlns:p14="http://schemas.microsoft.com/office/powerpoint/2010/main" val="2998436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5283" indent="-290493">
              <a:defRPr>
                <a:solidFill>
                  <a:schemeClr val="tx1"/>
                </a:solidFill>
                <a:latin typeface="Calibri" pitchFamily="34" charset="0"/>
              </a:defRPr>
            </a:lvl2pPr>
            <a:lvl3pPr marL="1161974" indent="-232395">
              <a:defRPr>
                <a:solidFill>
                  <a:schemeClr val="tx1"/>
                </a:solidFill>
                <a:latin typeface="Calibri" pitchFamily="34" charset="0"/>
              </a:defRPr>
            </a:lvl3pPr>
            <a:lvl4pPr marL="1626763" indent="-232395">
              <a:defRPr>
                <a:solidFill>
                  <a:schemeClr val="tx1"/>
                </a:solidFill>
                <a:latin typeface="Calibri" pitchFamily="34" charset="0"/>
              </a:defRPr>
            </a:lvl4pPr>
            <a:lvl5pPr marL="2091553" indent="-232395">
              <a:defRPr>
                <a:solidFill>
                  <a:schemeClr val="tx1"/>
                </a:solidFill>
                <a:latin typeface="Calibri" pitchFamily="34" charset="0"/>
              </a:defRPr>
            </a:lvl5pPr>
            <a:lvl6pPr marL="2556342" indent="-232395" fontAlgn="base">
              <a:spcBef>
                <a:spcPct val="0"/>
              </a:spcBef>
              <a:spcAft>
                <a:spcPct val="0"/>
              </a:spcAft>
              <a:defRPr>
                <a:solidFill>
                  <a:schemeClr val="tx1"/>
                </a:solidFill>
                <a:latin typeface="Calibri" pitchFamily="34" charset="0"/>
              </a:defRPr>
            </a:lvl6pPr>
            <a:lvl7pPr marL="3021132" indent="-232395" fontAlgn="base">
              <a:spcBef>
                <a:spcPct val="0"/>
              </a:spcBef>
              <a:spcAft>
                <a:spcPct val="0"/>
              </a:spcAft>
              <a:defRPr>
                <a:solidFill>
                  <a:schemeClr val="tx1"/>
                </a:solidFill>
                <a:latin typeface="Calibri" pitchFamily="34" charset="0"/>
              </a:defRPr>
            </a:lvl7pPr>
            <a:lvl8pPr marL="3485921" indent="-232395" fontAlgn="base">
              <a:spcBef>
                <a:spcPct val="0"/>
              </a:spcBef>
              <a:spcAft>
                <a:spcPct val="0"/>
              </a:spcAft>
              <a:defRPr>
                <a:solidFill>
                  <a:schemeClr val="tx1"/>
                </a:solidFill>
                <a:latin typeface="Calibri" pitchFamily="34" charset="0"/>
              </a:defRPr>
            </a:lvl8pPr>
            <a:lvl9pPr marL="3950711" indent="-23239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4E0B0DB-F350-41EA-9EC4-0C975CD20B65}" type="slidenum">
              <a:rPr lang="en-US" smtClean="0">
                <a:solidFill>
                  <a:prstClr val="black"/>
                </a:solidFill>
              </a:rPr>
              <a:pPr fontAlgn="base">
                <a:spcBef>
                  <a:spcPct val="0"/>
                </a:spcBef>
                <a:spcAft>
                  <a:spcPct val="0"/>
                </a:spcAft>
                <a:defRPr/>
              </a:pPr>
              <a:t>1</a:t>
            </a:fld>
            <a:endParaRPr lang="en-US" dirty="0">
              <a:solidFill>
                <a:prstClr val="black"/>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endParaRPr lang="en-US" sz="1000" dirty="0">
              <a:latin typeface="Calibri" charset="0"/>
            </a:endParaRPr>
          </a:p>
        </p:txBody>
      </p:sp>
    </p:spTree>
    <p:extLst>
      <p:ext uri="{BB962C8B-B14F-4D97-AF65-F5344CB8AC3E}">
        <p14:creationId xmlns:p14="http://schemas.microsoft.com/office/powerpoint/2010/main" val="919045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26736683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DEBE22A-456C-4422-963A-21E37FAABB03}" type="datetimeFigureOut">
              <a:rPr lang="en-US"/>
              <a:pPr>
                <a:defRPr/>
              </a:pPr>
              <a:t>7/17/18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1D1FF69-FB8A-4A66-B8F3-F0FF1720BB80}" type="slidenum">
              <a:rPr lang="en-US"/>
              <a:pPr>
                <a:defRPr/>
              </a:pPr>
              <a:t>‹#›</a:t>
            </a:fld>
            <a:endParaRPr lang="en-US" dirty="0"/>
          </a:p>
        </p:txBody>
      </p:sp>
    </p:spTree>
    <p:extLst>
      <p:ext uri="{BB962C8B-B14F-4D97-AF65-F5344CB8AC3E}">
        <p14:creationId xmlns:p14="http://schemas.microsoft.com/office/powerpoint/2010/main" val="3161987770"/>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xmlns="" id="{0A236BD5-063F-AE46-B836-917293F51AAF}"/>
              </a:ext>
            </a:extLst>
          </p:cNvPr>
          <p:cNvPicPr>
            <a:picLocks noChangeAspect="1"/>
          </p:cNvPicPr>
          <p:nvPr/>
        </p:nvPicPr>
        <p:blipFill rotWithShape="1">
          <a:blip r:embed="rId3">
            <a:extLst>
              <a:ext uri="{28A0092B-C50C-407E-A947-70E740481C1C}">
                <a14:useLocalDpi xmlns:a14="http://schemas.microsoft.com/office/drawing/2010/main" val="0"/>
              </a:ext>
            </a:extLst>
          </a:blip>
          <a:srcRect t="28108" b="28572"/>
          <a:stretch/>
        </p:blipFill>
        <p:spPr>
          <a:xfrm>
            <a:off x="987646" y="374598"/>
            <a:ext cx="7112000" cy="2310686"/>
          </a:xfrm>
          <a:prstGeom prst="rect">
            <a:avLst/>
          </a:prstGeom>
        </p:spPr>
      </p:pic>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pPr>
            <a:endParaRPr lang="en-US" sz="1600">
              <a:solidFill>
                <a:prstClr val="black"/>
              </a:solidFill>
            </a:endParaRPr>
          </a:p>
        </p:txBody>
      </p:sp>
      <p:sp>
        <p:nvSpPr>
          <p:cNvPr id="3076" name="Rectangle 5"/>
          <p:cNvSpPr>
            <a:spLocks noChangeArrowheads="1"/>
          </p:cNvSpPr>
          <p:nvPr/>
        </p:nvSpPr>
        <p:spPr bwMode="auto">
          <a:xfrm>
            <a:off x="0" y="-689"/>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defRPr/>
            </a:pPr>
            <a:r>
              <a:rPr lang="en-US" sz="2400" b="1" dirty="0">
                <a:solidFill>
                  <a:prstClr val="black"/>
                </a:solidFill>
                <a:latin typeface="Calibri"/>
              </a:rPr>
              <a:t>Quality Control for Community Based Sea Ice Model Development</a:t>
            </a:r>
          </a:p>
        </p:txBody>
      </p:sp>
      <p:sp>
        <p:nvSpPr>
          <p:cNvPr id="3077" name="Text Box 6"/>
          <p:cNvSpPr txBox="1">
            <a:spLocks noChangeArrowheads="1"/>
          </p:cNvSpPr>
          <p:nvPr/>
        </p:nvSpPr>
        <p:spPr bwMode="auto">
          <a:xfrm>
            <a:off x="276832" y="6283413"/>
            <a:ext cx="8590335"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dirty="0"/>
              <a:t>Roberts, A. F., E. C. </a:t>
            </a:r>
            <a:r>
              <a:rPr lang="en-US" sz="1000" dirty="0" err="1"/>
              <a:t>Hunke</a:t>
            </a:r>
            <a:r>
              <a:rPr lang="en-US" sz="1000" dirty="0"/>
              <a:t>, R. Allard, D. A. Bailey, A. P. Craig, J-F. Lemieux, M. D. Turner (2018):  Quality Control for Community Based Sea Ice Model Development, Philos. Trans. Royal Soc. A, accepted, doi:10.1098/rsta.2017.0344.</a:t>
            </a:r>
            <a:endParaRPr lang="en-US" sz="1000" dirty="0">
              <a:solidFill>
                <a:srgbClr val="000000"/>
              </a:solidFill>
            </a:endParaRPr>
          </a:p>
        </p:txBody>
      </p:sp>
      <p:sp>
        <p:nvSpPr>
          <p:cNvPr id="18" name="Rectangle 2"/>
          <p:cNvSpPr>
            <a:spLocks noChangeArrowheads="1"/>
          </p:cNvSpPr>
          <p:nvPr/>
        </p:nvSpPr>
        <p:spPr bwMode="auto">
          <a:xfrm>
            <a:off x="6934200" y="582871"/>
            <a:ext cx="2057400" cy="1622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indent="-285750">
              <a:spcBef>
                <a:spcPct val="15000"/>
              </a:spcBef>
              <a:buFont typeface="Arial" pitchFamily="34" charset="0"/>
              <a:buChar char="●"/>
            </a:pPr>
            <a:endParaRPr lang="en-US" sz="1150" dirty="0">
              <a:solidFill>
                <a:prstClr val="black"/>
              </a:solidFill>
            </a:endParaRPr>
          </a:p>
        </p:txBody>
      </p:sp>
      <p:sp>
        <p:nvSpPr>
          <p:cNvPr id="8" name="Rectangle 2"/>
          <p:cNvSpPr>
            <a:spLocks noChangeArrowheads="1"/>
          </p:cNvSpPr>
          <p:nvPr/>
        </p:nvSpPr>
        <p:spPr bwMode="auto">
          <a:xfrm>
            <a:off x="152400" y="2635977"/>
            <a:ext cx="8931908" cy="73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5000"/>
              </a:spcBef>
            </a:pPr>
            <a:r>
              <a:rPr lang="en-US" sz="1000" b="1" dirty="0">
                <a:solidFill>
                  <a:srgbClr val="0000FF"/>
                </a:solidFill>
                <a:latin typeface="Arial" panose="020B0604020202020204" pitchFamily="34" charset="0"/>
              </a:rPr>
              <a:t>Demonstration of the Two-Stage Paired Thickness Test for daily concentration-weighted ice thickness series from the Regional Arctic System Model (RASM), a fully coupled model that uses CICE as the sea ice component.  Statistical tests (a) confirm the null hypothesis for adjacent grid cells using identical code, (b) confirm that simulations using different </a:t>
            </a:r>
            <a:r>
              <a:rPr lang="en-US" sz="1000" b="1" dirty="0" err="1">
                <a:solidFill>
                  <a:srgbClr val="0000FF"/>
                </a:solidFill>
                <a:latin typeface="Arial" panose="020B0604020202020204" pitchFamily="34" charset="0"/>
              </a:rPr>
              <a:t>rheologies</a:t>
            </a:r>
            <a:r>
              <a:rPr lang="en-US" sz="1000" b="1" dirty="0">
                <a:solidFill>
                  <a:srgbClr val="0000FF"/>
                </a:solidFill>
                <a:latin typeface="Arial" panose="020B0604020202020204" pitchFamily="34" charset="0"/>
              </a:rPr>
              <a:t> differ statistically, and (c) correct an initially incorrect result due to autocorrelation of the time series in low-variance regions.</a:t>
            </a:r>
          </a:p>
        </p:txBody>
      </p:sp>
      <p:sp>
        <p:nvSpPr>
          <p:cNvPr id="19" name="Rectangle 2"/>
          <p:cNvSpPr>
            <a:spLocks noChangeArrowheads="1"/>
          </p:cNvSpPr>
          <p:nvPr/>
        </p:nvSpPr>
        <p:spPr bwMode="auto">
          <a:xfrm>
            <a:off x="98939" y="3269323"/>
            <a:ext cx="4522488" cy="207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ts val="300"/>
              </a:spcBef>
              <a:tabLst>
                <a:tab pos="338138" algn="l"/>
              </a:tabLst>
            </a:pPr>
            <a:r>
              <a:rPr lang="en-US" sz="1600" b="1" dirty="0">
                <a:solidFill>
                  <a:prstClr val="black"/>
                </a:solidFill>
              </a:rPr>
              <a:t>Objectives</a:t>
            </a:r>
          </a:p>
          <a:p>
            <a:pPr marL="285750" indent="-285750">
              <a:spcBef>
                <a:spcPct val="15000"/>
              </a:spcBef>
              <a:buFont typeface="Arial" pitchFamily="34" charset="0"/>
              <a:buChar char="●"/>
            </a:pPr>
            <a:r>
              <a:rPr lang="en-US" sz="1400" dirty="0"/>
              <a:t>Avoid inadvertent bugs or numerical inaccuracies in new code contributed to the CICE repositories</a:t>
            </a:r>
            <a:endParaRPr lang="en-US" sz="1400" dirty="0">
              <a:solidFill>
                <a:prstClr val="black"/>
              </a:solidFill>
            </a:endParaRPr>
          </a:p>
          <a:p>
            <a:pPr marL="285750" indent="-285750">
              <a:spcBef>
                <a:spcPct val="15000"/>
              </a:spcBef>
              <a:buFont typeface="Arial" pitchFamily="34" charset="0"/>
              <a:buChar char="●"/>
            </a:pPr>
            <a:r>
              <a:rPr lang="en-US" sz="1400" dirty="0">
                <a:solidFill>
                  <a:prstClr val="black"/>
                </a:solidFill>
              </a:rPr>
              <a:t>Create efficient quality control procedures for classifying the degree to which code changes affect the CICE </a:t>
            </a:r>
            <a:r>
              <a:rPr lang="en-US" sz="1400" dirty="0" smtClean="0">
                <a:solidFill>
                  <a:prstClr val="black"/>
                </a:solidFill>
              </a:rPr>
              <a:t>sea </a:t>
            </a:r>
            <a:r>
              <a:rPr lang="en-US" sz="1400" dirty="0">
                <a:solidFill>
                  <a:prstClr val="black"/>
                </a:solidFill>
              </a:rPr>
              <a:t>ice model </a:t>
            </a:r>
            <a:r>
              <a:rPr lang="en-US" sz="1400" dirty="0" smtClean="0">
                <a:solidFill>
                  <a:prstClr val="black"/>
                </a:solidFill>
              </a:rPr>
              <a:t>solution, including the Icepack module used in E3SM and RASM</a:t>
            </a:r>
            <a:endParaRPr lang="en-US" sz="1400" dirty="0">
              <a:solidFill>
                <a:prstClr val="black"/>
              </a:solidFill>
            </a:endParaRPr>
          </a:p>
          <a:p>
            <a:pPr marL="285750" indent="-285750">
              <a:spcBef>
                <a:spcPct val="15000"/>
              </a:spcBef>
              <a:buFont typeface="Arial" pitchFamily="34" charset="0"/>
              <a:buChar char="●"/>
            </a:pPr>
            <a:r>
              <a:rPr lang="en-US" sz="1400" dirty="0"/>
              <a:t>Implement and automate the procedures in CICE scripts</a:t>
            </a:r>
          </a:p>
          <a:p>
            <a:pPr>
              <a:spcBef>
                <a:spcPct val="15000"/>
              </a:spcBef>
            </a:pPr>
            <a:endParaRPr lang="en-US" sz="1100" dirty="0">
              <a:solidFill>
                <a:prstClr val="black"/>
              </a:solidFill>
            </a:endParaRPr>
          </a:p>
          <a:p>
            <a:pPr marL="285750" indent="-285750">
              <a:spcBef>
                <a:spcPct val="15000"/>
              </a:spcBef>
              <a:buFont typeface="Arial" pitchFamily="34" charset="0"/>
              <a:buChar char="●"/>
            </a:pPr>
            <a:endParaRPr lang="en-US" sz="1100" dirty="0"/>
          </a:p>
          <a:p>
            <a:pPr marL="285750" indent="-285750">
              <a:spcBef>
                <a:spcPct val="15000"/>
              </a:spcBef>
              <a:buFont typeface="Arial" pitchFamily="34" charset="0"/>
              <a:buChar char="●"/>
            </a:pPr>
            <a:endParaRPr lang="en-US" sz="1150" dirty="0">
              <a:solidFill>
                <a:prstClr val="black"/>
              </a:solidFill>
            </a:endParaRPr>
          </a:p>
        </p:txBody>
      </p:sp>
      <p:sp>
        <p:nvSpPr>
          <p:cNvPr id="21" name="Rectangle 2"/>
          <p:cNvSpPr>
            <a:spLocks noChangeArrowheads="1"/>
          </p:cNvSpPr>
          <p:nvPr/>
        </p:nvSpPr>
        <p:spPr bwMode="auto">
          <a:xfrm>
            <a:off x="4621427" y="3269323"/>
            <a:ext cx="4263842" cy="207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ts val="300"/>
              </a:spcBef>
              <a:tabLst>
                <a:tab pos="338138" algn="l"/>
              </a:tabLst>
            </a:pPr>
            <a:r>
              <a:rPr lang="en-US" sz="1600" b="1" dirty="0">
                <a:solidFill>
                  <a:prstClr val="black"/>
                </a:solidFill>
              </a:rPr>
              <a:t>Approach</a:t>
            </a:r>
          </a:p>
          <a:p>
            <a:pPr marL="285750" indent="-285750">
              <a:spcBef>
                <a:spcPct val="15000"/>
              </a:spcBef>
              <a:buFont typeface="Arial" pitchFamily="34" charset="0"/>
              <a:buChar char="●"/>
            </a:pPr>
            <a:r>
              <a:rPr lang="en-US" sz="1400" dirty="0">
                <a:solidFill>
                  <a:prstClr val="black"/>
                </a:solidFill>
              </a:rPr>
              <a:t>Test the null hypothesis using specialized t-tests </a:t>
            </a:r>
            <a:r>
              <a:rPr lang="en-US" sz="1400" dirty="0" smtClean="0">
                <a:solidFill>
                  <a:prstClr val="black"/>
                </a:solidFill>
              </a:rPr>
              <a:t>over the Arctic and Antarctic sea ice zones</a:t>
            </a:r>
            <a:endParaRPr lang="en-US" sz="1400" dirty="0">
              <a:solidFill>
                <a:prstClr val="black"/>
              </a:solidFill>
            </a:endParaRPr>
          </a:p>
          <a:p>
            <a:pPr marL="285750" indent="-285750">
              <a:spcBef>
                <a:spcPct val="15000"/>
              </a:spcBef>
              <a:buFont typeface="Arial" pitchFamily="34" charset="0"/>
              <a:buChar char="●"/>
            </a:pPr>
            <a:r>
              <a:rPr lang="en-US" sz="1400" dirty="0">
                <a:solidFill>
                  <a:prstClr val="black"/>
                </a:solidFill>
              </a:rPr>
              <a:t>Categorize the change based on </a:t>
            </a:r>
            <a:r>
              <a:rPr lang="en-US" sz="1400" dirty="0" smtClean="0">
                <a:solidFill>
                  <a:prstClr val="black"/>
                </a:solidFill>
              </a:rPr>
              <a:t>the spatial extent of </a:t>
            </a:r>
            <a:r>
              <a:rPr lang="en-US" sz="1400" dirty="0" smtClean="0">
                <a:solidFill>
                  <a:prstClr val="black"/>
                </a:solidFill>
              </a:rPr>
              <a:t>widespread differences from baseline integrations</a:t>
            </a:r>
            <a:endParaRPr lang="en-US" sz="1400" dirty="0">
              <a:solidFill>
                <a:prstClr val="black"/>
              </a:solidFill>
            </a:endParaRPr>
          </a:p>
          <a:p>
            <a:pPr marL="285750" indent="-285750">
              <a:spcBef>
                <a:spcPct val="15000"/>
              </a:spcBef>
              <a:buFont typeface="Arial" pitchFamily="34" charset="0"/>
              <a:buChar char="●"/>
            </a:pPr>
            <a:r>
              <a:rPr lang="en-US" sz="1400" dirty="0">
                <a:solidFill>
                  <a:prstClr val="black"/>
                </a:solidFill>
              </a:rPr>
              <a:t>If the new CICE code passes, use </a:t>
            </a:r>
            <a:r>
              <a:rPr lang="en-US" sz="1400" dirty="0" smtClean="0">
                <a:solidFill>
                  <a:prstClr val="black"/>
                </a:solidFill>
              </a:rPr>
              <a:t>a second skill </a:t>
            </a:r>
            <a:r>
              <a:rPr lang="en-US" sz="1400" dirty="0">
                <a:solidFill>
                  <a:prstClr val="black"/>
                </a:solidFill>
              </a:rPr>
              <a:t>metric to check </a:t>
            </a:r>
            <a:r>
              <a:rPr lang="en-US" sz="1400" dirty="0" smtClean="0">
                <a:solidFill>
                  <a:prstClr val="black"/>
                </a:solidFill>
              </a:rPr>
              <a:t>for high correlation </a:t>
            </a:r>
            <a:r>
              <a:rPr lang="en-US" sz="1400" dirty="0">
                <a:solidFill>
                  <a:prstClr val="black"/>
                </a:solidFill>
              </a:rPr>
              <a:t>and </a:t>
            </a:r>
            <a:r>
              <a:rPr lang="en-US" sz="1400" dirty="0" smtClean="0">
                <a:solidFill>
                  <a:prstClr val="black"/>
                </a:solidFill>
              </a:rPr>
              <a:t>matching variance with the benchmark integrations</a:t>
            </a:r>
            <a:endParaRPr lang="en-US" sz="1400" b="1" dirty="0">
              <a:solidFill>
                <a:prstClr val="black"/>
              </a:solidFill>
            </a:endParaRPr>
          </a:p>
          <a:p>
            <a:pPr marL="285750" indent="-285750">
              <a:spcBef>
                <a:spcPct val="15000"/>
              </a:spcBef>
              <a:buFont typeface="Arial" pitchFamily="34" charset="0"/>
              <a:buChar char="●"/>
            </a:pPr>
            <a:endParaRPr lang="en-US" sz="1100" dirty="0"/>
          </a:p>
          <a:p>
            <a:pPr marL="285750" indent="-285750">
              <a:spcBef>
                <a:spcPct val="15000"/>
              </a:spcBef>
              <a:buFont typeface="Arial" pitchFamily="34" charset="0"/>
              <a:buChar char="●"/>
            </a:pPr>
            <a:endParaRPr lang="en-US" sz="1150" dirty="0">
              <a:solidFill>
                <a:prstClr val="black"/>
              </a:solidFill>
            </a:endParaRPr>
          </a:p>
        </p:txBody>
      </p:sp>
      <p:sp>
        <p:nvSpPr>
          <p:cNvPr id="22" name="Rectangle 2"/>
          <p:cNvSpPr>
            <a:spLocks noChangeArrowheads="1"/>
          </p:cNvSpPr>
          <p:nvPr/>
        </p:nvSpPr>
        <p:spPr bwMode="auto">
          <a:xfrm>
            <a:off x="98939" y="5153138"/>
            <a:ext cx="8889415" cy="1402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a:spcBef>
                <a:spcPts val="300"/>
              </a:spcBef>
              <a:tabLst>
                <a:tab pos="338138" algn="l"/>
              </a:tabLst>
            </a:pPr>
            <a:r>
              <a:rPr lang="en-US" sz="1600" b="1" dirty="0">
                <a:solidFill>
                  <a:prstClr val="black"/>
                </a:solidFill>
              </a:rPr>
              <a:t>Impact</a:t>
            </a:r>
          </a:p>
          <a:p>
            <a:pPr marL="285750" indent="-285750">
              <a:spcBef>
                <a:spcPct val="15000"/>
              </a:spcBef>
              <a:buFont typeface="Arial" pitchFamily="34" charset="0"/>
              <a:buChar char="●"/>
            </a:pPr>
            <a:r>
              <a:rPr lang="en-US" sz="1400" dirty="0"/>
              <a:t>Objective, statistical tests allow code modifications to be quickly evaluated for potential bugs and numerical issues</a:t>
            </a:r>
          </a:p>
          <a:p>
            <a:pPr marL="285750" indent="-285750">
              <a:spcBef>
                <a:spcPct val="15000"/>
              </a:spcBef>
              <a:buFont typeface="Arial" pitchFamily="34" charset="0"/>
              <a:buChar char="●"/>
            </a:pPr>
            <a:r>
              <a:rPr lang="en-US" sz="1400" dirty="0">
                <a:solidFill>
                  <a:prstClr val="black"/>
                </a:solidFill>
              </a:rPr>
              <a:t>Automated testing enables community participation in sea ice model </a:t>
            </a:r>
            <a:r>
              <a:rPr lang="en-US" sz="1400" dirty="0" smtClean="0">
                <a:solidFill>
                  <a:prstClr val="black"/>
                </a:solidFill>
              </a:rPr>
              <a:t>development using standardized metrics</a:t>
            </a:r>
            <a:endParaRPr lang="en-US" sz="1400" dirty="0">
              <a:solidFill>
                <a:prstClr val="black"/>
              </a:solidFill>
            </a:endParaRPr>
          </a:p>
          <a:p>
            <a:pPr marL="285750" indent="-285750">
              <a:spcBef>
                <a:spcPct val="15000"/>
              </a:spcBef>
              <a:buFont typeface="Arial" pitchFamily="34" charset="0"/>
              <a:buChar char="●"/>
            </a:pPr>
            <a:r>
              <a:rPr lang="en-US" sz="1400" dirty="0"/>
              <a:t>The metrics also provide objective guidance for assessing new physical representations and code functionality </a:t>
            </a:r>
            <a:endParaRPr lang="en-US" sz="1400" dirty="0">
              <a:solidFill>
                <a:prstClr val="black"/>
              </a:solidFill>
            </a:endParaRPr>
          </a:p>
        </p:txBody>
      </p:sp>
    </p:spTree>
    <p:extLst>
      <p:ext uri="{BB962C8B-B14F-4D97-AF65-F5344CB8AC3E}">
        <p14:creationId xmlns:p14="http://schemas.microsoft.com/office/powerpoint/2010/main" val="911403973"/>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Hoesly-etal-CEDS-GMD-December2017-f</Presentation>
    <Funding xmlns="98b00cf3-a6ce-40de-8923-f140beb786e9">ESM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74EFA0-826F-4EA9-9107-BB5AB4A78796}">
  <ds:schemaRefs>
    <ds:schemaRef ds:uri="http://schemas.microsoft.com/office/2006/metadata/properties"/>
    <ds:schemaRef ds:uri="http://schemas.microsoft.com/office/2006/documentManagement/types"/>
    <ds:schemaRef ds:uri="http://purl.org/dc/elements/1.1/"/>
    <ds:schemaRef ds:uri="http://schemas.microsoft.com/sharepoint/v3"/>
    <ds:schemaRef ds:uri="http://purl.org/dc/dcmitype/"/>
    <ds:schemaRef ds:uri="http://purl.org/dc/terms/"/>
    <ds:schemaRef ds:uri="http://schemas.microsoft.com/office/infopath/2007/PartnerControls"/>
    <ds:schemaRef ds:uri="http://schemas.openxmlformats.org/package/2006/metadata/core-properties"/>
    <ds:schemaRef ds:uri="98b00cf3-a6ce-40de-8923-f140beb786e9"/>
    <ds:schemaRef ds:uri="http://www.w3.org/XML/1998/namespace"/>
  </ds:schemaRefs>
</ds:datastoreItem>
</file>

<file path=customXml/itemProps2.xml><?xml version="1.0" encoding="utf-8"?>
<ds:datastoreItem xmlns:ds="http://schemas.openxmlformats.org/officeDocument/2006/customXml" ds:itemID="{EDA54A27-729A-47BB-A6AD-B870FEFABC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DOE-Sample-Slide-Highlights-Template.potx</Template>
  <TotalTime>2485</TotalTime>
  <Words>299</Words>
  <Application>Microsoft Macintosh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Hoesly-etal-CEDS-GMD-December2017-f</dc:title>
  <dc:creator>Ovink, Jennifer D</dc:creator>
  <dc:description/>
  <cp:lastModifiedBy>Andrew Roberts</cp:lastModifiedBy>
  <cp:revision>142</cp:revision>
  <cp:lastPrinted>2011-05-11T17:30:12Z</cp:lastPrinted>
  <dcterms:created xsi:type="dcterms:W3CDTF">2011-04-26T17:04:09Z</dcterms:created>
  <dcterms:modified xsi:type="dcterms:W3CDTF">2018-07-17T22:46:14Z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ESM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Hoesly-etal-CEDS-GMD-December2017-f</vt:lpwstr>
  </property>
  <property fmtid="{D5CDD505-2E9C-101B-9397-08002B2CF9AE}" pid="8" name="SlideDescription">
    <vt:lpwstr/>
  </property>
</Properties>
</file>