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159" autoAdjust="0"/>
    <p:restoredTop sz="94554" autoAdjust="0"/>
  </p:normalViewPr>
  <p:slideViewPr>
    <p:cSldViewPr snapToGrid="0" snapToObjects="1">
      <p:cViewPr varScale="1">
        <p:scale>
          <a:sx n="112" d="100"/>
          <a:sy n="112" d="100"/>
        </p:scale>
        <p:origin x="126" y="233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7/21/2020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7/21/2020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1.png"/><Relationship Id="rId2" Type="http://schemas.openxmlformats.org/officeDocument/2006/relationships/hyperlink" Target="https://doi.org/10.1080/00949655.2020.1792472" TargetMode="External"/><Relationship Id="rId1" Type="http://schemas.openxmlformats.org/officeDocument/2006/relationships/slideLayout" Target="../slideLayouts/slideLayout3.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712650" y="37825"/>
            <a:ext cx="7718700" cy="708660"/>
          </a:xfrm>
        </p:spPr>
        <p:txBody>
          <a:bodyPr/>
          <a:lstStyle/>
          <a:p>
            <a:r>
              <a:rPr lang="en-US" sz="1800" dirty="0"/>
              <a:t>Bayesian inference for high-dimensional nonstationary Gaussian processes</a:t>
            </a:r>
          </a:p>
        </p:txBody>
      </p:sp>
      <p:sp>
        <p:nvSpPr>
          <p:cNvPr id="31" name="Text Placeholder 30"/>
          <p:cNvSpPr>
            <a:spLocks noGrp="1"/>
          </p:cNvSpPr>
          <p:nvPr>
            <p:ph type="body" sz="quarter" idx="26"/>
          </p:nvPr>
        </p:nvSpPr>
        <p:spPr>
          <a:xfrm>
            <a:off x="65193" y="5587282"/>
            <a:ext cx="3559855" cy="996658"/>
          </a:xfrm>
        </p:spPr>
        <p:txBody>
          <a:bodyPr/>
          <a:lstStyle/>
          <a:p>
            <a:pPr algn="l">
              <a:lnSpc>
                <a:spcPct val="100000"/>
              </a:lnSpc>
            </a:pPr>
            <a:r>
              <a:rPr lang="en-US" sz="900" dirty="0"/>
              <a:t>Mark D. Risser &amp; Daniel </a:t>
            </a:r>
            <a:r>
              <a:rPr lang="en-US" sz="900" dirty="0" err="1"/>
              <a:t>Turek</a:t>
            </a:r>
            <a:r>
              <a:rPr lang="en-US" sz="900" dirty="0"/>
              <a:t> (2020): Bayesian inference for high-dimensional nonstationary Gaussian processes, Journal of Statistical Computation and Simulation, </a:t>
            </a:r>
            <a:r>
              <a:rPr lang="en-US" sz="900" dirty="0">
                <a:hlinkClick r:id="rId2"/>
              </a:rPr>
              <a:t>https://doi.org/10.1080/00949655.2020.1792472</a:t>
            </a:r>
            <a:r>
              <a:rPr lang="en-US" sz="900" dirty="0"/>
              <a:t> </a:t>
            </a:r>
          </a:p>
        </p:txBody>
      </p:sp>
      <p:sp>
        <p:nvSpPr>
          <p:cNvPr id="32" name="Text Placeholder 31"/>
          <p:cNvSpPr>
            <a:spLocks noGrp="1"/>
          </p:cNvSpPr>
          <p:nvPr>
            <p:ph type="body" sz="quarter" idx="30"/>
          </p:nvPr>
        </p:nvSpPr>
        <p:spPr>
          <a:xfrm>
            <a:off x="3462554" y="1079376"/>
            <a:ext cx="5515870" cy="1322377"/>
          </a:xfrm>
        </p:spPr>
        <p:txBody>
          <a:bodyPr/>
          <a:lstStyle/>
          <a:p>
            <a:r>
              <a:rPr lang="en-US" sz="1300" dirty="0"/>
              <a:t>A software package is developed that enables off-the-shelf functionality for fully Bayesian, nonstationary Gaussian process models, which are an extremely popular tool in in spatial and environmental statistics as well as machine learning and emulation of complex mathematical and physical models.</a:t>
            </a:r>
          </a:p>
        </p:txBody>
      </p:sp>
      <p:sp>
        <p:nvSpPr>
          <p:cNvPr id="34" name="Text Placeholder 33"/>
          <p:cNvSpPr>
            <a:spLocks noGrp="1"/>
          </p:cNvSpPr>
          <p:nvPr>
            <p:ph type="body" sz="quarter" idx="34"/>
          </p:nvPr>
        </p:nvSpPr>
        <p:spPr>
          <a:xfrm>
            <a:off x="3462553" y="2661997"/>
            <a:ext cx="5610909" cy="1114948"/>
          </a:xfrm>
        </p:spPr>
        <p:txBody>
          <a:bodyPr/>
          <a:lstStyle/>
          <a:p>
            <a:r>
              <a:rPr lang="en-US" sz="1300" dirty="0"/>
              <a:t>We develop data analysis tools that, for the first time, allow data scientists to conduct data-driven interpolation and uncertainty quantification for general non-stationary Gaussian processes. Furthermore, the methods are scalable to large data sets and can be implemented on a personal laptop.</a:t>
            </a:r>
          </a:p>
        </p:txBody>
      </p:sp>
      <p:sp>
        <p:nvSpPr>
          <p:cNvPr id="35" name="Text Placeholder 34"/>
          <p:cNvSpPr>
            <a:spLocks noGrp="1"/>
          </p:cNvSpPr>
          <p:nvPr>
            <p:ph type="body" sz="quarter" idx="35"/>
          </p:nvPr>
        </p:nvSpPr>
        <p:spPr>
          <a:xfrm>
            <a:off x="3525008" y="4227323"/>
            <a:ext cx="5548454" cy="1911699"/>
          </a:xfrm>
        </p:spPr>
        <p:txBody>
          <a:bodyPr>
            <a:noAutofit/>
          </a:bodyPr>
          <a:lstStyle/>
          <a:p>
            <a:pPr marL="182880" indent="-182880">
              <a:lnSpc>
                <a:spcPct val="110000"/>
              </a:lnSpc>
              <a:spcBef>
                <a:spcPts val="0"/>
              </a:spcBef>
              <a:buFont typeface="Arial"/>
              <a:buChar char="•"/>
            </a:pPr>
            <a:r>
              <a:rPr lang="en-US" sz="1300" dirty="0"/>
              <a:t>Develop a novel and highly flexible nonstationary covariance function with a framework for incorporating the covariance function into approximate Gaussian process methods</a:t>
            </a:r>
          </a:p>
          <a:p>
            <a:pPr marL="182880" indent="-182880">
              <a:lnSpc>
                <a:spcPct val="110000"/>
              </a:lnSpc>
              <a:spcBef>
                <a:spcPts val="0"/>
              </a:spcBef>
              <a:buFont typeface="Arial"/>
              <a:buChar char="•"/>
            </a:pPr>
            <a:r>
              <a:rPr lang="en-US" sz="1300" dirty="0"/>
              <a:t>Fully Bayesian, off-the-shelf inference for high-dimensional data sets with posterior prediction</a:t>
            </a:r>
          </a:p>
          <a:p>
            <a:pPr marL="182880" indent="-182880">
              <a:lnSpc>
                <a:spcPct val="110000"/>
              </a:lnSpc>
              <a:spcBef>
                <a:spcPts val="0"/>
              </a:spcBef>
              <a:buFont typeface="Arial"/>
              <a:buChar char="•"/>
            </a:pPr>
            <a:r>
              <a:rPr lang="en-US" sz="1300" dirty="0"/>
              <a:t>Scalable to “large” data sets with up to 50,000 locations using only the computational resources of a personal laptop</a:t>
            </a:r>
          </a:p>
          <a:p>
            <a:pPr marL="182880" indent="-182880">
              <a:lnSpc>
                <a:spcPct val="110000"/>
              </a:lnSpc>
              <a:spcBef>
                <a:spcPts val="0"/>
              </a:spcBef>
              <a:buFont typeface="Arial"/>
              <a:buChar char="•"/>
            </a:pPr>
            <a:r>
              <a:rPr lang="en-US" sz="1300" b="1" dirty="0" err="1"/>
              <a:t>BayesNSGP</a:t>
            </a:r>
            <a:r>
              <a:rPr lang="en-US" sz="1300" dirty="0"/>
              <a:t>: freely available software package for R</a:t>
            </a:r>
          </a:p>
        </p:txBody>
      </p:sp>
      <p:sp>
        <p:nvSpPr>
          <p:cNvPr id="3" name="TextBox 2"/>
          <p:cNvSpPr txBox="1"/>
          <p:nvPr/>
        </p:nvSpPr>
        <p:spPr>
          <a:xfrm>
            <a:off x="21719" y="4514709"/>
            <a:ext cx="3383940" cy="1061829"/>
          </a:xfrm>
          <a:prstGeom prst="rect">
            <a:avLst/>
          </a:prstGeom>
          <a:noFill/>
        </p:spPr>
        <p:txBody>
          <a:bodyPr wrap="square" rtlCol="0">
            <a:spAutoFit/>
          </a:bodyPr>
          <a:lstStyle/>
          <a:p>
            <a:pPr algn="ctr"/>
            <a:r>
              <a:rPr lang="en-US" sz="1050" dirty="0"/>
              <a:t>Sample analysis of GHCN precipitation rates over CONUS for the 2018 water year (10/17-9/18; panel a). Panels (b) and (c) show spatially-varying length scale and variability, which are estimated from the data; panels (d) and (e) show the posterior mean and standard deviation of the predicted precipitation rates. </a:t>
            </a:r>
          </a:p>
        </p:txBody>
      </p:sp>
      <p:pic>
        <p:nvPicPr>
          <p:cNvPr id="2" name="Picture 1">
            <a:extLst>
              <a:ext uri="{FF2B5EF4-FFF2-40B4-BE49-F238E27FC236}">
                <a16:creationId xmlns:a16="http://schemas.microsoft.com/office/drawing/2014/main" id="{50A7DC3E-CBD9-B744-81EB-ABD0F7C7EA46}"/>
              </a:ext>
            </a:extLst>
          </p:cNvPr>
          <p:cNvPicPr>
            <a:picLocks noChangeAspect="1"/>
          </p:cNvPicPr>
          <p:nvPr/>
        </p:nvPicPr>
        <p:blipFill rotWithShape="1">
          <a:blip r:embed="rId3"/>
          <a:srcRect t="9099"/>
          <a:stretch/>
        </p:blipFill>
        <p:spPr>
          <a:xfrm>
            <a:off x="302682" y="1098656"/>
            <a:ext cx="2844588" cy="1338520"/>
          </a:xfrm>
          <a:prstGeom prst="rect">
            <a:avLst/>
          </a:prstGeom>
        </p:spPr>
      </p:pic>
      <p:pic>
        <p:nvPicPr>
          <p:cNvPr id="4" name="Picture 3">
            <a:extLst>
              <a:ext uri="{FF2B5EF4-FFF2-40B4-BE49-F238E27FC236}">
                <a16:creationId xmlns:a16="http://schemas.microsoft.com/office/drawing/2014/main" id="{14C63C1B-D5BC-5A43-A7A9-7F6AA5181824}"/>
              </a:ext>
            </a:extLst>
          </p:cNvPr>
          <p:cNvPicPr>
            <a:picLocks noChangeAspect="1"/>
          </p:cNvPicPr>
          <p:nvPr/>
        </p:nvPicPr>
        <p:blipFill rotWithShape="1">
          <a:blip r:embed="rId4"/>
          <a:srcRect t="12379"/>
          <a:stretch/>
        </p:blipFill>
        <p:spPr>
          <a:xfrm>
            <a:off x="66012" y="2514765"/>
            <a:ext cx="3317928" cy="738871"/>
          </a:xfrm>
          <a:prstGeom prst="rect">
            <a:avLst/>
          </a:prstGeom>
        </p:spPr>
      </p:pic>
      <p:pic>
        <p:nvPicPr>
          <p:cNvPr id="5" name="Picture 4">
            <a:extLst>
              <a:ext uri="{FF2B5EF4-FFF2-40B4-BE49-F238E27FC236}">
                <a16:creationId xmlns:a16="http://schemas.microsoft.com/office/drawing/2014/main" id="{397BA658-A820-A84B-9A94-E899C371F9ED}"/>
              </a:ext>
            </a:extLst>
          </p:cNvPr>
          <p:cNvPicPr>
            <a:picLocks noChangeAspect="1"/>
          </p:cNvPicPr>
          <p:nvPr/>
        </p:nvPicPr>
        <p:blipFill>
          <a:blip r:embed="rId5"/>
          <a:stretch>
            <a:fillRect/>
          </a:stretch>
        </p:blipFill>
        <p:spPr>
          <a:xfrm>
            <a:off x="114832" y="3490835"/>
            <a:ext cx="1610144" cy="988262"/>
          </a:xfrm>
          <a:prstGeom prst="rect">
            <a:avLst/>
          </a:prstGeom>
        </p:spPr>
      </p:pic>
      <p:pic>
        <p:nvPicPr>
          <p:cNvPr id="6" name="Picture 5">
            <a:extLst>
              <a:ext uri="{FF2B5EF4-FFF2-40B4-BE49-F238E27FC236}">
                <a16:creationId xmlns:a16="http://schemas.microsoft.com/office/drawing/2014/main" id="{B4B01CB3-637F-964E-BF36-4E3B03C27385}"/>
              </a:ext>
            </a:extLst>
          </p:cNvPr>
          <p:cNvPicPr>
            <a:picLocks noChangeAspect="1"/>
          </p:cNvPicPr>
          <p:nvPr/>
        </p:nvPicPr>
        <p:blipFill>
          <a:blip r:embed="rId6"/>
          <a:stretch>
            <a:fillRect/>
          </a:stretch>
        </p:blipFill>
        <p:spPr>
          <a:xfrm>
            <a:off x="1713689" y="3498192"/>
            <a:ext cx="1604239" cy="980905"/>
          </a:xfrm>
          <a:prstGeom prst="rect">
            <a:avLst/>
          </a:prstGeom>
        </p:spPr>
      </p:pic>
      <p:sp>
        <p:nvSpPr>
          <p:cNvPr id="7" name="TextBox 6">
            <a:extLst>
              <a:ext uri="{FF2B5EF4-FFF2-40B4-BE49-F238E27FC236}">
                <a16:creationId xmlns:a16="http://schemas.microsoft.com/office/drawing/2014/main" id="{FE5352A7-E5D4-3F41-B85F-9EE3BFAE8F32}"/>
              </a:ext>
            </a:extLst>
          </p:cNvPr>
          <p:cNvSpPr txBox="1"/>
          <p:nvPr/>
        </p:nvSpPr>
        <p:spPr>
          <a:xfrm>
            <a:off x="70143" y="3309902"/>
            <a:ext cx="1604239" cy="215444"/>
          </a:xfrm>
          <a:prstGeom prst="rect">
            <a:avLst/>
          </a:prstGeom>
          <a:noFill/>
        </p:spPr>
        <p:txBody>
          <a:bodyPr wrap="square" rtlCol="0">
            <a:spAutoFit/>
          </a:bodyPr>
          <a:lstStyle/>
          <a:p>
            <a:r>
              <a:rPr lang="en-US" sz="800" dirty="0"/>
              <a:t>(d) Interpolated precipitation rate</a:t>
            </a:r>
          </a:p>
        </p:txBody>
      </p:sp>
      <p:sp>
        <p:nvSpPr>
          <p:cNvPr id="26" name="TextBox 25">
            <a:extLst>
              <a:ext uri="{FF2B5EF4-FFF2-40B4-BE49-F238E27FC236}">
                <a16:creationId xmlns:a16="http://schemas.microsoft.com/office/drawing/2014/main" id="{28599373-F963-E345-826A-F4F4140E8EA2}"/>
              </a:ext>
            </a:extLst>
          </p:cNvPr>
          <p:cNvSpPr txBox="1"/>
          <p:nvPr/>
        </p:nvSpPr>
        <p:spPr>
          <a:xfrm>
            <a:off x="1668739" y="3302352"/>
            <a:ext cx="1604239" cy="215444"/>
          </a:xfrm>
          <a:prstGeom prst="rect">
            <a:avLst/>
          </a:prstGeom>
          <a:noFill/>
        </p:spPr>
        <p:txBody>
          <a:bodyPr wrap="square" rtlCol="0">
            <a:spAutoFit/>
          </a:bodyPr>
          <a:lstStyle/>
          <a:p>
            <a:r>
              <a:rPr lang="en-US" sz="800" dirty="0"/>
              <a:t>(e) Spatial UQ</a:t>
            </a:r>
          </a:p>
        </p:txBody>
      </p:sp>
      <p:sp>
        <p:nvSpPr>
          <p:cNvPr id="27" name="TextBox 26">
            <a:extLst>
              <a:ext uri="{FF2B5EF4-FFF2-40B4-BE49-F238E27FC236}">
                <a16:creationId xmlns:a16="http://schemas.microsoft.com/office/drawing/2014/main" id="{8CC70CFB-7236-A041-A117-5765F7B0F6B5}"/>
              </a:ext>
            </a:extLst>
          </p:cNvPr>
          <p:cNvSpPr txBox="1"/>
          <p:nvPr/>
        </p:nvSpPr>
        <p:spPr>
          <a:xfrm>
            <a:off x="70142" y="2339280"/>
            <a:ext cx="1604239" cy="215444"/>
          </a:xfrm>
          <a:prstGeom prst="rect">
            <a:avLst/>
          </a:prstGeom>
          <a:noFill/>
        </p:spPr>
        <p:txBody>
          <a:bodyPr wrap="square" rtlCol="0">
            <a:spAutoFit/>
          </a:bodyPr>
          <a:lstStyle/>
          <a:p>
            <a:r>
              <a:rPr lang="en-US" sz="800" dirty="0"/>
              <a:t>(b) Length-scale</a:t>
            </a:r>
          </a:p>
        </p:txBody>
      </p:sp>
      <p:sp>
        <p:nvSpPr>
          <p:cNvPr id="28" name="TextBox 27">
            <a:extLst>
              <a:ext uri="{FF2B5EF4-FFF2-40B4-BE49-F238E27FC236}">
                <a16:creationId xmlns:a16="http://schemas.microsoft.com/office/drawing/2014/main" id="{742EDD88-FD19-CC47-B32E-A5751BE54E3C}"/>
              </a:ext>
            </a:extLst>
          </p:cNvPr>
          <p:cNvSpPr txBox="1"/>
          <p:nvPr/>
        </p:nvSpPr>
        <p:spPr>
          <a:xfrm>
            <a:off x="1732606" y="2339280"/>
            <a:ext cx="1604239" cy="215444"/>
          </a:xfrm>
          <a:prstGeom prst="rect">
            <a:avLst/>
          </a:prstGeom>
          <a:noFill/>
        </p:spPr>
        <p:txBody>
          <a:bodyPr wrap="square" rtlCol="0">
            <a:spAutoFit/>
          </a:bodyPr>
          <a:lstStyle/>
          <a:p>
            <a:r>
              <a:rPr lang="en-US" sz="800" dirty="0"/>
              <a:t>(c) Spatial variability</a:t>
            </a:r>
          </a:p>
        </p:txBody>
      </p:sp>
      <p:sp>
        <p:nvSpPr>
          <p:cNvPr id="29" name="TextBox 28">
            <a:extLst>
              <a:ext uri="{FF2B5EF4-FFF2-40B4-BE49-F238E27FC236}">
                <a16:creationId xmlns:a16="http://schemas.microsoft.com/office/drawing/2014/main" id="{E2C21250-A63D-624A-B21B-9498DCC25749}"/>
              </a:ext>
            </a:extLst>
          </p:cNvPr>
          <p:cNvSpPr txBox="1"/>
          <p:nvPr/>
        </p:nvSpPr>
        <p:spPr>
          <a:xfrm>
            <a:off x="380173" y="913345"/>
            <a:ext cx="2767097" cy="230832"/>
          </a:xfrm>
          <a:prstGeom prst="rect">
            <a:avLst/>
          </a:prstGeom>
          <a:noFill/>
        </p:spPr>
        <p:txBody>
          <a:bodyPr wrap="square" rtlCol="0">
            <a:spAutoFit/>
          </a:bodyPr>
          <a:lstStyle/>
          <a:p>
            <a:r>
              <a:rPr lang="en-US" sz="900" dirty="0"/>
              <a:t>(a) Precipitation rate for Oct ‘17-Sept ‘18 (log mm/day)</a:t>
            </a:r>
          </a:p>
        </p:txBody>
      </p:sp>
      <p:pic>
        <p:nvPicPr>
          <p:cNvPr id="17" name="Picture 16" descr="CASCADE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6280763"/>
            <a:ext cx="622300" cy="577237"/>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7260</TotalTime>
  <Words>286</Words>
  <Application>Microsoft Office PowerPoint</Application>
  <PresentationFormat>On-screen Show (4:3)</PresentationFormat>
  <Paragraphs>14</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Bayesian inference for high-dimensional nonstationary Gaussian processes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148</cp:revision>
  <dcterms:created xsi:type="dcterms:W3CDTF">2016-02-10T19:06:12Z</dcterms:created>
  <dcterms:modified xsi:type="dcterms:W3CDTF">2020-07-21T21:27:16Z</dcterms:modified>
</cp:coreProperties>
</file>