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2"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159" autoAdjust="0"/>
    <p:restoredTop sz="94494" autoAdjust="0"/>
  </p:normalViewPr>
  <p:slideViewPr>
    <p:cSldViewPr snapToGrid="0" snapToObjects="1">
      <p:cViewPr varScale="1">
        <p:scale>
          <a:sx n="66" d="100"/>
          <a:sy n="66" d="100"/>
        </p:scale>
        <p:origin x="1944" y="60"/>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5" d="100"/>
          <a:sy n="65" d="100"/>
        </p:scale>
        <p:origin x="-15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10/30/2019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10/30/2019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49" name="Picture 48"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18" name="Picture 17"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19" name="Picture 18"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20"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6293639"/>
            <a:ext cx="548640" cy="52405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 Placeholder 2"/>
          <p:cNvSpPr>
            <a:spLocks noGrp="1"/>
          </p:cNvSpPr>
          <p:nvPr>
            <p:ph type="body" sz="quarter" idx="36" hasCustomPrompt="1"/>
          </p:nvPr>
        </p:nvSpPr>
        <p:spPr>
          <a:xfrm>
            <a:off x="14288" y="5308600"/>
            <a:ext cx="3373437" cy="246063"/>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3387840" y="233711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33711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Significance and Impact</a:t>
            </a:r>
            <a:endParaRPr lang="en-US" dirty="0"/>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s://doi.org/10.1175/JCLI-D-19-0077.1" TargetMode="Externa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712650" y="37825"/>
            <a:ext cx="7718700" cy="708660"/>
          </a:xfrm>
        </p:spPr>
        <p:txBody>
          <a:bodyPr/>
          <a:lstStyle/>
          <a:p>
            <a:r>
              <a:rPr lang="en-US" sz="1800" dirty="0"/>
              <a:t>Detected changes in precipitation extremes at their native scales derived from in situ measurements</a:t>
            </a:r>
          </a:p>
        </p:txBody>
      </p:sp>
      <p:sp>
        <p:nvSpPr>
          <p:cNvPr id="31" name="Text Placeholder 30"/>
          <p:cNvSpPr>
            <a:spLocks noGrp="1"/>
          </p:cNvSpPr>
          <p:nvPr>
            <p:ph type="body" sz="quarter" idx="26"/>
          </p:nvPr>
        </p:nvSpPr>
        <p:spPr>
          <a:xfrm>
            <a:off x="65193" y="5587282"/>
            <a:ext cx="3559855" cy="996658"/>
          </a:xfrm>
        </p:spPr>
        <p:txBody>
          <a:bodyPr/>
          <a:lstStyle/>
          <a:p>
            <a:pPr algn="l">
              <a:lnSpc>
                <a:spcPct val="100000"/>
              </a:lnSpc>
            </a:pPr>
            <a:r>
              <a:rPr lang="en-US" sz="900" dirty="0"/>
              <a:t>Risser, M.D., C.J. </a:t>
            </a:r>
            <a:r>
              <a:rPr lang="en-US" sz="900" dirty="0" err="1"/>
              <a:t>Paciorek</a:t>
            </a:r>
            <a:r>
              <a:rPr lang="en-US" sz="900" dirty="0"/>
              <a:t>, T.A. O’Brien, M.F. </a:t>
            </a:r>
            <a:r>
              <a:rPr lang="en-US" sz="900" dirty="0" err="1"/>
              <a:t>Wehner</a:t>
            </a:r>
            <a:r>
              <a:rPr lang="en-US" sz="900" dirty="0"/>
              <a:t>, and W.D. Collins, (2019): Detected changes in precipitation extremes at their native scales derived from in situ measurements. J. Climate, 0, </a:t>
            </a:r>
            <a:r>
              <a:rPr lang="en-US" sz="900" dirty="0">
                <a:hlinkClick r:id="rId2"/>
              </a:rPr>
              <a:t>https://doi.org/10.1175/JCLI-D-19-0077.1</a:t>
            </a:r>
            <a:r>
              <a:rPr lang="en-US" sz="900" dirty="0"/>
              <a:t> </a:t>
            </a:r>
          </a:p>
        </p:txBody>
      </p:sp>
      <p:sp>
        <p:nvSpPr>
          <p:cNvPr id="32" name="Text Placeholder 31"/>
          <p:cNvSpPr>
            <a:spLocks noGrp="1"/>
          </p:cNvSpPr>
          <p:nvPr>
            <p:ph type="body" sz="quarter" idx="30"/>
          </p:nvPr>
        </p:nvSpPr>
        <p:spPr>
          <a:xfrm>
            <a:off x="3462554" y="1079376"/>
            <a:ext cx="5515870" cy="1322377"/>
          </a:xfrm>
        </p:spPr>
        <p:txBody>
          <a:bodyPr/>
          <a:lstStyle/>
          <a:p>
            <a:r>
              <a:rPr lang="en-US" sz="1300" dirty="0"/>
              <a:t>A specialized spatial extreme value analysis is used to characterize trends in the climatology of extreme precipitation over CONUS as follows: (1) estimate extreme precipitation statistics based on station data, (2) use a data-driven approach to interpolate trends, (3) quantify resulting uncertainty, and (4) robustly determine statistical significance.</a:t>
            </a:r>
          </a:p>
        </p:txBody>
      </p:sp>
      <p:sp>
        <p:nvSpPr>
          <p:cNvPr id="34" name="Text Placeholder 33"/>
          <p:cNvSpPr>
            <a:spLocks noGrp="1"/>
          </p:cNvSpPr>
          <p:nvPr>
            <p:ph type="body" sz="quarter" idx="34"/>
          </p:nvPr>
        </p:nvSpPr>
        <p:spPr>
          <a:xfrm>
            <a:off x="3462553" y="2661997"/>
            <a:ext cx="5610909" cy="1114948"/>
          </a:xfrm>
        </p:spPr>
        <p:txBody>
          <a:bodyPr/>
          <a:lstStyle/>
          <a:p>
            <a:r>
              <a:rPr lang="en-US" sz="1300" dirty="0"/>
              <a:t>We translate trends in extreme precipitation from in situ measurements  to a high-resolution grid over CONUS, finding significant changes in SON but few meaningful changes in other seasons (see figure on left). Furthermore, we resolve the changes to their native scales, which provides important local information that is relevant for impacts.</a:t>
            </a:r>
          </a:p>
        </p:txBody>
      </p:sp>
      <p:sp>
        <p:nvSpPr>
          <p:cNvPr id="35" name="Text Placeholder 34"/>
          <p:cNvSpPr>
            <a:spLocks noGrp="1"/>
          </p:cNvSpPr>
          <p:nvPr>
            <p:ph type="body" sz="quarter" idx="35"/>
          </p:nvPr>
        </p:nvSpPr>
        <p:spPr>
          <a:xfrm>
            <a:off x="3525008" y="4227323"/>
            <a:ext cx="5548454" cy="1911699"/>
          </a:xfrm>
        </p:spPr>
        <p:txBody>
          <a:bodyPr>
            <a:noAutofit/>
          </a:bodyPr>
          <a:lstStyle/>
          <a:p>
            <a:pPr marL="182880" indent="-182880">
              <a:lnSpc>
                <a:spcPct val="110000"/>
              </a:lnSpc>
              <a:spcBef>
                <a:spcPts val="0"/>
              </a:spcBef>
              <a:buFont typeface="Arial"/>
              <a:buChar char="•"/>
            </a:pPr>
            <a:r>
              <a:rPr lang="en-US" sz="1300" dirty="0"/>
              <a:t>Analyses conducted using state-of-the-art extreme value statistical methods </a:t>
            </a:r>
          </a:p>
          <a:p>
            <a:pPr marL="182880" indent="-182880">
              <a:lnSpc>
                <a:spcPct val="110000"/>
              </a:lnSpc>
              <a:spcBef>
                <a:spcPts val="0"/>
              </a:spcBef>
              <a:buFont typeface="Arial"/>
              <a:buChar char="•"/>
            </a:pPr>
            <a:r>
              <a:rPr lang="en-US" sz="1300" dirty="0"/>
              <a:t>Data-driven uncertainty quantification to indicate where trends are significantly different from zero</a:t>
            </a:r>
          </a:p>
          <a:p>
            <a:pPr marL="182880" indent="-182880">
              <a:lnSpc>
                <a:spcPct val="110000"/>
              </a:lnSpc>
              <a:spcBef>
                <a:spcPts val="0"/>
              </a:spcBef>
              <a:buFont typeface="Arial"/>
              <a:buChar char="•"/>
            </a:pPr>
            <a:r>
              <a:rPr lang="en-US" sz="1300" dirty="0"/>
              <a:t>Accounts for seasonal differences in the climatology of extreme precipitation</a:t>
            </a:r>
          </a:p>
          <a:p>
            <a:pPr marL="182880" indent="-182880">
              <a:lnSpc>
                <a:spcPct val="110000"/>
              </a:lnSpc>
              <a:spcBef>
                <a:spcPts val="0"/>
              </a:spcBef>
              <a:buFont typeface="Arial"/>
              <a:buChar char="•"/>
            </a:pPr>
            <a:r>
              <a:rPr lang="en-US" sz="1300" dirty="0"/>
              <a:t>Main result is on seasonal changes, but we also derive a metric for characterizing annual changes in the statistics of extremes</a:t>
            </a:r>
          </a:p>
        </p:txBody>
      </p:sp>
      <p:sp>
        <p:nvSpPr>
          <p:cNvPr id="3" name="TextBox 2"/>
          <p:cNvSpPr txBox="1"/>
          <p:nvPr/>
        </p:nvSpPr>
        <p:spPr>
          <a:xfrm>
            <a:off x="-25272" y="3978778"/>
            <a:ext cx="3462554" cy="1446550"/>
          </a:xfrm>
          <a:prstGeom prst="rect">
            <a:avLst/>
          </a:prstGeom>
          <a:noFill/>
        </p:spPr>
        <p:txBody>
          <a:bodyPr wrap="square" rtlCol="0">
            <a:spAutoFit/>
          </a:bodyPr>
          <a:lstStyle/>
          <a:p>
            <a:pPr algn="ctr"/>
            <a:r>
              <a:rPr lang="en-US" sz="1100" dirty="0"/>
              <a:t>Observed changes in the 20-year return value (inches/70 years) based on GHCN station data: the analysis in this paper (</a:t>
            </a:r>
            <a:r>
              <a:rPr lang="en-US" sz="1100" i="1" dirty="0"/>
              <a:t>left</a:t>
            </a:r>
            <a:r>
              <a:rPr lang="en-US" sz="1100" dirty="0"/>
              <a:t>), with significance hatching, versus an analysis shown in the National Climate Assessment (</a:t>
            </a:r>
            <a:r>
              <a:rPr lang="en-US" sz="1100" i="1" dirty="0"/>
              <a:t>right</a:t>
            </a:r>
            <a:r>
              <a:rPr lang="en-US" sz="1100" dirty="0"/>
              <a:t>). </a:t>
            </a:r>
          </a:p>
          <a:p>
            <a:pPr algn="ctr"/>
            <a:r>
              <a:rPr lang="en-US" sz="1100" b="1" i="1" dirty="0"/>
              <a:t>Note:</a:t>
            </a:r>
            <a:r>
              <a:rPr lang="en-US" sz="1100" dirty="0"/>
              <a:t> our results present important local information – what looks like no change in Fall from Kunkel et al. in the Southwest is actually the combination of large increases in New Mexico and large decreases in California.</a:t>
            </a:r>
          </a:p>
        </p:txBody>
      </p:sp>
      <p:pic>
        <p:nvPicPr>
          <p:cNvPr id="8" name="Picture 7">
            <a:extLst>
              <a:ext uri="{FF2B5EF4-FFF2-40B4-BE49-F238E27FC236}">
                <a16:creationId xmlns:a16="http://schemas.microsoft.com/office/drawing/2014/main" id="{2A323467-E473-8849-A425-9A65B0EC3E0C}"/>
              </a:ext>
            </a:extLst>
          </p:cNvPr>
          <p:cNvPicPr>
            <a:picLocks noChangeAspect="1"/>
          </p:cNvPicPr>
          <p:nvPr/>
        </p:nvPicPr>
        <p:blipFill>
          <a:blip r:embed="rId3"/>
          <a:stretch>
            <a:fillRect/>
          </a:stretch>
        </p:blipFill>
        <p:spPr>
          <a:xfrm>
            <a:off x="65193" y="741843"/>
            <a:ext cx="1863946" cy="3273271"/>
          </a:xfrm>
          <a:prstGeom prst="rect">
            <a:avLst/>
          </a:prstGeom>
        </p:spPr>
      </p:pic>
      <p:pic>
        <p:nvPicPr>
          <p:cNvPr id="10" name="Picture 9">
            <a:extLst>
              <a:ext uri="{FF2B5EF4-FFF2-40B4-BE49-F238E27FC236}">
                <a16:creationId xmlns:a16="http://schemas.microsoft.com/office/drawing/2014/main" id="{E329A4F3-CEAD-6246-A253-02BEAD925AED}"/>
              </a:ext>
            </a:extLst>
          </p:cNvPr>
          <p:cNvPicPr>
            <a:picLocks noChangeAspect="1"/>
          </p:cNvPicPr>
          <p:nvPr/>
        </p:nvPicPr>
        <p:blipFill rotWithShape="1">
          <a:blip r:embed="rId4"/>
          <a:srcRect l="13622" t="5651" r="49436" b="57854"/>
          <a:stretch/>
        </p:blipFill>
        <p:spPr>
          <a:xfrm>
            <a:off x="1901158" y="948927"/>
            <a:ext cx="1169645" cy="885147"/>
          </a:xfrm>
          <a:prstGeom prst="rect">
            <a:avLst/>
          </a:prstGeom>
        </p:spPr>
      </p:pic>
      <p:pic>
        <p:nvPicPr>
          <p:cNvPr id="16" name="Picture 15">
            <a:extLst>
              <a:ext uri="{FF2B5EF4-FFF2-40B4-BE49-F238E27FC236}">
                <a16:creationId xmlns:a16="http://schemas.microsoft.com/office/drawing/2014/main" id="{3CEFE824-94A0-2044-B1D8-F0E3158973F2}"/>
              </a:ext>
            </a:extLst>
          </p:cNvPr>
          <p:cNvPicPr>
            <a:picLocks noChangeAspect="1"/>
          </p:cNvPicPr>
          <p:nvPr/>
        </p:nvPicPr>
        <p:blipFill rotWithShape="1">
          <a:blip r:embed="rId4"/>
          <a:srcRect l="49918" t="8519" r="13140" b="59421"/>
          <a:stretch/>
        </p:blipFill>
        <p:spPr>
          <a:xfrm>
            <a:off x="1948021" y="1747264"/>
            <a:ext cx="1169645" cy="777592"/>
          </a:xfrm>
          <a:prstGeom prst="rect">
            <a:avLst/>
          </a:prstGeom>
        </p:spPr>
      </p:pic>
      <p:pic>
        <p:nvPicPr>
          <p:cNvPr id="17" name="Picture 16">
            <a:extLst>
              <a:ext uri="{FF2B5EF4-FFF2-40B4-BE49-F238E27FC236}">
                <a16:creationId xmlns:a16="http://schemas.microsoft.com/office/drawing/2014/main" id="{DC7741FB-ABCA-104B-B7E7-1356A45BF1AC}"/>
              </a:ext>
            </a:extLst>
          </p:cNvPr>
          <p:cNvPicPr>
            <a:picLocks noChangeAspect="1"/>
          </p:cNvPicPr>
          <p:nvPr/>
        </p:nvPicPr>
        <p:blipFill rotWithShape="1">
          <a:blip r:embed="rId4"/>
          <a:srcRect l="13001" t="41307" r="50057" b="26633"/>
          <a:stretch/>
        </p:blipFill>
        <p:spPr>
          <a:xfrm>
            <a:off x="1880099" y="2484814"/>
            <a:ext cx="1169645" cy="777592"/>
          </a:xfrm>
          <a:prstGeom prst="rect">
            <a:avLst/>
          </a:prstGeom>
        </p:spPr>
      </p:pic>
      <p:pic>
        <p:nvPicPr>
          <p:cNvPr id="18" name="Picture 17">
            <a:extLst>
              <a:ext uri="{FF2B5EF4-FFF2-40B4-BE49-F238E27FC236}">
                <a16:creationId xmlns:a16="http://schemas.microsoft.com/office/drawing/2014/main" id="{96E68C9E-422D-4542-9597-10258F4F6EDB}"/>
              </a:ext>
            </a:extLst>
          </p:cNvPr>
          <p:cNvPicPr>
            <a:picLocks noChangeAspect="1"/>
          </p:cNvPicPr>
          <p:nvPr/>
        </p:nvPicPr>
        <p:blipFill rotWithShape="1">
          <a:blip r:embed="rId4"/>
          <a:srcRect l="49770" t="41269" r="13288" b="26671"/>
          <a:stretch/>
        </p:blipFill>
        <p:spPr>
          <a:xfrm>
            <a:off x="1948177" y="3242076"/>
            <a:ext cx="1169645" cy="777592"/>
          </a:xfrm>
          <a:prstGeom prst="rect">
            <a:avLst/>
          </a:prstGeom>
        </p:spPr>
      </p:pic>
      <p:sp>
        <p:nvSpPr>
          <p:cNvPr id="11" name="TextBox 10">
            <a:extLst>
              <a:ext uri="{FF2B5EF4-FFF2-40B4-BE49-F238E27FC236}">
                <a16:creationId xmlns:a16="http://schemas.microsoft.com/office/drawing/2014/main" id="{0D4AFFBD-4CDD-E346-9A9A-26E837986081}"/>
              </a:ext>
            </a:extLst>
          </p:cNvPr>
          <p:cNvSpPr txBox="1"/>
          <p:nvPr/>
        </p:nvSpPr>
        <p:spPr>
          <a:xfrm>
            <a:off x="1828799" y="777445"/>
            <a:ext cx="1664234" cy="223138"/>
          </a:xfrm>
          <a:prstGeom prst="rect">
            <a:avLst/>
          </a:prstGeom>
          <a:noFill/>
        </p:spPr>
        <p:txBody>
          <a:bodyPr wrap="square" rtlCol="0">
            <a:spAutoFit/>
          </a:bodyPr>
          <a:lstStyle/>
          <a:p>
            <a:pPr algn="ctr"/>
            <a:r>
              <a:rPr lang="en-US" sz="850" dirty="0">
                <a:latin typeface="Arial" panose="020B0604020202020204" pitchFamily="34" charset="0"/>
                <a:cs typeface="Arial" panose="020B0604020202020204" pitchFamily="34" charset="0"/>
              </a:rPr>
              <a:t>Kunkel et al. (2013) analysis</a:t>
            </a:r>
          </a:p>
        </p:txBody>
      </p:sp>
      <p:pic>
        <p:nvPicPr>
          <p:cNvPr id="20" name="Picture 19">
            <a:extLst>
              <a:ext uri="{FF2B5EF4-FFF2-40B4-BE49-F238E27FC236}">
                <a16:creationId xmlns:a16="http://schemas.microsoft.com/office/drawing/2014/main" id="{EA4A2647-EE6E-DE4B-BFA5-3A65829AD751}"/>
              </a:ext>
            </a:extLst>
          </p:cNvPr>
          <p:cNvPicPr>
            <a:picLocks noChangeAspect="1"/>
          </p:cNvPicPr>
          <p:nvPr/>
        </p:nvPicPr>
        <p:blipFill rotWithShape="1">
          <a:blip r:embed="rId4"/>
          <a:srcRect l="22540" t="78318" r="69397" b="11657"/>
          <a:stretch/>
        </p:blipFill>
        <p:spPr>
          <a:xfrm>
            <a:off x="3102835" y="1635622"/>
            <a:ext cx="255281" cy="243162"/>
          </a:xfrm>
          <a:prstGeom prst="rect">
            <a:avLst/>
          </a:prstGeom>
        </p:spPr>
      </p:pic>
      <p:pic>
        <p:nvPicPr>
          <p:cNvPr id="21" name="Picture 20">
            <a:extLst>
              <a:ext uri="{FF2B5EF4-FFF2-40B4-BE49-F238E27FC236}">
                <a16:creationId xmlns:a16="http://schemas.microsoft.com/office/drawing/2014/main" id="{78B16111-CC1D-9D47-816F-5E798D69D480}"/>
              </a:ext>
            </a:extLst>
          </p:cNvPr>
          <p:cNvPicPr>
            <a:picLocks noChangeAspect="1"/>
          </p:cNvPicPr>
          <p:nvPr/>
        </p:nvPicPr>
        <p:blipFill rotWithShape="1">
          <a:blip r:embed="rId4"/>
          <a:srcRect l="31559" t="77781" r="60378" b="12194"/>
          <a:stretch/>
        </p:blipFill>
        <p:spPr>
          <a:xfrm>
            <a:off x="3123521" y="1863144"/>
            <a:ext cx="255281" cy="243162"/>
          </a:xfrm>
          <a:prstGeom prst="rect">
            <a:avLst/>
          </a:prstGeom>
        </p:spPr>
      </p:pic>
      <p:pic>
        <p:nvPicPr>
          <p:cNvPr id="22" name="Picture 21">
            <a:extLst>
              <a:ext uri="{FF2B5EF4-FFF2-40B4-BE49-F238E27FC236}">
                <a16:creationId xmlns:a16="http://schemas.microsoft.com/office/drawing/2014/main" id="{637B5101-C3AE-E941-8AB1-A2E18DA2EB3A}"/>
              </a:ext>
            </a:extLst>
          </p:cNvPr>
          <p:cNvPicPr>
            <a:picLocks noChangeAspect="1"/>
          </p:cNvPicPr>
          <p:nvPr/>
        </p:nvPicPr>
        <p:blipFill rotWithShape="1">
          <a:blip r:embed="rId4"/>
          <a:srcRect l="40569" t="78636" r="51368" b="11339"/>
          <a:stretch/>
        </p:blipFill>
        <p:spPr>
          <a:xfrm>
            <a:off x="3121933" y="2128774"/>
            <a:ext cx="255281" cy="243162"/>
          </a:xfrm>
          <a:prstGeom prst="rect">
            <a:avLst/>
          </a:prstGeom>
        </p:spPr>
      </p:pic>
      <p:pic>
        <p:nvPicPr>
          <p:cNvPr id="23" name="Picture 22">
            <a:extLst>
              <a:ext uri="{FF2B5EF4-FFF2-40B4-BE49-F238E27FC236}">
                <a16:creationId xmlns:a16="http://schemas.microsoft.com/office/drawing/2014/main" id="{B55B8D17-6ED6-3F46-A9ED-B9E1A5B29F6D}"/>
              </a:ext>
            </a:extLst>
          </p:cNvPr>
          <p:cNvPicPr>
            <a:picLocks noChangeAspect="1"/>
          </p:cNvPicPr>
          <p:nvPr/>
        </p:nvPicPr>
        <p:blipFill rotWithShape="1">
          <a:blip r:embed="rId4"/>
          <a:srcRect l="49621" t="78759" r="42316" b="11216"/>
          <a:stretch/>
        </p:blipFill>
        <p:spPr>
          <a:xfrm>
            <a:off x="3105325" y="2374514"/>
            <a:ext cx="255281" cy="243162"/>
          </a:xfrm>
          <a:prstGeom prst="rect">
            <a:avLst/>
          </a:prstGeom>
        </p:spPr>
      </p:pic>
      <p:pic>
        <p:nvPicPr>
          <p:cNvPr id="24" name="Picture 23">
            <a:extLst>
              <a:ext uri="{FF2B5EF4-FFF2-40B4-BE49-F238E27FC236}">
                <a16:creationId xmlns:a16="http://schemas.microsoft.com/office/drawing/2014/main" id="{BD6C264F-3098-8141-97D0-8DFAC3A4D6EE}"/>
              </a:ext>
            </a:extLst>
          </p:cNvPr>
          <p:cNvPicPr>
            <a:picLocks noChangeAspect="1"/>
          </p:cNvPicPr>
          <p:nvPr/>
        </p:nvPicPr>
        <p:blipFill rotWithShape="1">
          <a:blip r:embed="rId4"/>
          <a:srcRect l="59171" t="78742" r="32766" b="11233"/>
          <a:stretch/>
        </p:blipFill>
        <p:spPr>
          <a:xfrm>
            <a:off x="3106722" y="2633631"/>
            <a:ext cx="255281" cy="243162"/>
          </a:xfrm>
          <a:prstGeom prst="rect">
            <a:avLst/>
          </a:prstGeom>
        </p:spPr>
      </p:pic>
      <p:pic>
        <p:nvPicPr>
          <p:cNvPr id="25" name="Picture 24">
            <a:extLst>
              <a:ext uri="{FF2B5EF4-FFF2-40B4-BE49-F238E27FC236}">
                <a16:creationId xmlns:a16="http://schemas.microsoft.com/office/drawing/2014/main" id="{D99628DA-2735-7848-B8E3-9BBD7029276A}"/>
              </a:ext>
            </a:extLst>
          </p:cNvPr>
          <p:cNvPicPr>
            <a:picLocks noChangeAspect="1"/>
          </p:cNvPicPr>
          <p:nvPr/>
        </p:nvPicPr>
        <p:blipFill rotWithShape="1">
          <a:blip r:embed="rId4"/>
          <a:srcRect l="68157" t="78742" r="23780" b="11233"/>
          <a:stretch/>
        </p:blipFill>
        <p:spPr>
          <a:xfrm>
            <a:off x="3114095" y="2880838"/>
            <a:ext cx="255281" cy="243162"/>
          </a:xfrm>
          <a:prstGeom prst="rect">
            <a:avLst/>
          </a:prstGeom>
        </p:spPr>
      </p:pic>
      <p:pic>
        <p:nvPicPr>
          <p:cNvPr id="26" name="Picture 2" descr="logo - CASCAD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87245" y="6293855"/>
            <a:ext cx="465955" cy="461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7003</TotalTime>
  <Words>321</Words>
  <Application>Microsoft Office PowerPoint</Application>
  <PresentationFormat>On-screen Show (4:3)</PresentationFormat>
  <Paragraphs>11</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Detected changes in precipitation extremes at their native scales derived from in situ measurements</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jagimbel</cp:lastModifiedBy>
  <cp:revision>140</cp:revision>
  <dcterms:created xsi:type="dcterms:W3CDTF">2016-02-10T19:06:12Z</dcterms:created>
  <dcterms:modified xsi:type="dcterms:W3CDTF">2019-10-30T14:54:03Z</dcterms:modified>
</cp:coreProperties>
</file>