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688" r:id="rId2"/>
  </p:sldMasterIdLst>
  <p:notesMasterIdLst>
    <p:notesMasterId r:id="rId4"/>
  </p:notesMasterIdLst>
  <p:handoutMasterIdLst>
    <p:handoutMasterId r:id="rId5"/>
  </p:handoutMasterIdLst>
  <p:sldIdLst>
    <p:sldId id="262" r:id="rId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D Collins" initials="WDC" lastIdx="1" clrIdx="0"/>
  <p:cmAuthor id="2" name="William D Collins" initials="WDC [2]" lastIdx="1" clrIdx="1"/>
  <p:cmAuthor id="3" name="William D Collins" initials="WDC [3]" lastIdx="1" clrIdx="2"/>
  <p:cmAuthor id="4" name="William D Collins" initials="WDC [4]" lastIdx="1" clrIdx="3"/>
  <p:cmAuthor id="5" name="William D Collins" initials="WDC [5]" lastIdx="1" clrIdx="4"/>
  <p:cmAuthor id="6" name="William D Collins" initials="WDC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E25"/>
    <a:srgbClr val="1C75BC"/>
    <a:srgbClr val="88AC2E"/>
    <a:srgbClr val="008000"/>
    <a:srgbClr val="106636"/>
    <a:srgbClr val="276258"/>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4159" autoAdjust="0"/>
    <p:restoredTop sz="94536" autoAdjust="0"/>
  </p:normalViewPr>
  <p:slideViewPr>
    <p:cSldViewPr snapToGrid="0" snapToObjects="1">
      <p:cViewPr varScale="1">
        <p:scale>
          <a:sx n="65" d="100"/>
          <a:sy n="65" d="100"/>
        </p:scale>
        <p:origin x="150" y="54"/>
      </p:cViewPr>
      <p:guideLst>
        <p:guide orient="horz" pos="2160"/>
        <p:guide pos="2881"/>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65" d="100"/>
          <a:sy n="65" d="100"/>
        </p:scale>
        <p:origin x="-154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handoutMaster" Target="handoutMasters/handoutMaster1.xml"/><Relationship Id="rId10"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3BC703-3CBD-6E4D-BA71-3FD9FD935D5C}" type="datetimeFigureOut">
              <a:rPr lang="en-US" smtClean="0"/>
              <a:t>2/23/2021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910744-5CF2-5543-BF83-A5596142CFE2}" type="slidenum">
              <a:rPr lang="en-US" smtClean="0"/>
              <a:t>‹#›</a:t>
            </a:fld>
            <a:endParaRPr lang="en-US"/>
          </a:p>
        </p:txBody>
      </p:sp>
    </p:spTree>
    <p:extLst>
      <p:ext uri="{BB962C8B-B14F-4D97-AF65-F5344CB8AC3E}">
        <p14:creationId xmlns:p14="http://schemas.microsoft.com/office/powerpoint/2010/main" val="36976717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98C03B-BDB1-094E-85E4-DB3D905A6DF3}" type="datetimeFigureOut">
              <a:rPr lang="en-US" smtClean="0"/>
              <a:t>2/23/2021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1C719-3C4F-EB4F-89FE-A3D057C59AC3}" type="slidenum">
              <a:rPr lang="en-US" smtClean="0"/>
              <a:t>‹#›</a:t>
            </a:fld>
            <a:endParaRPr lang="en-US"/>
          </a:p>
        </p:txBody>
      </p:sp>
    </p:spTree>
    <p:extLst>
      <p:ext uri="{BB962C8B-B14F-4D97-AF65-F5344CB8AC3E}">
        <p14:creationId xmlns:p14="http://schemas.microsoft.com/office/powerpoint/2010/main" val="31943658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her (EESA)">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0" y="0"/>
            <a:ext cx="9144000" cy="708660"/>
          </a:xfrm>
          <a:prstGeom prst="rect">
            <a:avLst/>
          </a:prstGeom>
          <a:solidFill>
            <a:srgbClr val="1C75BC"/>
          </a:solidFill>
          <a:ln w="9525">
            <a:noFill/>
            <a:miter lim="800000"/>
            <a:headEnd/>
            <a:tailEnd/>
          </a:ln>
        </p:spPr>
        <p:txBody>
          <a:bodyPr anchor="ctr"/>
          <a:lstStyle>
            <a:lvl1pPr marL="0">
              <a:spcBef>
                <a:spcPts val="0"/>
              </a:spcBef>
              <a:defRPr b="1" baseline="0">
                <a:solidFill>
                  <a:schemeClr val="bg1"/>
                </a:solidFill>
              </a:defRPr>
            </a:lvl1pPr>
          </a:lstStyle>
          <a:p>
            <a:pPr lvl="0"/>
            <a:r>
              <a:rPr lang="en-US" dirty="0"/>
              <a:t>Title</a:t>
            </a:r>
          </a:p>
        </p:txBody>
      </p:sp>
      <p:sp>
        <p:nvSpPr>
          <p:cNvPr id="40" name="Content Placeholder 10"/>
          <p:cNvSpPr>
            <a:spLocks noGrp="1"/>
          </p:cNvSpPr>
          <p:nvPr>
            <p:ph sz="quarter" idx="31" hasCustomPrompt="1"/>
          </p:nvPr>
        </p:nvSpPr>
        <p:spPr>
          <a:xfrm>
            <a:off x="13996" y="782956"/>
            <a:ext cx="3350984" cy="4771004"/>
          </a:xfrm>
          <a:prstGeom prst="rect">
            <a:avLst/>
          </a:prstGeom>
        </p:spPr>
        <p:txBody>
          <a:bodyPr/>
          <a:lstStyle>
            <a:lvl1pPr>
              <a:defRPr sz="1800" b="0" baseline="0">
                <a:solidFill>
                  <a:schemeClr val="accent4"/>
                </a:solidFill>
              </a:defRPr>
            </a:lvl1pPr>
            <a:lvl2pPr>
              <a:defRPr sz="1400"/>
            </a:lvl2pPr>
          </a:lstStyle>
          <a:p>
            <a:pPr lvl="0"/>
            <a:r>
              <a:rPr lang="en-US" dirty="0"/>
              <a:t>Image and caption                      - Visually compelling figure(s) to explain the research               - Include legends and descriptive caption</a:t>
            </a:r>
          </a:p>
        </p:txBody>
      </p:sp>
      <p:sp>
        <p:nvSpPr>
          <p:cNvPr id="41" name="Text Placeholder 30"/>
          <p:cNvSpPr>
            <a:spLocks noGrp="1"/>
          </p:cNvSpPr>
          <p:nvPr>
            <p:ph type="body" sz="quarter" idx="26" hasCustomPrompt="1"/>
          </p:nvPr>
        </p:nvSpPr>
        <p:spPr>
          <a:xfrm>
            <a:off x="12700" y="5553960"/>
            <a:ext cx="3352280" cy="688293"/>
          </a:xfrm>
          <a:prstGeom prst="rect">
            <a:avLst/>
          </a:prstGeom>
        </p:spPr>
        <p:txBody>
          <a:bodyPr>
            <a:noAutofit/>
          </a:bodyPr>
          <a:lstStyle>
            <a:lvl1pPr algn="just">
              <a:lnSpc>
                <a:spcPts val="1000"/>
              </a:lnSpc>
              <a:spcBef>
                <a:spcPts val="0"/>
              </a:spcBef>
              <a:defRPr sz="1000" b="0">
                <a:solidFill>
                  <a:srgbClr val="E86E25"/>
                </a:solidFill>
              </a:defRPr>
            </a:lvl1pPr>
          </a:lstStyle>
          <a:p>
            <a:pPr lvl="0"/>
            <a:r>
              <a:rPr lang="en-US" dirty="0"/>
              <a:t>Last, F., F. Last, F. last and F. Last (</a:t>
            </a:r>
            <a:r>
              <a:rPr lang="en-US" dirty="0" err="1"/>
              <a:t>yyyy</a:t>
            </a:r>
            <a:r>
              <a:rPr lang="en-US" dirty="0"/>
              <a:t>), Title. Journal, Volume (Issue), pages, DOI: 10.xxxxx/</a:t>
            </a:r>
            <a:r>
              <a:rPr lang="en-US" dirty="0" err="1"/>
              <a:t>xxxxxx</a:t>
            </a:r>
            <a:endParaRPr lang="en-US" dirty="0"/>
          </a:p>
        </p:txBody>
      </p:sp>
      <p:sp>
        <p:nvSpPr>
          <p:cNvPr id="44" name="Text Placeholder 23"/>
          <p:cNvSpPr>
            <a:spLocks noGrp="1"/>
          </p:cNvSpPr>
          <p:nvPr>
            <p:ph type="body" sz="quarter" idx="30" hasCustomPrompt="1"/>
          </p:nvPr>
        </p:nvSpPr>
        <p:spPr>
          <a:xfrm>
            <a:off x="3387840" y="1079048"/>
            <a:ext cx="5786275" cy="1214209"/>
          </a:xfrm>
          <a:prstGeom prst="rect">
            <a:avLst/>
          </a:prstGeom>
        </p:spPr>
        <p:txBody>
          <a:bodyPr/>
          <a:lstStyle>
            <a:lvl1pPr marL="228600">
              <a:defRPr sz="1600" b="0">
                <a:solidFill>
                  <a:srgbClr val="1C75BC"/>
                </a:solidFill>
              </a:defRPr>
            </a:lvl1pPr>
          </a:lstStyle>
          <a:p>
            <a:pPr lvl="0"/>
            <a:r>
              <a:rPr lang="en-US" dirty="0"/>
              <a:t>50 words or less</a:t>
            </a:r>
          </a:p>
        </p:txBody>
      </p:sp>
      <p:sp>
        <p:nvSpPr>
          <p:cNvPr id="46" name="Text Placeholder 23"/>
          <p:cNvSpPr>
            <a:spLocks noGrp="1"/>
          </p:cNvSpPr>
          <p:nvPr>
            <p:ph type="body" sz="quarter" idx="34" hasCustomPrompt="1"/>
          </p:nvPr>
        </p:nvSpPr>
        <p:spPr>
          <a:xfrm>
            <a:off x="3387840" y="2641148"/>
            <a:ext cx="5786275" cy="1212396"/>
          </a:xfrm>
          <a:prstGeom prst="rect">
            <a:avLst/>
          </a:prstGeom>
        </p:spPr>
        <p:txBody>
          <a:bodyPr/>
          <a:lstStyle>
            <a:lvl1pPr marL="228600">
              <a:defRPr sz="1600" b="0">
                <a:solidFill>
                  <a:srgbClr val="1C75BC"/>
                </a:solidFill>
              </a:defRPr>
            </a:lvl1pPr>
          </a:lstStyle>
          <a:p>
            <a:pPr lvl="0"/>
            <a:r>
              <a:rPr lang="en-US" dirty="0"/>
              <a:t>50 words or less Importance, relevance, or intriguing component of the finding to the field</a:t>
            </a:r>
          </a:p>
        </p:txBody>
      </p:sp>
      <p:sp>
        <p:nvSpPr>
          <p:cNvPr id="47" name="Text Placeholder 34"/>
          <p:cNvSpPr>
            <a:spLocks noGrp="1"/>
          </p:cNvSpPr>
          <p:nvPr>
            <p:ph type="body" sz="quarter" idx="35" hasCustomPrompt="1"/>
          </p:nvPr>
        </p:nvSpPr>
        <p:spPr>
          <a:xfrm>
            <a:off x="3387840" y="4214359"/>
            <a:ext cx="5786275" cy="2034041"/>
          </a:xfrm>
          <a:prstGeom prst="rect">
            <a:avLst/>
          </a:prstGeom>
        </p:spPr>
        <p:txBody>
          <a:bodyPr>
            <a:normAutofit/>
          </a:bodyPr>
          <a:lstStyle>
            <a:lvl1pPr marL="285750" indent="-285750">
              <a:buFont typeface="Arial" panose="020B0604020202020204" pitchFamily="34" charset="0"/>
              <a:buChar char="‒"/>
              <a:defRPr sz="1400" b="0">
                <a:solidFill>
                  <a:srgbClr val="1C75BC"/>
                </a:solidFill>
              </a:defRPr>
            </a:lvl1pPr>
          </a:lstStyle>
          <a:p>
            <a:pPr lvl="0"/>
            <a:r>
              <a:rPr lang="en-US" dirty="0"/>
              <a:t>Address the research approach in 2-4 bullet points</a:t>
            </a:r>
          </a:p>
        </p:txBody>
      </p:sp>
      <p:pic>
        <p:nvPicPr>
          <p:cNvPr id="49" name="Picture 48" descr="EES_Logo2015.jpg"/>
          <p:cNvPicPr>
            <a:picLocks noChangeAspect="1"/>
          </p:cNvPicPr>
          <p:nvPr userDrawn="1"/>
        </p:nvPicPr>
        <p:blipFill>
          <a:blip r:embed="rId2" cstate="print"/>
          <a:stretch>
            <a:fillRect/>
          </a:stretch>
        </p:blipFill>
        <p:spPr>
          <a:xfrm>
            <a:off x="6705600" y="6323281"/>
            <a:ext cx="1351650" cy="365760"/>
          </a:xfrm>
          <a:prstGeom prst="rect">
            <a:avLst/>
          </a:prstGeom>
        </p:spPr>
      </p:pic>
      <p:pic>
        <p:nvPicPr>
          <p:cNvPr id="50" name="Picture 49" descr="Berkeley_Lab_Logo_Sma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7200" y="6248400"/>
            <a:ext cx="762000" cy="593313"/>
          </a:xfrm>
          <a:prstGeom prst="rect">
            <a:avLst/>
          </a:prstGeom>
        </p:spPr>
      </p:pic>
      <p:sp>
        <p:nvSpPr>
          <p:cNvPr id="52" name="Picture Placeholder 51"/>
          <p:cNvSpPr>
            <a:spLocks noGrp="1"/>
          </p:cNvSpPr>
          <p:nvPr>
            <p:ph type="pic" sz="quarter" idx="36" hasCustomPrompt="1"/>
          </p:nvPr>
        </p:nvSpPr>
        <p:spPr>
          <a:xfrm>
            <a:off x="3387725" y="6323013"/>
            <a:ext cx="3187700" cy="439737"/>
          </a:xfrm>
          <a:prstGeom prst="rect">
            <a:avLst/>
          </a:prstGeom>
        </p:spPr>
        <p:txBody>
          <a:bodyPr/>
          <a:lstStyle>
            <a:lvl1pPr>
              <a:defRPr sz="1100">
                <a:solidFill>
                  <a:schemeClr val="accent4"/>
                </a:solidFill>
              </a:defRPr>
            </a:lvl1pPr>
          </a:lstStyle>
          <a:p>
            <a:pPr lvl="0"/>
            <a:r>
              <a:rPr lang="en-US" dirty="0"/>
              <a:t>Optional - additional logos here (project logo, collaborators, etc.)</a:t>
            </a:r>
          </a:p>
        </p:txBody>
      </p:sp>
      <p:sp>
        <p:nvSpPr>
          <p:cNvPr id="15" name="Picture Placeholder 51"/>
          <p:cNvSpPr>
            <a:spLocks noGrp="1"/>
          </p:cNvSpPr>
          <p:nvPr>
            <p:ph type="pic" sz="quarter" idx="37" hasCustomPrompt="1"/>
          </p:nvPr>
        </p:nvSpPr>
        <p:spPr>
          <a:xfrm>
            <a:off x="347345" y="6330633"/>
            <a:ext cx="2883535" cy="439737"/>
          </a:xfrm>
          <a:prstGeom prst="rect">
            <a:avLst/>
          </a:prstGeom>
        </p:spPr>
        <p:txBody>
          <a:bodyPr/>
          <a:lstStyle>
            <a:lvl1pPr>
              <a:defRPr sz="1100" baseline="0">
                <a:solidFill>
                  <a:schemeClr val="accent4"/>
                </a:solidFill>
              </a:defRPr>
            </a:lvl1pPr>
          </a:lstStyle>
          <a:p>
            <a:pPr lvl="0"/>
            <a:r>
              <a:rPr lang="en-US" dirty="0"/>
              <a:t>Sponsor logo here</a:t>
            </a:r>
          </a:p>
        </p:txBody>
      </p:sp>
      <p:cxnSp>
        <p:nvCxnSpPr>
          <p:cNvPr id="3" name="Straight Connector 2"/>
          <p:cNvCxnSpPr/>
          <p:nvPr userDrawn="1"/>
        </p:nvCxnSpPr>
        <p:spPr>
          <a:xfrm>
            <a:off x="0" y="734513"/>
            <a:ext cx="9144000" cy="0"/>
          </a:xfrm>
          <a:prstGeom prst="line">
            <a:avLst/>
          </a:prstGeom>
          <a:ln w="50800" cmpd="thickThin">
            <a:solidFill>
              <a:srgbClr val="88AC2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0" y="6242253"/>
            <a:ext cx="9144000" cy="0"/>
          </a:xfrm>
          <a:prstGeom prst="line">
            <a:avLst/>
          </a:prstGeom>
          <a:ln w="31750">
            <a:solidFill>
              <a:srgbClr val="88AC2E"/>
            </a:solidFill>
          </a:ln>
          <a:effectLst>
            <a:reflection endPos="50000" dist="127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786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her (EESA 2)">
    <p:spTree>
      <p:nvGrpSpPr>
        <p:cNvPr id="1" name=""/>
        <p:cNvGrpSpPr/>
        <p:nvPr/>
      </p:nvGrpSpPr>
      <p:grpSpPr>
        <a:xfrm>
          <a:off x="0" y="0"/>
          <a:ext cx="0" cy="0"/>
          <a:chOff x="0" y="0"/>
          <a:chExt cx="0" cy="0"/>
        </a:xfrm>
      </p:grpSpPr>
      <p:sp>
        <p:nvSpPr>
          <p:cNvPr id="3" name="Wave 2"/>
          <p:cNvSpPr/>
          <p:nvPr userDrawn="1"/>
        </p:nvSpPr>
        <p:spPr>
          <a:xfrm>
            <a:off x="0" y="330200"/>
            <a:ext cx="9140825" cy="238125"/>
          </a:xfrm>
          <a:prstGeom prst="wave">
            <a:avLst/>
          </a:prstGeom>
          <a:solidFill>
            <a:schemeClr val="accent6">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a:lstStyle/>
          <a:p>
            <a:pPr defTabSz="1436888">
              <a:defRPr/>
            </a:pPr>
            <a:endParaRPr lang="en-US">
              <a:solidFill>
                <a:prstClr val="white"/>
              </a:solidFill>
            </a:endParaRPr>
          </a:p>
        </p:txBody>
      </p:sp>
      <p:sp>
        <p:nvSpPr>
          <p:cNvPr id="4" name="Wave 3"/>
          <p:cNvSpPr/>
          <p:nvPr userDrawn="1"/>
        </p:nvSpPr>
        <p:spPr>
          <a:xfrm>
            <a:off x="3175" y="311150"/>
            <a:ext cx="9140825" cy="219075"/>
          </a:xfrm>
          <a:prstGeom prst="wave">
            <a:avLst/>
          </a:prstGeom>
          <a:gradFill>
            <a:gsLst>
              <a:gs pos="0">
                <a:srgbClr val="FFCC66"/>
              </a:gs>
              <a:gs pos="100000">
                <a:srgbClr val="FFF495"/>
              </a:gs>
            </a:gsLst>
            <a:lin ang="600000" scaled="0"/>
          </a:gradFill>
          <a:ln w="3175">
            <a:noFill/>
          </a:ln>
          <a:effectLst/>
        </p:spPr>
        <p:style>
          <a:lnRef idx="1">
            <a:schemeClr val="accent1"/>
          </a:lnRef>
          <a:fillRef idx="3">
            <a:schemeClr val="accent1"/>
          </a:fillRef>
          <a:effectRef idx="2">
            <a:schemeClr val="accent1"/>
          </a:effectRef>
          <a:fontRef idx="minor">
            <a:schemeClr val="lt1"/>
          </a:fontRef>
        </p:style>
        <p:txBody>
          <a:bodyPr/>
          <a:lstStyle/>
          <a:p>
            <a:pPr defTabSz="1436888">
              <a:defRPr/>
            </a:pPr>
            <a:endParaRPr lang="en-US">
              <a:solidFill>
                <a:prstClr val="white"/>
              </a:solidFill>
            </a:endParaRPr>
          </a:p>
        </p:txBody>
      </p:sp>
      <p:sp>
        <p:nvSpPr>
          <p:cNvPr id="5" name="Wave 4"/>
          <p:cNvSpPr/>
          <p:nvPr userDrawn="1"/>
        </p:nvSpPr>
        <p:spPr>
          <a:xfrm>
            <a:off x="0" y="263525"/>
            <a:ext cx="9140825" cy="233363"/>
          </a:xfrm>
          <a:prstGeom prst="wav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3175">
            <a:noFill/>
          </a:ln>
          <a:effectLst/>
        </p:spPr>
        <p:style>
          <a:lnRef idx="1">
            <a:schemeClr val="accent1"/>
          </a:lnRef>
          <a:fillRef idx="3">
            <a:schemeClr val="accent1"/>
          </a:fillRef>
          <a:effectRef idx="2">
            <a:schemeClr val="accent1"/>
          </a:effectRef>
          <a:fontRef idx="minor">
            <a:schemeClr val="lt1"/>
          </a:fontRef>
        </p:style>
        <p:txBody>
          <a:bodyPr/>
          <a:lstStyle/>
          <a:p>
            <a:pPr defTabSz="1436888">
              <a:defRPr/>
            </a:pPr>
            <a:endParaRPr lang="en-US">
              <a:solidFill>
                <a:prstClr val="white"/>
              </a:solidFill>
            </a:endParaRPr>
          </a:p>
        </p:txBody>
      </p:sp>
      <p:sp>
        <p:nvSpPr>
          <p:cNvPr id="6" name="Wave 5"/>
          <p:cNvSpPr/>
          <p:nvPr userDrawn="1"/>
        </p:nvSpPr>
        <p:spPr>
          <a:xfrm>
            <a:off x="0" y="65088"/>
            <a:ext cx="9144000" cy="361950"/>
          </a:xfrm>
          <a:prstGeom prst="wav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3175">
            <a:noFill/>
          </a:ln>
          <a:effectLst/>
        </p:spPr>
        <p:style>
          <a:lnRef idx="1">
            <a:schemeClr val="accent1"/>
          </a:lnRef>
          <a:fillRef idx="3">
            <a:schemeClr val="accent1"/>
          </a:fillRef>
          <a:effectRef idx="2">
            <a:schemeClr val="accent1"/>
          </a:effectRef>
          <a:fontRef idx="minor">
            <a:schemeClr val="lt1"/>
          </a:fontRef>
        </p:style>
        <p:txBody>
          <a:bodyPr/>
          <a:lstStyle/>
          <a:p>
            <a:pPr defTabSz="1436888">
              <a:defRPr/>
            </a:pPr>
            <a:endParaRPr lang="en-US">
              <a:solidFill>
                <a:prstClr val="white"/>
              </a:solidFill>
            </a:endParaRPr>
          </a:p>
        </p:txBody>
      </p:sp>
      <p:sp>
        <p:nvSpPr>
          <p:cNvPr id="7" name="Rectangle 6"/>
          <p:cNvSpPr/>
          <p:nvPr userDrawn="1"/>
        </p:nvSpPr>
        <p:spPr>
          <a:xfrm>
            <a:off x="0" y="0"/>
            <a:ext cx="9144000" cy="3048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436888">
              <a:defRPr/>
            </a:pPr>
            <a:endParaRPr lang="en-US" dirty="0">
              <a:solidFill>
                <a:prstClr val="white"/>
              </a:solidFill>
            </a:endParaRPr>
          </a:p>
        </p:txBody>
      </p:sp>
      <p:sp>
        <p:nvSpPr>
          <p:cNvPr id="8" name="Wave 7"/>
          <p:cNvSpPr/>
          <p:nvPr userDrawn="1"/>
        </p:nvSpPr>
        <p:spPr>
          <a:xfrm>
            <a:off x="-3175" y="557213"/>
            <a:ext cx="9147175" cy="233362"/>
          </a:xfrm>
          <a:prstGeom prst="wave">
            <a:avLst/>
          </a:prstGeom>
          <a:solidFill>
            <a:srgbClr val="6BA42C"/>
          </a:solidFill>
          <a:ln w="3175">
            <a:noFill/>
          </a:ln>
          <a:effectLst/>
        </p:spPr>
        <p:style>
          <a:lnRef idx="1">
            <a:schemeClr val="accent1"/>
          </a:lnRef>
          <a:fillRef idx="3">
            <a:schemeClr val="accent1"/>
          </a:fillRef>
          <a:effectRef idx="2">
            <a:schemeClr val="accent1"/>
          </a:effectRef>
          <a:fontRef idx="minor">
            <a:schemeClr val="lt1"/>
          </a:fontRef>
        </p:style>
        <p:txBody>
          <a:bodyPr/>
          <a:lstStyle/>
          <a:p>
            <a:pPr defTabSz="1436888">
              <a:defRPr/>
            </a:pPr>
            <a:endParaRPr lang="en-US">
              <a:solidFill>
                <a:prstClr val="white"/>
              </a:solidFill>
            </a:endParaRPr>
          </a:p>
        </p:txBody>
      </p:sp>
      <p:sp>
        <p:nvSpPr>
          <p:cNvPr id="9" name="Title Placeholder 1"/>
          <p:cNvSpPr>
            <a:spLocks noGrp="1"/>
          </p:cNvSpPr>
          <p:nvPr>
            <p:ph type="title" hasCustomPrompt="1"/>
          </p:nvPr>
        </p:nvSpPr>
        <p:spPr bwMode="auto">
          <a:xfrm>
            <a:off x="0" y="0"/>
            <a:ext cx="9144000" cy="708660"/>
          </a:xfrm>
          <a:prstGeom prst="rect">
            <a:avLst/>
          </a:prstGeom>
          <a:noFill/>
          <a:ln w="9525">
            <a:noFill/>
            <a:miter lim="800000"/>
            <a:headEnd/>
            <a:tailEnd/>
          </a:ln>
        </p:spPr>
        <p:txBody>
          <a:bodyPr anchor="ctr"/>
          <a:lstStyle>
            <a:lvl1pPr marL="0">
              <a:spcBef>
                <a:spcPts val="0"/>
              </a:spcBef>
              <a:defRPr b="1" baseline="0">
                <a:solidFill>
                  <a:schemeClr val="bg1"/>
                </a:solidFill>
              </a:defRPr>
            </a:lvl1pPr>
          </a:lstStyle>
          <a:p>
            <a:pPr lvl="0"/>
            <a:r>
              <a:rPr lang="en-US" dirty="0"/>
              <a:t>Title</a:t>
            </a:r>
          </a:p>
        </p:txBody>
      </p:sp>
      <p:sp>
        <p:nvSpPr>
          <p:cNvPr id="10" name="Content Placeholder 10"/>
          <p:cNvSpPr>
            <a:spLocks noGrp="1"/>
          </p:cNvSpPr>
          <p:nvPr>
            <p:ph sz="quarter" idx="31" hasCustomPrompt="1"/>
          </p:nvPr>
        </p:nvSpPr>
        <p:spPr>
          <a:xfrm>
            <a:off x="13996" y="782956"/>
            <a:ext cx="3350984" cy="4771004"/>
          </a:xfrm>
          <a:prstGeom prst="rect">
            <a:avLst/>
          </a:prstGeom>
        </p:spPr>
        <p:txBody>
          <a:bodyPr/>
          <a:lstStyle>
            <a:lvl1pPr>
              <a:defRPr sz="1800" b="0" baseline="0">
                <a:solidFill>
                  <a:schemeClr val="accent4"/>
                </a:solidFill>
              </a:defRPr>
            </a:lvl1pPr>
            <a:lvl2pPr>
              <a:defRPr sz="1400"/>
            </a:lvl2pPr>
          </a:lstStyle>
          <a:p>
            <a:pPr lvl="0"/>
            <a:r>
              <a:rPr lang="en-US" dirty="0"/>
              <a:t>Image and caption                      - Visually compelling figure(s) to explain the research               - Include legends and descriptive caption</a:t>
            </a:r>
          </a:p>
        </p:txBody>
      </p:sp>
      <p:sp>
        <p:nvSpPr>
          <p:cNvPr id="11" name="Text Placeholder 30"/>
          <p:cNvSpPr>
            <a:spLocks noGrp="1"/>
          </p:cNvSpPr>
          <p:nvPr>
            <p:ph type="body" sz="quarter" idx="26" hasCustomPrompt="1"/>
          </p:nvPr>
        </p:nvSpPr>
        <p:spPr>
          <a:xfrm>
            <a:off x="12700" y="5553960"/>
            <a:ext cx="3352280" cy="688293"/>
          </a:xfrm>
          <a:prstGeom prst="rect">
            <a:avLst/>
          </a:prstGeom>
        </p:spPr>
        <p:txBody>
          <a:bodyPr>
            <a:noAutofit/>
          </a:bodyPr>
          <a:lstStyle>
            <a:lvl1pPr algn="just">
              <a:lnSpc>
                <a:spcPts val="1000"/>
              </a:lnSpc>
              <a:spcBef>
                <a:spcPts val="0"/>
              </a:spcBef>
              <a:defRPr sz="1000" b="0">
                <a:solidFill>
                  <a:srgbClr val="E86E25"/>
                </a:solidFill>
              </a:defRPr>
            </a:lvl1pPr>
          </a:lstStyle>
          <a:p>
            <a:pPr lvl="0"/>
            <a:r>
              <a:rPr lang="en-US" dirty="0"/>
              <a:t>Last, F., F. Last, F. last and F. Last (</a:t>
            </a:r>
            <a:r>
              <a:rPr lang="en-US" dirty="0" err="1"/>
              <a:t>yyyy</a:t>
            </a:r>
            <a:r>
              <a:rPr lang="en-US" dirty="0"/>
              <a:t>), Title. Journal, Volume (Issue), pages, DOI: 10.xxxxx/</a:t>
            </a:r>
            <a:r>
              <a:rPr lang="en-US" dirty="0" err="1"/>
              <a:t>xxxxxx</a:t>
            </a:r>
            <a:endParaRPr lang="en-US" dirty="0"/>
          </a:p>
        </p:txBody>
      </p:sp>
      <p:sp>
        <p:nvSpPr>
          <p:cNvPr id="14" name="Text Placeholder 23"/>
          <p:cNvSpPr>
            <a:spLocks noGrp="1"/>
          </p:cNvSpPr>
          <p:nvPr>
            <p:ph type="body" sz="quarter" idx="30" hasCustomPrompt="1"/>
          </p:nvPr>
        </p:nvSpPr>
        <p:spPr>
          <a:xfrm>
            <a:off x="3387840" y="1079048"/>
            <a:ext cx="5786275" cy="1214209"/>
          </a:xfrm>
          <a:prstGeom prst="rect">
            <a:avLst/>
          </a:prstGeom>
        </p:spPr>
        <p:txBody>
          <a:bodyPr/>
          <a:lstStyle>
            <a:lvl1pPr marL="228600">
              <a:defRPr sz="1600" b="0">
                <a:solidFill>
                  <a:srgbClr val="1C75BC"/>
                </a:solidFill>
              </a:defRPr>
            </a:lvl1pPr>
          </a:lstStyle>
          <a:p>
            <a:pPr lvl="0"/>
            <a:r>
              <a:rPr lang="en-US" dirty="0"/>
              <a:t>50 words or less</a:t>
            </a:r>
          </a:p>
        </p:txBody>
      </p:sp>
      <p:sp>
        <p:nvSpPr>
          <p:cNvPr id="16" name="Text Placeholder 23"/>
          <p:cNvSpPr>
            <a:spLocks noGrp="1"/>
          </p:cNvSpPr>
          <p:nvPr>
            <p:ph type="body" sz="quarter" idx="34" hasCustomPrompt="1"/>
          </p:nvPr>
        </p:nvSpPr>
        <p:spPr>
          <a:xfrm>
            <a:off x="3387840" y="2641148"/>
            <a:ext cx="5786275" cy="1212396"/>
          </a:xfrm>
          <a:prstGeom prst="rect">
            <a:avLst/>
          </a:prstGeom>
        </p:spPr>
        <p:txBody>
          <a:bodyPr/>
          <a:lstStyle>
            <a:lvl1pPr marL="228600">
              <a:defRPr sz="1600" b="0">
                <a:solidFill>
                  <a:srgbClr val="1C75BC"/>
                </a:solidFill>
              </a:defRPr>
            </a:lvl1pPr>
          </a:lstStyle>
          <a:p>
            <a:pPr lvl="0"/>
            <a:r>
              <a:rPr lang="en-US" dirty="0"/>
              <a:t>50 words or less Importance, relevance, or intriguing component of the finding to the field</a:t>
            </a:r>
          </a:p>
        </p:txBody>
      </p:sp>
      <p:sp>
        <p:nvSpPr>
          <p:cNvPr id="17" name="Text Placeholder 34"/>
          <p:cNvSpPr>
            <a:spLocks noGrp="1"/>
          </p:cNvSpPr>
          <p:nvPr>
            <p:ph type="body" sz="quarter" idx="35" hasCustomPrompt="1"/>
          </p:nvPr>
        </p:nvSpPr>
        <p:spPr>
          <a:xfrm>
            <a:off x="3387840" y="4214359"/>
            <a:ext cx="5786275" cy="2034041"/>
          </a:xfrm>
          <a:prstGeom prst="rect">
            <a:avLst/>
          </a:prstGeom>
        </p:spPr>
        <p:txBody>
          <a:bodyPr>
            <a:normAutofit/>
          </a:bodyPr>
          <a:lstStyle>
            <a:lvl1pPr marL="285750" indent="-285750">
              <a:buFont typeface="Arial" panose="020B0604020202020204" pitchFamily="34" charset="0"/>
              <a:buChar char="‒"/>
              <a:defRPr sz="1400" b="0">
                <a:solidFill>
                  <a:srgbClr val="1C75BC"/>
                </a:solidFill>
              </a:defRPr>
            </a:lvl1pPr>
          </a:lstStyle>
          <a:p>
            <a:pPr lvl="0"/>
            <a:r>
              <a:rPr lang="en-US" dirty="0"/>
              <a:t>Address the research approach in 2-4 bullet points</a:t>
            </a:r>
          </a:p>
        </p:txBody>
      </p:sp>
      <p:pic>
        <p:nvPicPr>
          <p:cNvPr id="18" name="Picture 17" descr="EES_Logo2015.jpg"/>
          <p:cNvPicPr>
            <a:picLocks noChangeAspect="1"/>
          </p:cNvPicPr>
          <p:nvPr userDrawn="1"/>
        </p:nvPicPr>
        <p:blipFill>
          <a:blip r:embed="rId2" cstate="print"/>
          <a:stretch>
            <a:fillRect/>
          </a:stretch>
        </p:blipFill>
        <p:spPr>
          <a:xfrm>
            <a:off x="6705600" y="6323281"/>
            <a:ext cx="1351650" cy="365760"/>
          </a:xfrm>
          <a:prstGeom prst="rect">
            <a:avLst/>
          </a:prstGeom>
        </p:spPr>
      </p:pic>
      <p:pic>
        <p:nvPicPr>
          <p:cNvPr id="19" name="Picture 18" descr="Berkeley_Lab_Logo_Sma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7200" y="6248400"/>
            <a:ext cx="762000" cy="593313"/>
          </a:xfrm>
          <a:prstGeom prst="rect">
            <a:avLst/>
          </a:prstGeom>
        </p:spPr>
      </p:pic>
      <p:sp>
        <p:nvSpPr>
          <p:cNvPr id="20" name="Picture Placeholder 51"/>
          <p:cNvSpPr>
            <a:spLocks noGrp="1"/>
          </p:cNvSpPr>
          <p:nvPr>
            <p:ph type="pic" sz="quarter" idx="36" hasCustomPrompt="1"/>
          </p:nvPr>
        </p:nvSpPr>
        <p:spPr>
          <a:xfrm>
            <a:off x="3387725" y="6323013"/>
            <a:ext cx="3187700" cy="439737"/>
          </a:xfrm>
          <a:prstGeom prst="rect">
            <a:avLst/>
          </a:prstGeom>
        </p:spPr>
        <p:txBody>
          <a:bodyPr/>
          <a:lstStyle>
            <a:lvl1pPr>
              <a:defRPr sz="1100">
                <a:solidFill>
                  <a:schemeClr val="accent4"/>
                </a:solidFill>
              </a:defRPr>
            </a:lvl1pPr>
          </a:lstStyle>
          <a:p>
            <a:pPr lvl="0"/>
            <a:r>
              <a:rPr lang="en-US" dirty="0"/>
              <a:t>Optional - additional logos here (project logo, collaborators, etc.)</a:t>
            </a:r>
          </a:p>
        </p:txBody>
      </p:sp>
      <p:sp>
        <p:nvSpPr>
          <p:cNvPr id="21" name="Picture Placeholder 51"/>
          <p:cNvSpPr>
            <a:spLocks noGrp="1"/>
          </p:cNvSpPr>
          <p:nvPr>
            <p:ph type="pic" sz="quarter" idx="37" hasCustomPrompt="1"/>
          </p:nvPr>
        </p:nvSpPr>
        <p:spPr>
          <a:xfrm>
            <a:off x="347345" y="6330633"/>
            <a:ext cx="2883535" cy="439737"/>
          </a:xfrm>
          <a:prstGeom prst="rect">
            <a:avLst/>
          </a:prstGeom>
        </p:spPr>
        <p:txBody>
          <a:bodyPr/>
          <a:lstStyle>
            <a:lvl1pPr>
              <a:defRPr sz="1100" baseline="0">
                <a:solidFill>
                  <a:schemeClr val="accent4"/>
                </a:solidFill>
              </a:defRPr>
            </a:lvl1pPr>
          </a:lstStyle>
          <a:p>
            <a:pPr lvl="0"/>
            <a:r>
              <a:rPr lang="en-US" dirty="0"/>
              <a:t>Sponsor logo here</a:t>
            </a:r>
          </a:p>
        </p:txBody>
      </p:sp>
      <p:cxnSp>
        <p:nvCxnSpPr>
          <p:cNvPr id="22" name="Straight Connector 21"/>
          <p:cNvCxnSpPr/>
          <p:nvPr userDrawn="1"/>
        </p:nvCxnSpPr>
        <p:spPr>
          <a:xfrm>
            <a:off x="0" y="734513"/>
            <a:ext cx="9144000" cy="0"/>
          </a:xfrm>
          <a:prstGeom prst="line">
            <a:avLst/>
          </a:prstGeom>
          <a:ln w="50800" cmpd="thickThin">
            <a:solidFill>
              <a:srgbClr val="88AC2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0" y="6242253"/>
            <a:ext cx="9144000" cy="0"/>
          </a:xfrm>
          <a:prstGeom prst="line">
            <a:avLst/>
          </a:prstGeom>
          <a:ln w="31750">
            <a:solidFill>
              <a:srgbClr val="88AC2E"/>
            </a:solidFill>
          </a:ln>
          <a:effectLst>
            <a:reflection endPos="50000" dist="127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339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E-SC generic (BER or B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366486" y="-4627"/>
            <a:ext cx="8392886" cy="708660"/>
          </a:xfrm>
          <a:prstGeom prst="rect">
            <a:avLst/>
          </a:prstGeom>
          <a:noFill/>
          <a:ln w="9525">
            <a:noFill/>
            <a:miter lim="800000"/>
            <a:headEnd/>
            <a:tailEnd/>
          </a:ln>
        </p:spPr>
        <p:txBody>
          <a:bodyPr anchor="ctr"/>
          <a:lstStyle>
            <a:lvl1pPr>
              <a:defRPr b="1" baseline="0">
                <a:solidFill>
                  <a:srgbClr val="008000"/>
                </a:solidFill>
              </a:defRPr>
            </a:lvl1pPr>
          </a:lstStyle>
          <a:p>
            <a:pPr lvl="0"/>
            <a:r>
              <a:rPr lang="en-US" dirty="0"/>
              <a:t>Title</a:t>
            </a:r>
          </a:p>
        </p:txBody>
      </p:sp>
      <p:sp>
        <p:nvSpPr>
          <p:cNvPr id="40" name="Content Placeholder 10"/>
          <p:cNvSpPr>
            <a:spLocks noGrp="1"/>
          </p:cNvSpPr>
          <p:nvPr>
            <p:ph sz="quarter" idx="31" hasCustomPrompt="1"/>
          </p:nvPr>
        </p:nvSpPr>
        <p:spPr>
          <a:xfrm>
            <a:off x="13996" y="782956"/>
            <a:ext cx="3350984" cy="4771004"/>
          </a:xfrm>
          <a:prstGeom prst="rect">
            <a:avLst/>
          </a:prstGeom>
        </p:spPr>
        <p:txBody>
          <a:bodyPr/>
          <a:lstStyle>
            <a:lvl1pPr>
              <a:defRPr sz="1800" b="0" baseline="0">
                <a:solidFill>
                  <a:srgbClr val="008000"/>
                </a:solidFill>
              </a:defRPr>
            </a:lvl1pPr>
            <a:lvl2pPr>
              <a:defRPr sz="1400"/>
            </a:lvl2pPr>
          </a:lstStyle>
          <a:p>
            <a:pPr lvl="0"/>
            <a:r>
              <a:rPr lang="en-US" dirty="0"/>
              <a:t>Image and caption                      - Visually compelling figure(s) to explain the research               - Include legends and descriptive caption                     - DOE has the right to use published journal images per contractual funding agreements</a:t>
            </a:r>
          </a:p>
          <a:p>
            <a:pPr lvl="1"/>
            <a:endParaRPr lang="en-US" dirty="0"/>
          </a:p>
        </p:txBody>
      </p:sp>
      <p:sp>
        <p:nvSpPr>
          <p:cNvPr id="41" name="Text Placeholder 30"/>
          <p:cNvSpPr>
            <a:spLocks noGrp="1"/>
          </p:cNvSpPr>
          <p:nvPr>
            <p:ph type="body" sz="quarter" idx="26" hasCustomPrompt="1"/>
          </p:nvPr>
        </p:nvSpPr>
        <p:spPr>
          <a:xfrm>
            <a:off x="12700" y="5553960"/>
            <a:ext cx="3352280" cy="688293"/>
          </a:xfrm>
          <a:prstGeom prst="rect">
            <a:avLst/>
          </a:prstGeom>
        </p:spPr>
        <p:txBody>
          <a:bodyPr>
            <a:noAutofit/>
          </a:bodyPr>
          <a:lstStyle>
            <a:lvl1pPr algn="just">
              <a:lnSpc>
                <a:spcPts val="1000"/>
              </a:lnSpc>
              <a:spcBef>
                <a:spcPts val="0"/>
              </a:spcBef>
              <a:defRPr sz="1000" b="0"/>
            </a:lvl1pPr>
          </a:lstStyle>
          <a:p>
            <a:pPr lvl="0"/>
            <a:r>
              <a:rPr lang="en-US" dirty="0"/>
              <a:t>Last, F., F. Last, F. last and F. Last (</a:t>
            </a:r>
            <a:r>
              <a:rPr lang="en-US" dirty="0" err="1"/>
              <a:t>yyyy</a:t>
            </a:r>
            <a:r>
              <a:rPr lang="en-US" dirty="0"/>
              <a:t>), Title. Journal, Volume (Issue), pages, DOI: 10.xxxxx/</a:t>
            </a:r>
            <a:r>
              <a:rPr lang="en-US" dirty="0" err="1"/>
              <a:t>xxxxxx</a:t>
            </a:r>
            <a:endParaRPr lang="en-US" dirty="0"/>
          </a:p>
        </p:txBody>
      </p:sp>
      <p:sp>
        <p:nvSpPr>
          <p:cNvPr id="44" name="Text Placeholder 23"/>
          <p:cNvSpPr>
            <a:spLocks noGrp="1"/>
          </p:cNvSpPr>
          <p:nvPr>
            <p:ph type="body" sz="quarter" idx="30" hasCustomPrompt="1"/>
          </p:nvPr>
        </p:nvSpPr>
        <p:spPr>
          <a:xfrm>
            <a:off x="3387840" y="1079048"/>
            <a:ext cx="5786275" cy="1214209"/>
          </a:xfrm>
          <a:prstGeom prst="rect">
            <a:avLst/>
          </a:prstGeom>
        </p:spPr>
        <p:txBody>
          <a:bodyPr/>
          <a:lstStyle>
            <a:lvl1pPr marL="228600">
              <a:defRPr sz="1600" b="0">
                <a:solidFill>
                  <a:schemeClr val="tx1"/>
                </a:solidFill>
              </a:defRPr>
            </a:lvl1pPr>
          </a:lstStyle>
          <a:p>
            <a:pPr lvl="0"/>
            <a:r>
              <a:rPr lang="en-US" dirty="0"/>
              <a:t>50 words or less</a:t>
            </a:r>
          </a:p>
        </p:txBody>
      </p:sp>
      <p:sp>
        <p:nvSpPr>
          <p:cNvPr id="46" name="Text Placeholder 23"/>
          <p:cNvSpPr>
            <a:spLocks noGrp="1"/>
          </p:cNvSpPr>
          <p:nvPr>
            <p:ph type="body" sz="quarter" idx="34" hasCustomPrompt="1"/>
          </p:nvPr>
        </p:nvSpPr>
        <p:spPr>
          <a:xfrm>
            <a:off x="3387840" y="2641148"/>
            <a:ext cx="5786275" cy="1212396"/>
          </a:xfrm>
          <a:prstGeom prst="rect">
            <a:avLst/>
          </a:prstGeom>
        </p:spPr>
        <p:txBody>
          <a:bodyPr/>
          <a:lstStyle>
            <a:lvl1pPr marL="228600">
              <a:defRPr sz="1600" b="0">
                <a:solidFill>
                  <a:schemeClr val="tx1"/>
                </a:solidFill>
              </a:defRPr>
            </a:lvl1pPr>
          </a:lstStyle>
          <a:p>
            <a:pPr lvl="0"/>
            <a:r>
              <a:rPr lang="en-US" dirty="0"/>
              <a:t>50 words or less Importance, relevance, or intriguing component of the finding to the field</a:t>
            </a:r>
          </a:p>
        </p:txBody>
      </p:sp>
      <p:sp>
        <p:nvSpPr>
          <p:cNvPr id="47" name="Text Placeholder 34"/>
          <p:cNvSpPr>
            <a:spLocks noGrp="1"/>
          </p:cNvSpPr>
          <p:nvPr>
            <p:ph type="body" sz="quarter" idx="35" hasCustomPrompt="1"/>
          </p:nvPr>
        </p:nvSpPr>
        <p:spPr>
          <a:xfrm>
            <a:off x="3387840" y="4214359"/>
            <a:ext cx="5786275" cy="2034041"/>
          </a:xfrm>
          <a:prstGeom prst="rect">
            <a:avLst/>
          </a:prstGeom>
        </p:spPr>
        <p:txBody>
          <a:bodyPr>
            <a:normAutofit/>
          </a:bodyPr>
          <a:lstStyle>
            <a:lvl1pPr marL="285750" indent="-285750">
              <a:buFont typeface="Arial" panose="020B0604020202020204" pitchFamily="34" charset="0"/>
              <a:buChar char="‒"/>
              <a:defRPr sz="1400" b="0">
                <a:solidFill>
                  <a:schemeClr val="tx1"/>
                </a:solidFill>
              </a:defRPr>
            </a:lvl1pPr>
          </a:lstStyle>
          <a:p>
            <a:pPr lvl="0"/>
            <a:r>
              <a:rPr lang="en-US" dirty="0"/>
              <a:t>Address the research approach in 2-4 bullet points</a:t>
            </a:r>
          </a:p>
          <a:p>
            <a:pPr lvl="0"/>
            <a:r>
              <a:rPr lang="en-US" dirty="0"/>
              <a:t>Only if needed: Give a ~175 word detailed explanation and/or additional description of figure if needed in the PowerPoint Notes section</a:t>
            </a:r>
          </a:p>
        </p:txBody>
      </p:sp>
      <p:pic>
        <p:nvPicPr>
          <p:cNvPr id="48" name="Picture 9" descr="horizontal-logo-green-text.jpg"/>
          <p:cNvPicPr>
            <a:picLocks noChangeAspect="1"/>
          </p:cNvPicPr>
          <p:nvPr userDrawn="1"/>
        </p:nvPicPr>
        <p:blipFill>
          <a:blip r:embed="rId3" cstate="print"/>
          <a:srcRect/>
          <a:stretch>
            <a:fillRect/>
          </a:stretch>
        </p:blipFill>
        <p:spPr bwMode="auto">
          <a:xfrm>
            <a:off x="457200" y="6354776"/>
            <a:ext cx="2438400" cy="407987"/>
          </a:xfrm>
          <a:prstGeom prst="rect">
            <a:avLst/>
          </a:prstGeom>
          <a:noFill/>
          <a:ln w="9525">
            <a:noFill/>
            <a:miter lim="800000"/>
            <a:headEnd/>
            <a:tailEnd/>
          </a:ln>
        </p:spPr>
      </p:pic>
      <p:pic>
        <p:nvPicPr>
          <p:cNvPr id="49" name="Picture 48" descr="EES_Logo2015.jpg"/>
          <p:cNvPicPr>
            <a:picLocks noChangeAspect="1"/>
          </p:cNvPicPr>
          <p:nvPr userDrawn="1"/>
        </p:nvPicPr>
        <p:blipFill>
          <a:blip r:embed="rId4" cstate="print"/>
          <a:stretch>
            <a:fillRect/>
          </a:stretch>
        </p:blipFill>
        <p:spPr>
          <a:xfrm>
            <a:off x="6705600" y="6323281"/>
            <a:ext cx="1351650" cy="365760"/>
          </a:xfrm>
          <a:prstGeom prst="rect">
            <a:avLst/>
          </a:prstGeom>
        </p:spPr>
      </p:pic>
      <p:pic>
        <p:nvPicPr>
          <p:cNvPr id="50" name="Picture 49" descr="Berkeley_Lab_Logo_Small.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77200" y="6248400"/>
            <a:ext cx="762000" cy="593313"/>
          </a:xfrm>
          <a:prstGeom prst="rect">
            <a:avLst/>
          </a:prstGeom>
        </p:spPr>
      </p:pic>
      <p:sp>
        <p:nvSpPr>
          <p:cNvPr id="52" name="Picture Placeholder 51"/>
          <p:cNvSpPr>
            <a:spLocks noGrp="1"/>
          </p:cNvSpPr>
          <p:nvPr>
            <p:ph type="pic" sz="quarter" idx="36" hasCustomPrompt="1"/>
          </p:nvPr>
        </p:nvSpPr>
        <p:spPr>
          <a:xfrm>
            <a:off x="3387725" y="6323013"/>
            <a:ext cx="3187700" cy="439737"/>
          </a:xfrm>
          <a:prstGeom prst="rect">
            <a:avLst/>
          </a:prstGeom>
        </p:spPr>
        <p:txBody>
          <a:bodyPr/>
          <a:lstStyle>
            <a:lvl1pPr>
              <a:defRPr sz="1100">
                <a:solidFill>
                  <a:srgbClr val="E86E25"/>
                </a:solidFill>
              </a:defRPr>
            </a:lvl1pPr>
          </a:lstStyle>
          <a:p>
            <a:pPr lvl="0"/>
            <a:r>
              <a:rPr lang="en-US" dirty="0"/>
              <a:t>Optional - additional logos here (project logo, collaborators, etc.)</a:t>
            </a:r>
          </a:p>
        </p:txBody>
      </p:sp>
    </p:spTree>
    <p:extLst>
      <p:ext uri="{BB962C8B-B14F-4D97-AF65-F5344CB8AC3E}">
        <p14:creationId xmlns:p14="http://schemas.microsoft.com/office/powerpoint/2010/main" val="3403733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atershed Function SF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366486" y="-4627"/>
            <a:ext cx="8392886" cy="708660"/>
          </a:xfrm>
          <a:prstGeom prst="rect">
            <a:avLst/>
          </a:prstGeom>
          <a:noFill/>
          <a:ln w="9525">
            <a:noFill/>
            <a:miter lim="800000"/>
            <a:headEnd/>
            <a:tailEnd/>
          </a:ln>
        </p:spPr>
        <p:txBody>
          <a:bodyPr anchor="ctr"/>
          <a:lstStyle>
            <a:lvl1pPr>
              <a:defRPr b="1" baseline="0">
                <a:solidFill>
                  <a:srgbClr val="008000"/>
                </a:solidFill>
              </a:defRPr>
            </a:lvl1pPr>
          </a:lstStyle>
          <a:p>
            <a:pPr lvl="0"/>
            <a:r>
              <a:rPr lang="en-US" dirty="0"/>
              <a:t>Title</a:t>
            </a:r>
          </a:p>
        </p:txBody>
      </p:sp>
      <p:sp>
        <p:nvSpPr>
          <p:cNvPr id="40" name="Content Placeholder 10"/>
          <p:cNvSpPr>
            <a:spLocks noGrp="1"/>
          </p:cNvSpPr>
          <p:nvPr>
            <p:ph sz="quarter" idx="31" hasCustomPrompt="1"/>
          </p:nvPr>
        </p:nvSpPr>
        <p:spPr>
          <a:xfrm>
            <a:off x="13996" y="782956"/>
            <a:ext cx="3350984" cy="4771004"/>
          </a:xfrm>
          <a:prstGeom prst="rect">
            <a:avLst/>
          </a:prstGeom>
        </p:spPr>
        <p:txBody>
          <a:bodyPr/>
          <a:lstStyle>
            <a:lvl1pPr>
              <a:defRPr sz="1800" b="0" baseline="0">
                <a:solidFill>
                  <a:srgbClr val="008000"/>
                </a:solidFill>
              </a:defRPr>
            </a:lvl1pPr>
            <a:lvl2pPr>
              <a:defRPr sz="1400"/>
            </a:lvl2pPr>
          </a:lstStyle>
          <a:p>
            <a:pPr lvl="0"/>
            <a:r>
              <a:rPr lang="en-US" dirty="0"/>
              <a:t>Image and caption                      - Visually compelling figure(s) to explain the research               - Include legends and descriptive caption                     - DOE has the right to use published journal images per contractual funding agreements</a:t>
            </a:r>
          </a:p>
          <a:p>
            <a:pPr lvl="1"/>
            <a:endParaRPr lang="en-US" dirty="0"/>
          </a:p>
        </p:txBody>
      </p:sp>
      <p:sp>
        <p:nvSpPr>
          <p:cNvPr id="41" name="Text Placeholder 30"/>
          <p:cNvSpPr>
            <a:spLocks noGrp="1"/>
          </p:cNvSpPr>
          <p:nvPr>
            <p:ph type="body" sz="quarter" idx="26" hasCustomPrompt="1"/>
          </p:nvPr>
        </p:nvSpPr>
        <p:spPr>
          <a:xfrm>
            <a:off x="12700" y="5553960"/>
            <a:ext cx="3352280" cy="688293"/>
          </a:xfrm>
          <a:prstGeom prst="rect">
            <a:avLst/>
          </a:prstGeom>
        </p:spPr>
        <p:txBody>
          <a:bodyPr>
            <a:noAutofit/>
          </a:bodyPr>
          <a:lstStyle>
            <a:lvl1pPr algn="just">
              <a:lnSpc>
                <a:spcPts val="1000"/>
              </a:lnSpc>
              <a:spcBef>
                <a:spcPts val="0"/>
              </a:spcBef>
              <a:defRPr sz="1000" b="0"/>
            </a:lvl1pPr>
          </a:lstStyle>
          <a:p>
            <a:pPr lvl="0"/>
            <a:r>
              <a:rPr lang="en-US" dirty="0"/>
              <a:t>Last, F., F. Last, F. last and F. Last (</a:t>
            </a:r>
            <a:r>
              <a:rPr lang="en-US" dirty="0" err="1"/>
              <a:t>yyyy</a:t>
            </a:r>
            <a:r>
              <a:rPr lang="en-US" dirty="0"/>
              <a:t>), Title. Journal, Volume (Issue), pages, DOI: 10.xxxxx/</a:t>
            </a:r>
            <a:r>
              <a:rPr lang="en-US" dirty="0" err="1"/>
              <a:t>xxxxxx</a:t>
            </a:r>
            <a:endParaRPr lang="en-US" dirty="0"/>
          </a:p>
        </p:txBody>
      </p:sp>
      <p:sp>
        <p:nvSpPr>
          <p:cNvPr id="44" name="Text Placeholder 23"/>
          <p:cNvSpPr>
            <a:spLocks noGrp="1"/>
          </p:cNvSpPr>
          <p:nvPr>
            <p:ph type="body" sz="quarter" idx="30" hasCustomPrompt="1"/>
          </p:nvPr>
        </p:nvSpPr>
        <p:spPr>
          <a:xfrm>
            <a:off x="3387840" y="1079048"/>
            <a:ext cx="5786275" cy="1214209"/>
          </a:xfrm>
          <a:prstGeom prst="rect">
            <a:avLst/>
          </a:prstGeom>
        </p:spPr>
        <p:txBody>
          <a:bodyPr/>
          <a:lstStyle>
            <a:lvl1pPr marL="228600">
              <a:defRPr sz="1600" b="0">
                <a:solidFill>
                  <a:schemeClr val="tx1"/>
                </a:solidFill>
              </a:defRPr>
            </a:lvl1pPr>
          </a:lstStyle>
          <a:p>
            <a:pPr lvl="0"/>
            <a:r>
              <a:rPr lang="en-US" dirty="0"/>
              <a:t>50 words or less</a:t>
            </a:r>
          </a:p>
        </p:txBody>
      </p:sp>
      <p:sp>
        <p:nvSpPr>
          <p:cNvPr id="46" name="Text Placeholder 23"/>
          <p:cNvSpPr>
            <a:spLocks noGrp="1"/>
          </p:cNvSpPr>
          <p:nvPr>
            <p:ph type="body" sz="quarter" idx="34" hasCustomPrompt="1"/>
          </p:nvPr>
        </p:nvSpPr>
        <p:spPr>
          <a:xfrm>
            <a:off x="3387840" y="2641148"/>
            <a:ext cx="5786275" cy="1212396"/>
          </a:xfrm>
          <a:prstGeom prst="rect">
            <a:avLst/>
          </a:prstGeom>
        </p:spPr>
        <p:txBody>
          <a:bodyPr/>
          <a:lstStyle>
            <a:lvl1pPr marL="228600">
              <a:defRPr sz="1600" b="0">
                <a:solidFill>
                  <a:schemeClr val="tx1"/>
                </a:solidFill>
              </a:defRPr>
            </a:lvl1pPr>
          </a:lstStyle>
          <a:p>
            <a:pPr lvl="0"/>
            <a:r>
              <a:rPr lang="en-US" dirty="0"/>
              <a:t>50 words or less Importance, relevance, or intriguing component of the finding to the field</a:t>
            </a:r>
          </a:p>
        </p:txBody>
      </p:sp>
      <p:sp>
        <p:nvSpPr>
          <p:cNvPr id="47" name="Text Placeholder 34"/>
          <p:cNvSpPr>
            <a:spLocks noGrp="1"/>
          </p:cNvSpPr>
          <p:nvPr>
            <p:ph type="body" sz="quarter" idx="35" hasCustomPrompt="1"/>
          </p:nvPr>
        </p:nvSpPr>
        <p:spPr>
          <a:xfrm>
            <a:off x="3387840" y="4214359"/>
            <a:ext cx="5786275" cy="2034041"/>
          </a:xfrm>
          <a:prstGeom prst="rect">
            <a:avLst/>
          </a:prstGeom>
        </p:spPr>
        <p:txBody>
          <a:bodyPr>
            <a:normAutofit/>
          </a:bodyPr>
          <a:lstStyle>
            <a:lvl1pPr marL="285750" indent="-285750">
              <a:buFont typeface="Arial" panose="020B0604020202020204" pitchFamily="34" charset="0"/>
              <a:buChar char="‒"/>
              <a:defRPr sz="1400" b="0">
                <a:solidFill>
                  <a:schemeClr val="tx1"/>
                </a:solidFill>
              </a:defRPr>
            </a:lvl1pPr>
          </a:lstStyle>
          <a:p>
            <a:pPr lvl="0"/>
            <a:r>
              <a:rPr lang="en-US" dirty="0"/>
              <a:t>Address the research approach in 2-4 bullet points</a:t>
            </a:r>
          </a:p>
          <a:p>
            <a:pPr lvl="0"/>
            <a:r>
              <a:rPr lang="en-US" dirty="0"/>
              <a:t>Only if needed: Give a ~175 word detailed explanation and/or additional description of figure if needed in the PowerPoint Notes section</a:t>
            </a:r>
          </a:p>
        </p:txBody>
      </p:sp>
      <p:pic>
        <p:nvPicPr>
          <p:cNvPr id="48" name="Picture 9" descr="horizontal-logo-green-text.jpg"/>
          <p:cNvPicPr>
            <a:picLocks noChangeAspect="1"/>
          </p:cNvPicPr>
          <p:nvPr userDrawn="1"/>
        </p:nvPicPr>
        <p:blipFill>
          <a:blip r:embed="rId3" cstate="print"/>
          <a:srcRect/>
          <a:stretch>
            <a:fillRect/>
          </a:stretch>
        </p:blipFill>
        <p:spPr bwMode="auto">
          <a:xfrm>
            <a:off x="457200" y="6354776"/>
            <a:ext cx="2438400" cy="407987"/>
          </a:xfrm>
          <a:prstGeom prst="rect">
            <a:avLst/>
          </a:prstGeom>
          <a:noFill/>
          <a:ln w="9525">
            <a:noFill/>
            <a:miter lim="800000"/>
            <a:headEnd/>
            <a:tailEnd/>
          </a:ln>
        </p:spPr>
      </p:pic>
      <p:pic>
        <p:nvPicPr>
          <p:cNvPr id="49" name="Picture 48" descr="EES_Logo2015.jpg"/>
          <p:cNvPicPr>
            <a:picLocks noChangeAspect="1"/>
          </p:cNvPicPr>
          <p:nvPr userDrawn="1"/>
        </p:nvPicPr>
        <p:blipFill>
          <a:blip r:embed="rId4" cstate="print"/>
          <a:stretch>
            <a:fillRect/>
          </a:stretch>
        </p:blipFill>
        <p:spPr>
          <a:xfrm>
            <a:off x="6705600" y="6323281"/>
            <a:ext cx="1351650" cy="365760"/>
          </a:xfrm>
          <a:prstGeom prst="rect">
            <a:avLst/>
          </a:prstGeom>
        </p:spPr>
      </p:pic>
      <p:pic>
        <p:nvPicPr>
          <p:cNvPr id="50" name="Picture 49" descr="Berkeley_Lab_Logo_Small.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77200" y="6248400"/>
            <a:ext cx="762000" cy="593313"/>
          </a:xfrm>
          <a:prstGeom prst="rect">
            <a:avLst/>
          </a:prstGeom>
        </p:spPr>
      </p:pic>
      <p:pic>
        <p:nvPicPr>
          <p:cNvPr id="15" name="Picture 14" descr="ERSP_2010(SBR)-logo.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13679" y="6294120"/>
            <a:ext cx="548640" cy="536473"/>
          </a:xfrm>
          <a:prstGeom prst="rect">
            <a:avLst/>
          </a:prstGeom>
        </p:spPr>
      </p:pic>
      <p:pic>
        <p:nvPicPr>
          <p:cNvPr id="16" name="Picture 2"/>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5960576" y="6293639"/>
            <a:ext cx="548640" cy="52405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Placeholder 2"/>
          <p:cNvSpPr>
            <a:spLocks noGrp="1"/>
          </p:cNvSpPr>
          <p:nvPr>
            <p:ph type="body" sz="quarter" idx="36" hasCustomPrompt="1"/>
          </p:nvPr>
        </p:nvSpPr>
        <p:spPr>
          <a:xfrm>
            <a:off x="14288" y="5308600"/>
            <a:ext cx="3373437" cy="246063"/>
          </a:xfrm>
          <a:prstGeom prst="rect">
            <a:avLst/>
          </a:prstGeom>
        </p:spPr>
        <p:txBody>
          <a:bodyPr/>
          <a:lstStyle>
            <a:lvl1pPr>
              <a:defRPr sz="1000" baseline="0"/>
            </a:lvl1pPr>
          </a:lstStyle>
          <a:p>
            <a:pPr lvl="0"/>
            <a:r>
              <a:rPr lang="en-US" dirty="0"/>
              <a:t>Data available at (DOI):</a:t>
            </a:r>
          </a:p>
        </p:txBody>
      </p:sp>
    </p:spTree>
    <p:extLst>
      <p:ext uri="{BB962C8B-B14F-4D97-AF65-F5344CB8AC3E}">
        <p14:creationId xmlns:p14="http://schemas.microsoft.com/office/powerpoint/2010/main" val="488722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 Placeholder 21"/>
          <p:cNvSpPr txBox="1">
            <a:spLocks/>
          </p:cNvSpPr>
          <p:nvPr userDrawn="1"/>
        </p:nvSpPr>
        <p:spPr>
          <a:xfrm>
            <a:off x="3387840" y="3906839"/>
            <a:ext cx="5786275" cy="278130"/>
          </a:xfrm>
          <a:prstGeom prst="rect">
            <a:avLst/>
          </a:prstGeom>
        </p:spPr>
        <p:txBody>
          <a:bodyPr/>
          <a:lstStyle>
            <a:lvl1pPr marL="0" indent="0" algn="l" rtl="0" eaLnBrk="1" fontAlgn="base" hangingPunct="1">
              <a:spcBef>
                <a:spcPct val="20000"/>
              </a:spcBef>
              <a:spcAft>
                <a:spcPct val="0"/>
              </a:spcAft>
              <a:buFont typeface="Arial" charset="0"/>
              <a:buNone/>
              <a:defRPr sz="1800" b="1" kern="1200">
                <a:solidFill>
                  <a:srgbClr val="E86E25"/>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dirty="0"/>
              <a:t>Research Details</a:t>
            </a:r>
          </a:p>
        </p:txBody>
      </p:sp>
      <p:sp>
        <p:nvSpPr>
          <p:cNvPr id="6" name="Text Placeholder 21"/>
          <p:cNvSpPr txBox="1">
            <a:spLocks/>
          </p:cNvSpPr>
          <p:nvPr userDrawn="1"/>
        </p:nvSpPr>
        <p:spPr>
          <a:xfrm>
            <a:off x="3387840" y="2337119"/>
            <a:ext cx="5786275" cy="274638"/>
          </a:xfrm>
          <a:prstGeom prst="rect">
            <a:avLst/>
          </a:prstGeom>
        </p:spPr>
        <p:txBody>
          <a:bodyPr/>
          <a:lstStyle>
            <a:lvl1pPr marL="0" indent="0" algn="l" rtl="0" eaLnBrk="1" fontAlgn="base" hangingPunct="1">
              <a:spcBef>
                <a:spcPct val="20000"/>
              </a:spcBef>
              <a:spcAft>
                <a:spcPct val="0"/>
              </a:spcAft>
              <a:buFont typeface="Arial" charset="0"/>
              <a:buNone/>
              <a:defRPr sz="1800" b="1" kern="1200">
                <a:solidFill>
                  <a:srgbClr val="E86E25"/>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dirty="0"/>
              <a:t>Significance and Impact</a:t>
            </a:r>
          </a:p>
        </p:txBody>
      </p:sp>
      <p:sp>
        <p:nvSpPr>
          <p:cNvPr id="7" name="Text Placeholder 21"/>
          <p:cNvSpPr txBox="1">
            <a:spLocks/>
          </p:cNvSpPr>
          <p:nvPr userDrawn="1"/>
        </p:nvSpPr>
        <p:spPr>
          <a:xfrm>
            <a:off x="3387840" y="782639"/>
            <a:ext cx="5786275" cy="274638"/>
          </a:xfrm>
          <a:prstGeom prst="rect">
            <a:avLst/>
          </a:prstGeom>
        </p:spPr>
        <p:txBody>
          <a:bodyPr/>
          <a:lstStyle>
            <a:lvl1pPr marL="0" indent="0" algn="l" rtl="0" eaLnBrk="1" fontAlgn="base" hangingPunct="1">
              <a:spcBef>
                <a:spcPct val="20000"/>
              </a:spcBef>
              <a:spcAft>
                <a:spcPct val="0"/>
              </a:spcAft>
              <a:buFont typeface="Arial" charset="0"/>
              <a:buNone/>
              <a:defRPr sz="1800" b="1" kern="1200">
                <a:solidFill>
                  <a:srgbClr val="E86E25"/>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dirty="0"/>
              <a:t>Scientific Achievement</a:t>
            </a:r>
          </a:p>
        </p:txBody>
      </p:sp>
    </p:spTree>
    <p:extLst>
      <p:ext uri="{BB962C8B-B14F-4D97-AF65-F5344CB8AC3E}">
        <p14:creationId xmlns:p14="http://schemas.microsoft.com/office/powerpoint/2010/main" val="1840634342"/>
      </p:ext>
    </p:extLst>
  </p:cSld>
  <p:clrMap bg1="lt1" tx1="dk1" bg2="lt2" tx2="dk2" accent1="accent1" accent2="accent2" accent3="accent3" accent4="accent4" accent5="accent5" accent6="accent6" hlink="hlink" folHlink="folHlink"/>
  <p:sldLayoutIdLst>
    <p:sldLayoutId id="2147483686" r:id="rId1"/>
    <p:sldLayoutId id="2147483687" r:id="rId2"/>
  </p:sldLayoutIdLst>
  <p:hf hdr="0" dt="0"/>
  <p:txStyles>
    <p:titleStyle>
      <a:lvl1pPr algn="ctr" rtl="0" eaLnBrk="1" fontAlgn="base" hangingPunct="1">
        <a:spcBef>
          <a:spcPct val="0"/>
        </a:spcBef>
        <a:spcAft>
          <a:spcPct val="0"/>
        </a:spcAft>
        <a:defRPr sz="2400" kern="1200">
          <a:solidFill>
            <a:srgbClr val="008000"/>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5855" algn="ctr" rtl="0" eaLnBrk="1" fontAlgn="base" hangingPunct="1">
        <a:spcBef>
          <a:spcPct val="0"/>
        </a:spcBef>
        <a:spcAft>
          <a:spcPct val="0"/>
        </a:spcAft>
        <a:defRPr sz="2400">
          <a:solidFill>
            <a:srgbClr val="106636"/>
          </a:solidFill>
          <a:latin typeface="Arial" charset="0"/>
          <a:cs typeface="Arial" charset="0"/>
        </a:defRPr>
      </a:lvl6pPr>
      <a:lvl7pPr marL="911711" algn="ctr" rtl="0" eaLnBrk="1" fontAlgn="base" hangingPunct="1">
        <a:spcBef>
          <a:spcPct val="0"/>
        </a:spcBef>
        <a:spcAft>
          <a:spcPct val="0"/>
        </a:spcAft>
        <a:defRPr sz="2400">
          <a:solidFill>
            <a:srgbClr val="106636"/>
          </a:solidFill>
          <a:latin typeface="Arial" charset="0"/>
          <a:cs typeface="Arial" charset="0"/>
        </a:defRPr>
      </a:lvl7pPr>
      <a:lvl8pPr marL="1367560" algn="ctr" rtl="0" eaLnBrk="1" fontAlgn="base" hangingPunct="1">
        <a:spcBef>
          <a:spcPct val="0"/>
        </a:spcBef>
        <a:spcAft>
          <a:spcPct val="0"/>
        </a:spcAft>
        <a:defRPr sz="2400">
          <a:solidFill>
            <a:srgbClr val="106636"/>
          </a:solidFill>
          <a:latin typeface="Arial" charset="0"/>
          <a:cs typeface="Arial" charset="0"/>
        </a:defRPr>
      </a:lvl8pPr>
      <a:lvl9pPr marL="1823420" algn="ctr" rtl="0" eaLnBrk="1" fontAlgn="base" hangingPunct="1">
        <a:spcBef>
          <a:spcPct val="0"/>
        </a:spcBef>
        <a:spcAft>
          <a:spcPct val="0"/>
        </a:spcAft>
        <a:defRPr sz="2400">
          <a:solidFill>
            <a:srgbClr val="106636"/>
          </a:solidFill>
          <a:latin typeface="Arial" charset="0"/>
          <a:cs typeface="Arial" charset="0"/>
        </a:defRPr>
      </a:lvl9pPr>
    </p:titleStyle>
    <p:bodyStyle>
      <a:lvl1pPr marL="0" indent="0" algn="l" rtl="0" eaLnBrk="1" fontAlgn="base" hangingPunct="1">
        <a:spcBef>
          <a:spcPct val="20000"/>
        </a:spcBef>
        <a:spcAft>
          <a:spcPct val="0"/>
        </a:spcAft>
        <a:buFont typeface="Arial" charset="0"/>
        <a:buNone/>
        <a:defRPr sz="1800" b="1" kern="1200">
          <a:solidFill>
            <a:srgbClr val="008000"/>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711" rtl="0" eaLnBrk="1" latinLnBrk="0" hangingPunct="1">
        <a:defRPr sz="1800" kern="1200">
          <a:solidFill>
            <a:schemeClr val="tx1"/>
          </a:solidFill>
          <a:latin typeface="+mn-lt"/>
          <a:ea typeface="+mn-ea"/>
          <a:cs typeface="+mn-cs"/>
        </a:defRPr>
      </a:lvl1pPr>
      <a:lvl2pPr marL="455855" algn="l" defTabSz="911711" rtl="0" eaLnBrk="1" latinLnBrk="0" hangingPunct="1">
        <a:defRPr sz="1800" kern="1200">
          <a:solidFill>
            <a:schemeClr val="tx1"/>
          </a:solidFill>
          <a:latin typeface="+mn-lt"/>
          <a:ea typeface="+mn-ea"/>
          <a:cs typeface="+mn-cs"/>
        </a:defRPr>
      </a:lvl2pPr>
      <a:lvl3pPr marL="911711" algn="l" defTabSz="911711" rtl="0" eaLnBrk="1" latinLnBrk="0" hangingPunct="1">
        <a:defRPr sz="1800" kern="1200">
          <a:solidFill>
            <a:schemeClr val="tx1"/>
          </a:solidFill>
          <a:latin typeface="+mn-lt"/>
          <a:ea typeface="+mn-ea"/>
          <a:cs typeface="+mn-cs"/>
        </a:defRPr>
      </a:lvl3pPr>
      <a:lvl4pPr marL="1367560" algn="l" defTabSz="911711" rtl="0" eaLnBrk="1" latinLnBrk="0" hangingPunct="1">
        <a:defRPr sz="1800" kern="1200">
          <a:solidFill>
            <a:schemeClr val="tx1"/>
          </a:solidFill>
          <a:latin typeface="+mn-lt"/>
          <a:ea typeface="+mn-ea"/>
          <a:cs typeface="+mn-cs"/>
        </a:defRPr>
      </a:lvl4pPr>
      <a:lvl5pPr marL="1823420" algn="l" defTabSz="911711" rtl="0" eaLnBrk="1" latinLnBrk="0" hangingPunct="1">
        <a:defRPr sz="1800" kern="1200">
          <a:solidFill>
            <a:schemeClr val="tx1"/>
          </a:solidFill>
          <a:latin typeface="+mn-lt"/>
          <a:ea typeface="+mn-ea"/>
          <a:cs typeface="+mn-cs"/>
        </a:defRPr>
      </a:lvl5pPr>
      <a:lvl6pPr marL="2279273" algn="l" defTabSz="911711" rtl="0" eaLnBrk="1" latinLnBrk="0" hangingPunct="1">
        <a:defRPr sz="1800" kern="1200">
          <a:solidFill>
            <a:schemeClr val="tx1"/>
          </a:solidFill>
          <a:latin typeface="+mn-lt"/>
          <a:ea typeface="+mn-ea"/>
          <a:cs typeface="+mn-cs"/>
        </a:defRPr>
      </a:lvl6pPr>
      <a:lvl7pPr marL="2735129" algn="l" defTabSz="911711" rtl="0" eaLnBrk="1" latinLnBrk="0" hangingPunct="1">
        <a:defRPr sz="1800" kern="1200">
          <a:solidFill>
            <a:schemeClr val="tx1"/>
          </a:solidFill>
          <a:latin typeface="+mn-lt"/>
          <a:ea typeface="+mn-ea"/>
          <a:cs typeface="+mn-cs"/>
        </a:defRPr>
      </a:lvl7pPr>
      <a:lvl8pPr marL="3190987" algn="l" defTabSz="911711" rtl="0" eaLnBrk="1" latinLnBrk="0" hangingPunct="1">
        <a:defRPr sz="1800" kern="1200">
          <a:solidFill>
            <a:schemeClr val="tx1"/>
          </a:solidFill>
          <a:latin typeface="+mn-lt"/>
          <a:ea typeface="+mn-ea"/>
          <a:cs typeface="+mn-cs"/>
        </a:defRPr>
      </a:lvl8pPr>
      <a:lvl9pPr marL="3646842" algn="l" defTabSz="9117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 Placeholder 21"/>
          <p:cNvSpPr txBox="1">
            <a:spLocks/>
          </p:cNvSpPr>
          <p:nvPr userDrawn="1"/>
        </p:nvSpPr>
        <p:spPr>
          <a:xfrm>
            <a:off x="3387840" y="3906839"/>
            <a:ext cx="5786275" cy="278130"/>
          </a:xfrm>
          <a:prstGeom prst="rect">
            <a:avLst/>
          </a:prstGeom>
        </p:spPr>
        <p:txBody>
          <a:bodyPr/>
          <a:lstStyle>
            <a:lvl1pPr marL="0" indent="0" algn="l" rtl="0" eaLnBrk="1" fontAlgn="base" hangingPunct="1">
              <a:spcBef>
                <a:spcPct val="20000"/>
              </a:spcBef>
              <a:spcAft>
                <a:spcPct val="0"/>
              </a:spcAft>
              <a:buFont typeface="Arial" charset="0"/>
              <a:buNone/>
              <a:defRPr sz="1800" b="1" kern="1200">
                <a:solidFill>
                  <a:srgbClr val="008000"/>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dirty="0"/>
              <a:t>Research Details</a:t>
            </a:r>
          </a:p>
        </p:txBody>
      </p:sp>
      <p:sp>
        <p:nvSpPr>
          <p:cNvPr id="3" name="Text Placeholder 21"/>
          <p:cNvSpPr txBox="1">
            <a:spLocks/>
          </p:cNvSpPr>
          <p:nvPr userDrawn="1"/>
        </p:nvSpPr>
        <p:spPr>
          <a:xfrm>
            <a:off x="3387840" y="2337119"/>
            <a:ext cx="5786275" cy="274638"/>
          </a:xfrm>
          <a:prstGeom prst="rect">
            <a:avLst/>
          </a:prstGeom>
        </p:spPr>
        <p:txBody>
          <a:bodyPr/>
          <a:lstStyle>
            <a:lvl1pPr marL="0" indent="0" algn="l" rtl="0" eaLnBrk="1" fontAlgn="base" hangingPunct="1">
              <a:spcBef>
                <a:spcPct val="20000"/>
              </a:spcBef>
              <a:spcAft>
                <a:spcPct val="0"/>
              </a:spcAft>
              <a:buFont typeface="Arial" charset="0"/>
              <a:buNone/>
              <a:defRPr sz="1800" b="1" kern="1200">
                <a:solidFill>
                  <a:srgbClr val="008000"/>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a:t>Significance and Impact</a:t>
            </a:r>
            <a:endParaRPr lang="en-US" dirty="0"/>
          </a:p>
        </p:txBody>
      </p:sp>
      <p:sp>
        <p:nvSpPr>
          <p:cNvPr id="4" name="Text Placeholder 21"/>
          <p:cNvSpPr txBox="1">
            <a:spLocks/>
          </p:cNvSpPr>
          <p:nvPr userDrawn="1"/>
        </p:nvSpPr>
        <p:spPr>
          <a:xfrm>
            <a:off x="3387840" y="782639"/>
            <a:ext cx="5786275" cy="274638"/>
          </a:xfrm>
          <a:prstGeom prst="rect">
            <a:avLst/>
          </a:prstGeom>
        </p:spPr>
        <p:txBody>
          <a:bodyPr/>
          <a:lstStyle>
            <a:lvl1pPr marL="0" indent="0" algn="l" rtl="0" eaLnBrk="1" fontAlgn="base" hangingPunct="1">
              <a:spcBef>
                <a:spcPct val="20000"/>
              </a:spcBef>
              <a:spcAft>
                <a:spcPct val="0"/>
              </a:spcAft>
              <a:buFont typeface="Arial" charset="0"/>
              <a:buNone/>
              <a:defRPr sz="1800" b="1" kern="1200">
                <a:solidFill>
                  <a:srgbClr val="008000"/>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a:t>Scientific Achievement</a:t>
            </a:r>
            <a:endParaRPr lang="en-US" dirty="0"/>
          </a:p>
        </p:txBody>
      </p:sp>
    </p:spTree>
    <p:extLst>
      <p:ext uri="{BB962C8B-B14F-4D97-AF65-F5344CB8AC3E}">
        <p14:creationId xmlns:p14="http://schemas.microsoft.com/office/powerpoint/2010/main" val="3024818570"/>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dt="0"/>
  <p:txStyles>
    <p:titleStyle>
      <a:lvl1pPr algn="ctr" rtl="0" eaLnBrk="1" fontAlgn="base" hangingPunct="1">
        <a:spcBef>
          <a:spcPct val="0"/>
        </a:spcBef>
        <a:spcAft>
          <a:spcPct val="0"/>
        </a:spcAft>
        <a:defRPr sz="2400" kern="1200">
          <a:solidFill>
            <a:srgbClr val="008000"/>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5855" algn="ctr" rtl="0" eaLnBrk="1" fontAlgn="base" hangingPunct="1">
        <a:spcBef>
          <a:spcPct val="0"/>
        </a:spcBef>
        <a:spcAft>
          <a:spcPct val="0"/>
        </a:spcAft>
        <a:defRPr sz="2400">
          <a:solidFill>
            <a:srgbClr val="106636"/>
          </a:solidFill>
          <a:latin typeface="Arial" charset="0"/>
          <a:cs typeface="Arial" charset="0"/>
        </a:defRPr>
      </a:lvl6pPr>
      <a:lvl7pPr marL="911711" algn="ctr" rtl="0" eaLnBrk="1" fontAlgn="base" hangingPunct="1">
        <a:spcBef>
          <a:spcPct val="0"/>
        </a:spcBef>
        <a:spcAft>
          <a:spcPct val="0"/>
        </a:spcAft>
        <a:defRPr sz="2400">
          <a:solidFill>
            <a:srgbClr val="106636"/>
          </a:solidFill>
          <a:latin typeface="Arial" charset="0"/>
          <a:cs typeface="Arial" charset="0"/>
        </a:defRPr>
      </a:lvl7pPr>
      <a:lvl8pPr marL="1367560" algn="ctr" rtl="0" eaLnBrk="1" fontAlgn="base" hangingPunct="1">
        <a:spcBef>
          <a:spcPct val="0"/>
        </a:spcBef>
        <a:spcAft>
          <a:spcPct val="0"/>
        </a:spcAft>
        <a:defRPr sz="2400">
          <a:solidFill>
            <a:srgbClr val="106636"/>
          </a:solidFill>
          <a:latin typeface="Arial" charset="0"/>
          <a:cs typeface="Arial" charset="0"/>
        </a:defRPr>
      </a:lvl8pPr>
      <a:lvl9pPr marL="1823420" algn="ctr" rtl="0" eaLnBrk="1" fontAlgn="base" hangingPunct="1">
        <a:spcBef>
          <a:spcPct val="0"/>
        </a:spcBef>
        <a:spcAft>
          <a:spcPct val="0"/>
        </a:spcAft>
        <a:defRPr sz="2400">
          <a:solidFill>
            <a:srgbClr val="106636"/>
          </a:solidFill>
          <a:latin typeface="Arial" charset="0"/>
          <a:cs typeface="Arial" charset="0"/>
        </a:defRPr>
      </a:lvl9pPr>
    </p:titleStyle>
    <p:bodyStyle>
      <a:lvl1pPr marL="0" indent="0" algn="l" rtl="0" eaLnBrk="1" fontAlgn="base" hangingPunct="1">
        <a:spcBef>
          <a:spcPct val="20000"/>
        </a:spcBef>
        <a:spcAft>
          <a:spcPct val="0"/>
        </a:spcAft>
        <a:buFont typeface="Arial" charset="0"/>
        <a:buNone/>
        <a:defRPr sz="1800" b="1" kern="1200">
          <a:solidFill>
            <a:srgbClr val="008000"/>
          </a:solidFill>
          <a:latin typeface="Arial" pitchFamily="34" charset="0"/>
          <a:ea typeface="+mn-ea"/>
          <a:cs typeface="Arial" pitchFamily="34" charset="0"/>
        </a:defRPr>
      </a:lvl1pPr>
      <a:lvl2pPr marL="456502" indent="0" algn="l" rtl="0" eaLnBrk="1" fontAlgn="base" hangingPunct="1">
        <a:spcBef>
          <a:spcPct val="20000"/>
        </a:spcBef>
        <a:spcAft>
          <a:spcPct val="0"/>
        </a:spcAft>
        <a:buFont typeface="Arial" charset="0"/>
        <a:buNone/>
        <a:defRPr sz="18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711" rtl="0" eaLnBrk="1" latinLnBrk="0" hangingPunct="1">
        <a:defRPr sz="1800" kern="1200">
          <a:solidFill>
            <a:schemeClr val="tx1"/>
          </a:solidFill>
          <a:latin typeface="+mn-lt"/>
          <a:ea typeface="+mn-ea"/>
          <a:cs typeface="+mn-cs"/>
        </a:defRPr>
      </a:lvl1pPr>
      <a:lvl2pPr marL="455855" algn="l" defTabSz="911711" rtl="0" eaLnBrk="1" latinLnBrk="0" hangingPunct="1">
        <a:defRPr sz="1800" kern="1200">
          <a:solidFill>
            <a:schemeClr val="tx1"/>
          </a:solidFill>
          <a:latin typeface="+mn-lt"/>
          <a:ea typeface="+mn-ea"/>
          <a:cs typeface="+mn-cs"/>
        </a:defRPr>
      </a:lvl2pPr>
      <a:lvl3pPr marL="911711" algn="l" defTabSz="911711" rtl="0" eaLnBrk="1" latinLnBrk="0" hangingPunct="1">
        <a:defRPr sz="1800" kern="1200">
          <a:solidFill>
            <a:schemeClr val="tx1"/>
          </a:solidFill>
          <a:latin typeface="+mn-lt"/>
          <a:ea typeface="+mn-ea"/>
          <a:cs typeface="+mn-cs"/>
        </a:defRPr>
      </a:lvl3pPr>
      <a:lvl4pPr marL="1367560" algn="l" defTabSz="911711" rtl="0" eaLnBrk="1" latinLnBrk="0" hangingPunct="1">
        <a:defRPr sz="1800" kern="1200">
          <a:solidFill>
            <a:schemeClr val="tx1"/>
          </a:solidFill>
          <a:latin typeface="+mn-lt"/>
          <a:ea typeface="+mn-ea"/>
          <a:cs typeface="+mn-cs"/>
        </a:defRPr>
      </a:lvl4pPr>
      <a:lvl5pPr marL="1823420" algn="l" defTabSz="911711" rtl="0" eaLnBrk="1" latinLnBrk="0" hangingPunct="1">
        <a:defRPr sz="1800" kern="1200">
          <a:solidFill>
            <a:schemeClr val="tx1"/>
          </a:solidFill>
          <a:latin typeface="+mn-lt"/>
          <a:ea typeface="+mn-ea"/>
          <a:cs typeface="+mn-cs"/>
        </a:defRPr>
      </a:lvl5pPr>
      <a:lvl6pPr marL="2279273" algn="l" defTabSz="911711" rtl="0" eaLnBrk="1" latinLnBrk="0" hangingPunct="1">
        <a:defRPr sz="1800" kern="1200">
          <a:solidFill>
            <a:schemeClr val="tx1"/>
          </a:solidFill>
          <a:latin typeface="+mn-lt"/>
          <a:ea typeface="+mn-ea"/>
          <a:cs typeface="+mn-cs"/>
        </a:defRPr>
      </a:lvl6pPr>
      <a:lvl7pPr marL="2735129" algn="l" defTabSz="911711" rtl="0" eaLnBrk="1" latinLnBrk="0" hangingPunct="1">
        <a:defRPr sz="1800" kern="1200">
          <a:solidFill>
            <a:schemeClr val="tx1"/>
          </a:solidFill>
          <a:latin typeface="+mn-lt"/>
          <a:ea typeface="+mn-ea"/>
          <a:cs typeface="+mn-cs"/>
        </a:defRPr>
      </a:lvl7pPr>
      <a:lvl8pPr marL="3190987" algn="l" defTabSz="911711" rtl="0" eaLnBrk="1" latinLnBrk="0" hangingPunct="1">
        <a:defRPr sz="1800" kern="1200">
          <a:solidFill>
            <a:schemeClr val="tx1"/>
          </a:solidFill>
          <a:latin typeface="+mn-lt"/>
          <a:ea typeface="+mn-ea"/>
          <a:cs typeface="+mn-cs"/>
        </a:defRPr>
      </a:lvl8pPr>
      <a:lvl9pPr marL="3646842" algn="l" defTabSz="9117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doi.org/10.1007/s00382-021-05638-7" TargetMode="Externa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712650" y="37825"/>
            <a:ext cx="7718700" cy="708660"/>
          </a:xfrm>
        </p:spPr>
        <p:txBody>
          <a:bodyPr/>
          <a:lstStyle/>
          <a:p>
            <a:r>
              <a:rPr lang="en-US" sz="1800" dirty="0"/>
              <a:t>Quantifying the influence of natural climate variability on in situ measurements of seasonal total and extreme daily precipitation </a:t>
            </a:r>
          </a:p>
        </p:txBody>
      </p:sp>
      <p:sp>
        <p:nvSpPr>
          <p:cNvPr id="31" name="Text Placeholder 30"/>
          <p:cNvSpPr>
            <a:spLocks noGrp="1"/>
          </p:cNvSpPr>
          <p:nvPr>
            <p:ph type="body" sz="quarter" idx="26"/>
          </p:nvPr>
        </p:nvSpPr>
        <p:spPr>
          <a:xfrm>
            <a:off x="65193" y="5523342"/>
            <a:ext cx="3559855" cy="996658"/>
          </a:xfrm>
        </p:spPr>
        <p:txBody>
          <a:bodyPr/>
          <a:lstStyle/>
          <a:p>
            <a:pPr algn="l">
              <a:lnSpc>
                <a:spcPct val="100000"/>
              </a:lnSpc>
            </a:pPr>
            <a:r>
              <a:rPr lang="en-US" sz="800" dirty="0"/>
              <a:t>Risser, M.D., </a:t>
            </a:r>
            <a:r>
              <a:rPr lang="en-US" sz="800" dirty="0" err="1"/>
              <a:t>Wehner</a:t>
            </a:r>
            <a:r>
              <a:rPr lang="en-US" sz="800" dirty="0"/>
              <a:t>, M.F., O'Brien, J.P., </a:t>
            </a:r>
            <a:r>
              <a:rPr lang="en-US" sz="800" dirty="0" err="1"/>
              <a:t>Patricola</a:t>
            </a:r>
            <a:r>
              <a:rPr lang="en-US" sz="800" dirty="0"/>
              <a:t>, C.M., O'Brien, T.A.,  Collins, W.D.,  </a:t>
            </a:r>
            <a:r>
              <a:rPr lang="en-US" sz="800" dirty="0" err="1"/>
              <a:t>Paciorek</a:t>
            </a:r>
            <a:r>
              <a:rPr lang="en-US" sz="800" dirty="0"/>
              <a:t>, C.J., Huang, H. (2021) Quantifying the influence of natural climate variability on in situ measurements of seasonal total and extreme daily precipitation. Climate Dynamics. </a:t>
            </a:r>
            <a:r>
              <a:rPr lang="en-US" sz="800" dirty="0">
                <a:hlinkClick r:id="rId2"/>
              </a:rPr>
              <a:t>https://doi.org/10.1007/s00382-021-05638-7</a:t>
            </a:r>
            <a:r>
              <a:rPr lang="en-US" sz="800" dirty="0"/>
              <a:t> </a:t>
            </a:r>
          </a:p>
        </p:txBody>
      </p:sp>
      <p:sp>
        <p:nvSpPr>
          <p:cNvPr id="32" name="Text Placeholder 31"/>
          <p:cNvSpPr>
            <a:spLocks noGrp="1"/>
          </p:cNvSpPr>
          <p:nvPr>
            <p:ph type="body" sz="quarter" idx="30"/>
          </p:nvPr>
        </p:nvSpPr>
        <p:spPr>
          <a:xfrm>
            <a:off x="3462553" y="1097220"/>
            <a:ext cx="5515870" cy="1322377"/>
          </a:xfrm>
        </p:spPr>
        <p:txBody>
          <a:bodyPr/>
          <a:lstStyle/>
          <a:p>
            <a:r>
              <a:rPr lang="en-US" sz="1300" dirty="0"/>
              <a:t>We develop a single framework for characterizing the historical signal (anthropogenic forcing) and noise (natural variability) for in situ measurements of seasonal mean and extreme daily precipitation. Our method isolates individual modes of climate variability while resolving these relationships to their native scales and using a data-driven procedure to robustly determine statistical significance.</a:t>
            </a:r>
          </a:p>
        </p:txBody>
      </p:sp>
      <p:sp>
        <p:nvSpPr>
          <p:cNvPr id="34" name="Text Placeholder 33"/>
          <p:cNvSpPr>
            <a:spLocks noGrp="1"/>
          </p:cNvSpPr>
          <p:nvPr>
            <p:ph type="body" sz="quarter" idx="34"/>
          </p:nvPr>
        </p:nvSpPr>
        <p:spPr>
          <a:xfrm>
            <a:off x="3462553" y="2661997"/>
            <a:ext cx="5610909" cy="1114948"/>
          </a:xfrm>
        </p:spPr>
        <p:txBody>
          <a:bodyPr/>
          <a:lstStyle/>
          <a:p>
            <a:r>
              <a:rPr lang="en-US" sz="1300" dirty="0"/>
              <a:t>We detect significant relationships in all seasons in spite of extremely large (&gt;90-95%) background variability in both mean and extreme precipitation. We also demonstrate how our analysis reduces uncertainty, increases detection of significance, and discovers new results that quantify the complex interconnected relationships between climate drivers and seasonal precipitation (see Figure to left). </a:t>
            </a:r>
          </a:p>
        </p:txBody>
      </p:sp>
      <p:sp>
        <p:nvSpPr>
          <p:cNvPr id="35" name="Text Placeholder 34"/>
          <p:cNvSpPr>
            <a:spLocks noGrp="1"/>
          </p:cNvSpPr>
          <p:nvPr>
            <p:ph type="body" sz="quarter" idx="35"/>
          </p:nvPr>
        </p:nvSpPr>
        <p:spPr>
          <a:xfrm>
            <a:off x="3525008" y="4227323"/>
            <a:ext cx="5548454" cy="1911699"/>
          </a:xfrm>
        </p:spPr>
        <p:txBody>
          <a:bodyPr>
            <a:noAutofit/>
          </a:bodyPr>
          <a:lstStyle/>
          <a:p>
            <a:pPr marL="182880" indent="-182880">
              <a:lnSpc>
                <a:spcPct val="110000"/>
              </a:lnSpc>
              <a:spcBef>
                <a:spcPts val="0"/>
              </a:spcBef>
              <a:buFont typeface="Arial"/>
              <a:buChar char="•"/>
            </a:pPr>
            <a:r>
              <a:rPr lang="en-US" sz="1300" dirty="0"/>
              <a:t>Simultaneously isolate the individual effects of seven modes of variability while explicitly controlling for joint inter-mode relationships.</a:t>
            </a:r>
          </a:p>
          <a:p>
            <a:pPr marL="182880" indent="-182880">
              <a:lnSpc>
                <a:spcPct val="110000"/>
              </a:lnSpc>
              <a:spcBef>
                <a:spcPts val="0"/>
              </a:spcBef>
              <a:buFont typeface="Arial"/>
              <a:buChar char="•"/>
            </a:pPr>
            <a:r>
              <a:rPr lang="en-US" sz="1300" dirty="0"/>
              <a:t>Detection is mostly limited to DJF and SON: ENSO, the PNA pattern, and the NAO exhibit the largest influence.</a:t>
            </a:r>
          </a:p>
          <a:p>
            <a:pPr marL="182880" indent="-182880">
              <a:lnSpc>
                <a:spcPct val="110000"/>
              </a:lnSpc>
              <a:spcBef>
                <a:spcPts val="0"/>
              </a:spcBef>
              <a:buFont typeface="Arial"/>
              <a:buChar char="•"/>
            </a:pPr>
            <a:r>
              <a:rPr lang="en-US" sz="1300" dirty="0"/>
              <a:t>Demonstrate how our methodology can (1) reproduce existing results in the literature that use compositing techniques and (2) isolate the contribution from an individual climate driver from co-occurring modes of climate variability.</a:t>
            </a:r>
          </a:p>
          <a:p>
            <a:pPr marL="182880" indent="-182880">
              <a:lnSpc>
                <a:spcPct val="110000"/>
              </a:lnSpc>
              <a:spcBef>
                <a:spcPts val="0"/>
              </a:spcBef>
              <a:buFont typeface="Arial"/>
              <a:buChar char="•"/>
            </a:pPr>
            <a:endParaRPr lang="en-US" sz="1300" dirty="0"/>
          </a:p>
          <a:p>
            <a:pPr marL="182880" indent="-182880">
              <a:lnSpc>
                <a:spcPct val="110000"/>
              </a:lnSpc>
              <a:spcBef>
                <a:spcPts val="0"/>
              </a:spcBef>
              <a:buFont typeface="Arial"/>
              <a:buChar char="•"/>
            </a:pPr>
            <a:endParaRPr lang="en-US" sz="1300" dirty="0"/>
          </a:p>
        </p:txBody>
      </p:sp>
      <p:sp>
        <p:nvSpPr>
          <p:cNvPr id="3" name="TextBox 2"/>
          <p:cNvSpPr txBox="1"/>
          <p:nvPr/>
        </p:nvSpPr>
        <p:spPr>
          <a:xfrm>
            <a:off x="57591" y="4236328"/>
            <a:ext cx="3425977" cy="1223412"/>
          </a:xfrm>
          <a:prstGeom prst="rect">
            <a:avLst/>
          </a:prstGeom>
          <a:noFill/>
        </p:spPr>
        <p:txBody>
          <a:bodyPr wrap="square" rtlCol="0">
            <a:spAutoFit/>
          </a:bodyPr>
          <a:lstStyle/>
          <a:p>
            <a:r>
              <a:rPr lang="en-US" sz="1050" i="1" dirty="0"/>
              <a:t>Figure.</a:t>
            </a:r>
            <a:r>
              <a:rPr lang="en-US" sz="1050" dirty="0"/>
              <a:t> Estimated influence of ENSO on daily precipitation return values in DJF using our framework (“isolated”) vs. a traditional “composite” approach (panel a.). Panel b. reveals that the traditional analysis overestimates ENSO’s influence in CA while underestimating its effect in the Midwest. Panel c. reveals that the composite analysis confuses ENSO with AMO (in CA) and PNA (in the Midwest). </a:t>
            </a:r>
          </a:p>
        </p:txBody>
      </p:sp>
      <p:pic>
        <p:nvPicPr>
          <p:cNvPr id="2" name="Picture 1">
            <a:extLst>
              <a:ext uri="{FF2B5EF4-FFF2-40B4-BE49-F238E27FC236}">
                <a16:creationId xmlns:a16="http://schemas.microsoft.com/office/drawing/2014/main" id="{B073AE95-545B-FB4F-890A-7850C3825DB1}"/>
              </a:ext>
            </a:extLst>
          </p:cNvPr>
          <p:cNvPicPr>
            <a:picLocks noChangeAspect="1"/>
          </p:cNvPicPr>
          <p:nvPr/>
        </p:nvPicPr>
        <p:blipFill>
          <a:blip r:embed="rId3"/>
          <a:stretch>
            <a:fillRect/>
          </a:stretch>
        </p:blipFill>
        <p:spPr>
          <a:xfrm>
            <a:off x="205869" y="860840"/>
            <a:ext cx="3129422" cy="1044974"/>
          </a:xfrm>
          <a:prstGeom prst="rect">
            <a:avLst/>
          </a:prstGeom>
        </p:spPr>
      </p:pic>
      <p:pic>
        <p:nvPicPr>
          <p:cNvPr id="4" name="Picture 3">
            <a:extLst>
              <a:ext uri="{FF2B5EF4-FFF2-40B4-BE49-F238E27FC236}">
                <a16:creationId xmlns:a16="http://schemas.microsoft.com/office/drawing/2014/main" id="{491C443E-9CFA-EE40-A96B-F77B7573E7C8}"/>
              </a:ext>
            </a:extLst>
          </p:cNvPr>
          <p:cNvPicPr>
            <a:picLocks noChangeAspect="1"/>
          </p:cNvPicPr>
          <p:nvPr/>
        </p:nvPicPr>
        <p:blipFill>
          <a:blip r:embed="rId4"/>
          <a:stretch>
            <a:fillRect/>
          </a:stretch>
        </p:blipFill>
        <p:spPr>
          <a:xfrm>
            <a:off x="763846" y="1827806"/>
            <a:ext cx="2096909" cy="1094540"/>
          </a:xfrm>
          <a:prstGeom prst="rect">
            <a:avLst/>
          </a:prstGeom>
        </p:spPr>
      </p:pic>
      <p:pic>
        <p:nvPicPr>
          <p:cNvPr id="6" name="Picture 5">
            <a:extLst>
              <a:ext uri="{FF2B5EF4-FFF2-40B4-BE49-F238E27FC236}">
                <a16:creationId xmlns:a16="http://schemas.microsoft.com/office/drawing/2014/main" id="{B96B797C-C848-A64E-BD3F-D7CEFE5934B5}"/>
              </a:ext>
            </a:extLst>
          </p:cNvPr>
          <p:cNvPicPr>
            <a:picLocks noChangeAspect="1"/>
          </p:cNvPicPr>
          <p:nvPr/>
        </p:nvPicPr>
        <p:blipFill>
          <a:blip r:embed="rId5"/>
          <a:stretch>
            <a:fillRect/>
          </a:stretch>
        </p:blipFill>
        <p:spPr>
          <a:xfrm>
            <a:off x="158518" y="2886238"/>
            <a:ext cx="3281988" cy="129680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5291" y="6322798"/>
            <a:ext cx="2114965" cy="518507"/>
          </a:xfrm>
          <a:prstGeom prst="rect">
            <a:avLst/>
          </a:prstGeom>
        </p:spPr>
      </p:pic>
    </p:spTree>
    <p:extLst>
      <p:ext uri="{BB962C8B-B14F-4D97-AF65-F5344CB8AC3E}">
        <p14:creationId xmlns:p14="http://schemas.microsoft.com/office/powerpoint/2010/main" val="2093965413"/>
      </p:ext>
    </p:extLst>
  </p:cSld>
  <p:clrMapOvr>
    <a:masterClrMapping/>
  </p:clrMapOvr>
</p:sld>
</file>

<file path=ppt/theme/theme1.xml><?xml version="1.0" encoding="utf-8"?>
<a:theme xmlns:a="http://schemas.openxmlformats.org/drawingml/2006/main" name="Other EESA Highlights (not DOE-S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E-SC EESA Highligh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8359</TotalTime>
  <Words>350</Words>
  <Application>Microsoft Office PowerPoint</Application>
  <PresentationFormat>On-screen Show (4:3)</PresentationFormat>
  <Paragraphs>8</Paragraphs>
  <Slides>1</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vt:i4>
      </vt:variant>
    </vt:vector>
  </HeadingPairs>
  <TitlesOfParts>
    <vt:vector size="5" baseType="lpstr">
      <vt:lpstr>Arial</vt:lpstr>
      <vt:lpstr>Calibri</vt:lpstr>
      <vt:lpstr>Other EESA Highlights (not DOE-SC)</vt:lpstr>
      <vt:lpstr>DOE-SC EESA Highlights</vt:lpstr>
      <vt:lpstr>Quantifying the influence of natural climate variability on in situ measurements of seasonal total and extreme daily precipitation </vt:lpstr>
    </vt:vector>
  </TitlesOfParts>
  <Company>LBNL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Maryann Villavert</dc:creator>
  <cp:lastModifiedBy>jagimbel</cp:lastModifiedBy>
  <cp:revision>160</cp:revision>
  <dcterms:created xsi:type="dcterms:W3CDTF">2016-02-10T19:06:12Z</dcterms:created>
  <dcterms:modified xsi:type="dcterms:W3CDTF">2021-02-23T23:29:14Z</dcterms:modified>
</cp:coreProperties>
</file>