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688" r:id="rId2"/>
    <p:sldMasterId id="2147483691" r:id="rId3"/>
  </p:sldMasterIdLst>
  <p:notesMasterIdLst>
    <p:notesMasterId r:id="rId5"/>
  </p:notesMasterIdLst>
  <p:handoutMasterIdLst>
    <p:handoutMasterId r:id="rId6"/>
  </p:handoutMasterIdLst>
  <p:sldIdLst>
    <p:sldId id="26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E25"/>
    <a:srgbClr val="1C75BC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167" autoAdjust="0"/>
    <p:restoredTop sz="95993" autoAdjust="0"/>
  </p:normalViewPr>
  <p:slideViewPr>
    <p:cSldViewPr snapToGrid="0" snapToObjects="1">
      <p:cViewPr varScale="1">
        <p:scale>
          <a:sx n="112" d="100"/>
          <a:sy n="112" d="100"/>
        </p:scale>
        <p:origin x="84" y="2526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1C719-3C4F-EB4F-89FE-A3D057C59A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64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78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0" y="330200"/>
            <a:ext cx="9140825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3175" y="311150"/>
            <a:ext cx="9140825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0" y="263525"/>
            <a:ext cx="9140825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9144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3175" y="557213"/>
            <a:ext cx="9147175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18" name="Picture 17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33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340373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4288" y="5308600"/>
            <a:ext cx="3373437" cy="246063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</p:spTree>
    <p:extLst>
      <p:ext uri="{BB962C8B-B14F-4D97-AF65-F5344CB8AC3E}">
        <p14:creationId xmlns:p14="http://schemas.microsoft.com/office/powerpoint/2010/main" val="4887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254255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22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25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3662319" y="6260098"/>
            <a:ext cx="2298257" cy="557595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</p:spTree>
    <p:extLst>
      <p:ext uri="{BB962C8B-B14F-4D97-AF65-F5344CB8AC3E}">
        <p14:creationId xmlns:p14="http://schemas.microsoft.com/office/powerpoint/2010/main" val="372463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0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481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4572000" y="3429000"/>
            <a:ext cx="462751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0" y="3429000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0" y="762797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84658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38/s41558-018-0325-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Weaker land-climate feedbacks from nutrient uptake during photosynthesis-inactive periods</a:t>
            </a:r>
            <a:r>
              <a:rPr lang="en-US" sz="2000" dirty="0"/>
              <a:t> 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6"/>
          </p:nvPr>
        </p:nvSpPr>
        <p:spPr>
          <a:xfrm>
            <a:off x="112643" y="4920839"/>
            <a:ext cx="3889514" cy="1254674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en-US" sz="1400" dirty="0"/>
              <a:t>Riley, W. J., Zhu, Q., and Tang, J. Y. (2018) Weaker land-climate feedbacks from nutrient uptake during photosynthesis-inactive periods, Nature Climate Change, </a:t>
            </a:r>
            <a:r>
              <a:rPr lang="en-US" sz="1400" u="sng" dirty="0">
                <a:hlinkClick r:id="rId3"/>
              </a:rPr>
              <a:t>https://doi.org/10.1038/s41558-018-0325-4</a:t>
            </a:r>
            <a:r>
              <a:rPr lang="en-US" sz="1400" dirty="0"/>
              <a:t>.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0"/>
          </p:nvPr>
        </p:nvSpPr>
        <p:spPr>
          <a:xfrm>
            <a:off x="4148645" y="1047149"/>
            <a:ext cx="4903024" cy="1214209"/>
          </a:xfrm>
        </p:spPr>
        <p:txBody>
          <a:bodyPr/>
          <a:lstStyle/>
          <a:p>
            <a:pPr marL="225425" indent="-225425">
              <a:buFont typeface="Arial"/>
              <a:buChar char="•"/>
            </a:pPr>
            <a:r>
              <a:rPr lang="en-US" dirty="0"/>
              <a:t>Most global land models ignore plant nutrient uptake in the absence of photosynthesis</a:t>
            </a:r>
          </a:p>
          <a:p>
            <a:pPr marL="225425" indent="-225425">
              <a:buFont typeface="Arial"/>
              <a:buChar char="•"/>
            </a:pPr>
            <a:r>
              <a:rPr lang="en-US" dirty="0"/>
              <a:t>Observations clearly contradict this hypothesis</a:t>
            </a:r>
          </a:p>
          <a:p>
            <a:pPr marL="225425" indent="-225425">
              <a:buFont typeface="Arial"/>
              <a:buChar char="•"/>
            </a:pPr>
            <a:r>
              <a:rPr lang="en-US" dirty="0"/>
              <a:t>We applied a new land model in E3SM (ELMv1-ECA-CNP) to examine the implications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4148645" y="2709634"/>
            <a:ext cx="4676700" cy="2012434"/>
          </a:xfrm>
        </p:spPr>
        <p:txBody>
          <a:bodyPr/>
          <a:lstStyle/>
          <a:p>
            <a:pPr marL="225425" indent="-225425">
              <a:buFont typeface="Arial"/>
              <a:buChar char="•"/>
            </a:pPr>
            <a:r>
              <a:rPr lang="en-US" dirty="0"/>
              <a:t>Properly accounting for plant nutrient uptake leads to a tighter N cycle and lower N losses</a:t>
            </a:r>
          </a:p>
          <a:p>
            <a:pPr marL="225425" indent="-225425">
              <a:buFont typeface="Arial"/>
              <a:buChar char="•"/>
            </a:pPr>
            <a:r>
              <a:rPr lang="en-US" dirty="0"/>
              <a:t>The resulting bias in N</a:t>
            </a:r>
            <a:r>
              <a:rPr lang="en-US" baseline="-25000" dirty="0"/>
              <a:t>2</a:t>
            </a:r>
            <a:r>
              <a:rPr lang="en-US" dirty="0"/>
              <a:t>O emissions has a large radiative impact (~2.4 </a:t>
            </a:r>
            <a:r>
              <a:rPr lang="en-US"/>
              <a:t>PgCO</a:t>
            </a:r>
            <a:r>
              <a:rPr lang="en-US" baseline="-25000"/>
              <a:t>2</a:t>
            </a:r>
            <a:r>
              <a:rPr lang="en-US"/>
              <a:t>-eq yr</a:t>
            </a:r>
            <a:r>
              <a:rPr lang="en-US" baseline="30000"/>
              <a:t>-1</a:t>
            </a:r>
            <a:r>
              <a:rPr lang="en-US" dirty="0"/>
              <a:t>)</a:t>
            </a:r>
          </a:p>
          <a:p>
            <a:pPr marL="225425" indent="-225425">
              <a:buFont typeface="Arial"/>
              <a:buChar char="•"/>
            </a:pPr>
            <a:r>
              <a:rPr lang="en-US" dirty="0"/>
              <a:t>We predict large implications from land-climate CO</a:t>
            </a:r>
            <a:r>
              <a:rPr lang="en-US" baseline="-25000" dirty="0"/>
              <a:t>2</a:t>
            </a:r>
            <a:r>
              <a:rPr lang="en-US" dirty="0"/>
              <a:t> and N</a:t>
            </a:r>
            <a:r>
              <a:rPr lang="en-US" baseline="-25000" dirty="0"/>
              <a:t>2</a:t>
            </a:r>
            <a:r>
              <a:rPr lang="en-US" dirty="0"/>
              <a:t>O interactions</a:t>
            </a:r>
          </a:p>
          <a:p>
            <a:pPr marL="225425" indent="-225425">
              <a:buFont typeface="Arial"/>
              <a:buChar char="•"/>
            </a:pP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5"/>
          </p:nvPr>
        </p:nvSpPr>
        <p:spPr>
          <a:xfrm>
            <a:off x="4137003" y="4601844"/>
            <a:ext cx="4822569" cy="1600439"/>
          </a:xfrm>
        </p:spPr>
        <p:txBody>
          <a:bodyPr>
            <a:noAutofit/>
          </a:bodyPr>
          <a:lstStyle/>
          <a:p>
            <a:pPr marL="228600" indent="-228600">
              <a:buFont typeface="Arial"/>
              <a:buChar char="•"/>
            </a:pPr>
            <a:r>
              <a:rPr lang="en-US" sz="1600" dirty="0"/>
              <a:t>We integrated ECA, dynamic plant allocation, and coupled CNP plant and soil biogeochemical cycles into ELMv1</a:t>
            </a:r>
          </a:p>
          <a:p>
            <a:pPr marL="228600" indent="-228600">
              <a:buFont typeface="Arial"/>
              <a:buChar char="•"/>
            </a:pPr>
            <a:r>
              <a:rPr lang="en-US" sz="1600" dirty="0"/>
              <a:t>Model matches observed global C cycle well</a:t>
            </a:r>
          </a:p>
          <a:p>
            <a:pPr marL="228600" indent="-228600">
              <a:buFont typeface="Arial"/>
              <a:buChar char="•"/>
            </a:pPr>
            <a:r>
              <a:rPr lang="en-US" sz="1600" dirty="0"/>
              <a:t>Analyzed various hypotheses of nutrient controls on land carbon and nitrogen exchanges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849826" y="2898817"/>
            <a:ext cx="443588" cy="8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21"/>
          <p:cNvSpPr txBox="1">
            <a:spLocks/>
          </p:cNvSpPr>
          <p:nvPr/>
        </p:nvSpPr>
        <p:spPr>
          <a:xfrm>
            <a:off x="4093837" y="780804"/>
            <a:ext cx="4865735" cy="298244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  <p:sp>
        <p:nvSpPr>
          <p:cNvPr id="17" name="Text Placeholder 21"/>
          <p:cNvSpPr txBox="1">
            <a:spLocks/>
          </p:cNvSpPr>
          <p:nvPr/>
        </p:nvSpPr>
        <p:spPr>
          <a:xfrm>
            <a:off x="4085305" y="2412626"/>
            <a:ext cx="5169104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18" name="Text Placeholder 21"/>
          <p:cNvSpPr txBox="1">
            <a:spLocks/>
          </p:cNvSpPr>
          <p:nvPr/>
        </p:nvSpPr>
        <p:spPr>
          <a:xfrm>
            <a:off x="4093837" y="4305709"/>
            <a:ext cx="5097828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25" name="Content Placeholder 11">
            <a:extLst>
              <a:ext uri="{FF2B5EF4-FFF2-40B4-BE49-F238E27FC236}">
                <a16:creationId xmlns:a16="http://schemas.microsoft.com/office/drawing/2014/main" id="{DD1EDFEE-E0E9-D64F-BF84-043675F3F1CC}"/>
              </a:ext>
            </a:extLst>
          </p:cNvPr>
          <p:cNvSpPr txBox="1">
            <a:spLocks/>
          </p:cNvSpPr>
          <p:nvPr/>
        </p:nvSpPr>
        <p:spPr>
          <a:xfrm>
            <a:off x="166253" y="3494794"/>
            <a:ext cx="3977185" cy="13654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0" kern="1200" baseline="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/>
              <a:t>Figure 1: Global nitrogen and phosphorus uptake during photosynthesis-inactive periods account for about half of annual uptake, with large latitudinal variation.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1D09C35-F0DA-4D4C-9B1D-B7320A134553}"/>
              </a:ext>
            </a:extLst>
          </p:cNvPr>
          <p:cNvGrpSpPr/>
          <p:nvPr/>
        </p:nvGrpSpPr>
        <p:grpSpPr>
          <a:xfrm>
            <a:off x="427276" y="819519"/>
            <a:ext cx="3474683" cy="2632741"/>
            <a:chOff x="427276" y="819519"/>
            <a:chExt cx="3474683" cy="2632741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C64EE38A-B148-DB48-AF13-F15179932E6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7276" y="819519"/>
              <a:ext cx="3474683" cy="2632741"/>
            </a:xfrm>
            <a:prstGeom prst="rect">
              <a:avLst/>
            </a:prstGeom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2FC79D9-4C4C-5F40-97B9-43A1A4FFB48A}"/>
                </a:ext>
              </a:extLst>
            </p:cNvPr>
            <p:cNvSpPr/>
            <p:nvPr/>
          </p:nvSpPr>
          <p:spPr>
            <a:xfrm>
              <a:off x="3478696" y="947530"/>
              <a:ext cx="344556" cy="2981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26026992"/>
      </p:ext>
    </p:extLst>
  </p:cSld>
  <p:clrMapOvr>
    <a:masterClrMapping/>
  </p:clrMapOvr>
</p:sld>
</file>

<file path=ppt/theme/theme1.xml><?xml version="1.0" encoding="utf-8"?>
<a:theme xmlns:a="http://schemas.openxmlformats.org/drawingml/2006/main" name="Other EESA Highlights (not DOE-SC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orizonal Img_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3213</TotalTime>
  <Words>191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Other EESA Highlights (not DOE-SC)</vt:lpstr>
      <vt:lpstr>DOE-SC EESA Highlights</vt:lpstr>
      <vt:lpstr>Horizonal Img_DOE-SC EESA Highlights</vt:lpstr>
      <vt:lpstr>Weaker land-climate feedbacks from nutrient uptake during photosynthesis-inactive periods </vt:lpstr>
    </vt:vector>
  </TitlesOfParts>
  <Company>LBNL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jagimbel</cp:lastModifiedBy>
  <cp:revision>221</cp:revision>
  <dcterms:created xsi:type="dcterms:W3CDTF">2016-02-10T19:06:12Z</dcterms:created>
  <dcterms:modified xsi:type="dcterms:W3CDTF">2018-10-29T21:05:45Z</dcterms:modified>
</cp:coreProperties>
</file>