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167" autoAdjust="0"/>
    <p:restoredTop sz="95993" autoAdjust="0"/>
  </p:normalViewPr>
  <p:slideViewPr>
    <p:cSldViewPr snapToGrid="0" snapToObjects="1">
      <p:cViewPr varScale="1">
        <p:scale>
          <a:sx n="112" d="100"/>
          <a:sy n="112" d="100"/>
        </p:scale>
        <p:origin x="84" y="252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8/s41558-018-0325-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Weaker land-climate feedbacks from nutrient uptake during photosynthesis-inactive periods</a:t>
            </a:r>
            <a:r>
              <a:rPr lang="en-US" sz="2000" dirty="0"/>
              <a:t> 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112643" y="4920839"/>
            <a:ext cx="3889514" cy="125467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1400" dirty="0"/>
              <a:t>Riley, W. J., Zhu, Q., and Tang, J. Y. (2018) Weaker land-climate feedbacks from nutrient uptake during photosynthesis-inactive periods, Nature Climate Change, </a:t>
            </a:r>
            <a:r>
              <a:rPr lang="en-US" sz="1400" u="sng" dirty="0">
                <a:hlinkClick r:id="rId3"/>
              </a:rPr>
              <a:t>https://doi.org/10.1038/s41558-018-0325-4</a:t>
            </a:r>
            <a:r>
              <a:rPr lang="en-US" sz="1400" dirty="0"/>
              <a:t>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4148645" y="1047149"/>
            <a:ext cx="4903024" cy="1214209"/>
          </a:xfrm>
        </p:spPr>
        <p:txBody>
          <a:bodyPr/>
          <a:lstStyle/>
          <a:p>
            <a:pPr marL="225425" indent="-225425">
              <a:buFont typeface="Arial"/>
              <a:buChar char="•"/>
            </a:pPr>
            <a:r>
              <a:rPr lang="en-US" dirty="0"/>
              <a:t>Most global land models ignore plant nutrient uptake in the absence of photosynthesis</a:t>
            </a:r>
          </a:p>
          <a:p>
            <a:pPr marL="225425" indent="-225425">
              <a:buFont typeface="Arial"/>
              <a:buChar char="•"/>
            </a:pPr>
            <a:r>
              <a:rPr lang="en-US" dirty="0"/>
              <a:t>Observations clearly contradict this hypothesis</a:t>
            </a:r>
          </a:p>
          <a:p>
            <a:pPr marL="225425" indent="-225425">
              <a:buFont typeface="Arial"/>
              <a:buChar char="•"/>
            </a:pPr>
            <a:r>
              <a:rPr lang="en-US" dirty="0"/>
              <a:t>We applied a new land model in E3SM (ELMv1-ECA-CNP) to examine the implications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4148645" y="2709634"/>
            <a:ext cx="4676700" cy="2012434"/>
          </a:xfrm>
        </p:spPr>
        <p:txBody>
          <a:bodyPr/>
          <a:lstStyle/>
          <a:p>
            <a:pPr marL="225425" indent="-225425">
              <a:buFont typeface="Arial"/>
              <a:buChar char="•"/>
            </a:pPr>
            <a:r>
              <a:rPr lang="en-US" dirty="0"/>
              <a:t>Properly accounting for plant nutrient uptake leads to a tighter N cycle and lower N losses</a:t>
            </a:r>
          </a:p>
          <a:p>
            <a:pPr marL="225425" indent="-225425">
              <a:buFont typeface="Arial"/>
              <a:buChar char="•"/>
            </a:pPr>
            <a:r>
              <a:rPr lang="en-US" dirty="0"/>
              <a:t>The resulting bias in N</a:t>
            </a:r>
            <a:r>
              <a:rPr lang="en-US" baseline="-25000" dirty="0"/>
              <a:t>2</a:t>
            </a:r>
            <a:r>
              <a:rPr lang="en-US" dirty="0"/>
              <a:t>O emissions has a large radiative impact (~2.4 </a:t>
            </a:r>
            <a:r>
              <a:rPr lang="en-US"/>
              <a:t>PgCO</a:t>
            </a:r>
            <a:r>
              <a:rPr lang="en-US" baseline="-25000"/>
              <a:t>2</a:t>
            </a:r>
            <a:r>
              <a:rPr lang="en-US"/>
              <a:t>-eq yr</a:t>
            </a:r>
            <a:r>
              <a:rPr lang="en-US" baseline="30000"/>
              <a:t>-1</a:t>
            </a:r>
            <a:r>
              <a:rPr lang="en-US" dirty="0"/>
              <a:t>)</a:t>
            </a:r>
          </a:p>
          <a:p>
            <a:pPr marL="225425" indent="-225425">
              <a:buFont typeface="Arial"/>
              <a:buChar char="•"/>
            </a:pPr>
            <a:r>
              <a:rPr lang="en-US" dirty="0"/>
              <a:t>We predict large implications from land-climate CO</a:t>
            </a:r>
            <a:r>
              <a:rPr lang="en-US" baseline="-25000" dirty="0"/>
              <a:t>2</a:t>
            </a:r>
            <a:r>
              <a:rPr lang="en-US" dirty="0"/>
              <a:t> and N</a:t>
            </a:r>
            <a:r>
              <a:rPr lang="en-US" baseline="-25000" dirty="0"/>
              <a:t>2</a:t>
            </a:r>
            <a:r>
              <a:rPr lang="en-US" dirty="0"/>
              <a:t>O interactions</a:t>
            </a:r>
          </a:p>
          <a:p>
            <a:pPr marL="225425" indent="-225425">
              <a:buFont typeface="Arial"/>
              <a:buChar char="•"/>
            </a:pP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4137003" y="4601844"/>
            <a:ext cx="4822569" cy="1600439"/>
          </a:xfrm>
        </p:spPr>
        <p:txBody>
          <a:bodyPr>
            <a:noAutofit/>
          </a:bodyPr>
          <a:lstStyle/>
          <a:p>
            <a:pPr marL="228600" indent="-228600">
              <a:buFont typeface="Arial"/>
              <a:buChar char="•"/>
            </a:pPr>
            <a:r>
              <a:rPr lang="en-US" sz="1600" dirty="0"/>
              <a:t>We integrated ECA, dynamic plant allocation, and coupled CNP plant and soil biogeochemical cycles into ELMv1</a:t>
            </a:r>
          </a:p>
          <a:p>
            <a:pPr marL="228600" indent="-228600">
              <a:buFont typeface="Arial"/>
              <a:buChar char="•"/>
            </a:pPr>
            <a:r>
              <a:rPr lang="en-US" sz="1600" dirty="0"/>
              <a:t>Model matches observed global C cycle well</a:t>
            </a:r>
          </a:p>
          <a:p>
            <a:pPr marL="228600" indent="-228600">
              <a:buFont typeface="Arial"/>
              <a:buChar char="•"/>
            </a:pPr>
            <a:r>
              <a:rPr lang="en-US" sz="1600" dirty="0"/>
              <a:t>Analyzed various hypotheses of nutrient controls on land carbon and nitrogen exchanges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49826" y="2898817"/>
            <a:ext cx="443588" cy="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1"/>
          <p:cNvSpPr txBox="1">
            <a:spLocks/>
          </p:cNvSpPr>
          <p:nvPr/>
        </p:nvSpPr>
        <p:spPr>
          <a:xfrm>
            <a:off x="4093837" y="780804"/>
            <a:ext cx="4865735" cy="29824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  <p:sp>
        <p:nvSpPr>
          <p:cNvPr id="17" name="Text Placeholder 21"/>
          <p:cNvSpPr txBox="1">
            <a:spLocks/>
          </p:cNvSpPr>
          <p:nvPr/>
        </p:nvSpPr>
        <p:spPr>
          <a:xfrm>
            <a:off x="4085305" y="2412626"/>
            <a:ext cx="5169104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18" name="Text Placeholder 21"/>
          <p:cNvSpPr txBox="1">
            <a:spLocks/>
          </p:cNvSpPr>
          <p:nvPr/>
        </p:nvSpPr>
        <p:spPr>
          <a:xfrm>
            <a:off x="4093837" y="4305709"/>
            <a:ext cx="5097828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25" name="Content Placeholder 11">
            <a:extLst>
              <a:ext uri="{FF2B5EF4-FFF2-40B4-BE49-F238E27FC236}">
                <a16:creationId xmlns:a16="http://schemas.microsoft.com/office/drawing/2014/main" id="{DD1EDFEE-E0E9-D64F-BF84-043675F3F1CC}"/>
              </a:ext>
            </a:extLst>
          </p:cNvPr>
          <p:cNvSpPr txBox="1">
            <a:spLocks/>
          </p:cNvSpPr>
          <p:nvPr/>
        </p:nvSpPr>
        <p:spPr>
          <a:xfrm>
            <a:off x="166253" y="3494794"/>
            <a:ext cx="3977185" cy="13654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0" kern="1200" baseline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Figure 1: Global nitrogen and phosphorus uptake during photosynthesis-inactive periods account for about half of annual uptake, with large latitudinal variation.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1D09C35-F0DA-4D4C-9B1D-B7320A134553}"/>
              </a:ext>
            </a:extLst>
          </p:cNvPr>
          <p:cNvGrpSpPr/>
          <p:nvPr/>
        </p:nvGrpSpPr>
        <p:grpSpPr>
          <a:xfrm>
            <a:off x="427276" y="819519"/>
            <a:ext cx="3474683" cy="2632741"/>
            <a:chOff x="427276" y="819519"/>
            <a:chExt cx="3474683" cy="263274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64EE38A-B148-DB48-AF13-F15179932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7276" y="819519"/>
              <a:ext cx="3474683" cy="2632741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2FC79D9-4C4C-5F40-97B9-43A1A4FFB48A}"/>
                </a:ext>
              </a:extLst>
            </p:cNvPr>
            <p:cNvSpPr/>
            <p:nvPr/>
          </p:nvSpPr>
          <p:spPr>
            <a:xfrm>
              <a:off x="3478696" y="947530"/>
              <a:ext cx="344556" cy="2981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26026992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3213</TotalTime>
  <Words>191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Weaker land-climate feedbacks from nutrient uptake during photosynthesis-inactive periods 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221</cp:revision>
  <dcterms:created xsi:type="dcterms:W3CDTF">2016-02-10T19:06:12Z</dcterms:created>
  <dcterms:modified xsi:type="dcterms:W3CDTF">2018-10-29T21:05:45Z</dcterms:modified>
</cp:coreProperties>
</file>