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84"/>
    <p:restoredTop sz="93741"/>
  </p:normalViewPr>
  <p:slideViewPr>
    <p:cSldViewPr snapToGrid="0" snapToObjects="1">
      <p:cViewPr varScale="1">
        <p:scale>
          <a:sx n="69" d="100"/>
          <a:sy n="69" d="100"/>
        </p:scale>
        <p:origin x="9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1/22/2021</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i.org/10.1175/WAF-D-20-0029.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141144"/>
            <a:ext cx="11343228" cy="830997"/>
          </a:xfrm>
          <a:prstGeom prst="rect">
            <a:avLst/>
          </a:prstGeom>
          <a:noFill/>
        </p:spPr>
        <p:txBody>
          <a:bodyPr wrap="square" rtlCol="0">
            <a:spAutoFit/>
          </a:bodyPr>
          <a:lstStyle/>
          <a:p>
            <a:pPr algn="ctr"/>
            <a:r>
              <a:rPr lang="en-US" sz="2400" b="1" dirty="0"/>
              <a:t>Subseasonal Prediction with and without a Well-Represented Stratosphere in CESM1</a:t>
            </a: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251593" y="996897"/>
            <a:ext cx="11785928" cy="646331"/>
          </a:xfrm>
          <a:prstGeom prst="rect">
            <a:avLst/>
          </a:prstGeom>
          <a:noFill/>
          <a:ln>
            <a:solidFill>
              <a:schemeClr val="accent1"/>
            </a:solidFill>
          </a:ln>
        </p:spPr>
        <p:txBody>
          <a:bodyPr wrap="square" rtlCol="0">
            <a:spAutoFit/>
          </a:bodyPr>
          <a:lstStyle/>
          <a:p>
            <a:pPr algn="ctr"/>
            <a:r>
              <a:rPr lang="en-US" b="1" dirty="0">
                <a:latin typeface="Arial" panose="020B0604020202020204" pitchFamily="34" charset="0"/>
                <a:cs typeface="Arial" panose="020B0604020202020204" pitchFamily="34" charset="0"/>
              </a:rPr>
              <a:t>JH Richter , .. , JM Caron, A. Glanville and Others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2020):</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Weather and Forecasting:</a:t>
            </a:r>
            <a:r>
              <a:rPr lang="en-US" dirty="0">
                <a:hlinkClick r:id="rId2"/>
              </a:rPr>
              <a:t> https://doi.org/10.1175/WAF-D-20-0029.1</a:t>
            </a:r>
            <a:endParaRPr lang="en-US" sz="1600" dirty="0">
              <a:solidFill>
                <a:schemeClr val="accent1"/>
              </a:solidFill>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98433" y="1876010"/>
            <a:ext cx="6062056" cy="984885"/>
          </a:xfrm>
          <a:prstGeom prst="rect">
            <a:avLst/>
          </a:prstGeom>
          <a:noFill/>
        </p:spPr>
        <p:txBody>
          <a:bodyPr wrap="square" rtlCol="0">
            <a:spAutoFit/>
          </a:bodyPr>
          <a:lstStyle/>
          <a:p>
            <a:r>
              <a:rPr lang="en-US" sz="1600" b="1" i="1" dirty="0">
                <a:latin typeface="Arial"/>
                <a:cs typeface="Arial"/>
              </a:rPr>
              <a:t>OBJECTIVE</a:t>
            </a:r>
          </a:p>
          <a:p>
            <a:r>
              <a:rPr lang="en-US" sz="1400" dirty="0">
                <a:latin typeface="Arial"/>
                <a:cs typeface="Arial"/>
              </a:rPr>
              <a:t>To evaluate whether a better represented stratosphere improves subseasonal prediction of surface temperature and precipitation as well as the NAO and the MJO</a:t>
            </a:r>
          </a:p>
        </p:txBody>
      </p:sp>
      <p:sp>
        <p:nvSpPr>
          <p:cNvPr id="12" name="TextBox 11">
            <a:extLst>
              <a:ext uri="{FF2B5EF4-FFF2-40B4-BE49-F238E27FC236}">
                <a16:creationId xmlns:a16="http://schemas.microsoft.com/office/drawing/2014/main" id="{ADD8E89C-8017-E545-8990-66150241C46E}"/>
              </a:ext>
            </a:extLst>
          </p:cNvPr>
          <p:cNvSpPr txBox="1"/>
          <p:nvPr/>
        </p:nvSpPr>
        <p:spPr>
          <a:xfrm>
            <a:off x="98433" y="3012221"/>
            <a:ext cx="6046124" cy="1200329"/>
          </a:xfrm>
          <a:prstGeom prst="rect">
            <a:avLst/>
          </a:prstGeom>
          <a:noFill/>
        </p:spPr>
        <p:txBody>
          <a:bodyPr wrap="square" rtlCol="0">
            <a:spAutoFit/>
          </a:bodyPr>
          <a:lstStyle/>
          <a:p>
            <a:r>
              <a:rPr lang="en-US" sz="1600" b="1" i="1" dirty="0">
                <a:latin typeface="Arial"/>
                <a:cs typeface="Arial"/>
              </a:rPr>
              <a:t>APPROACH</a:t>
            </a:r>
          </a:p>
          <a:p>
            <a:r>
              <a:rPr lang="en-US" sz="1400" dirty="0">
                <a:latin typeface="Arial"/>
                <a:cs typeface="Arial"/>
              </a:rPr>
              <a:t>We examined week 3-4 averaged prediction skill of temperature, precipitation, MJO and NOA in S2S hindcasts carried out with two versions of CESM1: one with (46-level) and one without (30-level) a well-resolved stratosphere</a:t>
            </a:r>
            <a:endParaRPr lang="en-US" sz="1600" b="1" i="1"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98433" y="4253132"/>
            <a:ext cx="6339065" cy="769441"/>
          </a:xfrm>
          <a:prstGeom prst="rect">
            <a:avLst/>
          </a:prstGeom>
          <a:noFill/>
        </p:spPr>
        <p:txBody>
          <a:bodyPr wrap="square" rtlCol="0">
            <a:spAutoFit/>
          </a:bodyPr>
          <a:lstStyle/>
          <a:p>
            <a:r>
              <a:rPr lang="en-US" sz="1600" b="1" i="1" dirty="0">
                <a:latin typeface="Arial"/>
                <a:cs typeface="Arial"/>
              </a:rPr>
              <a:t>IMPACT</a:t>
            </a:r>
          </a:p>
          <a:p>
            <a:r>
              <a:rPr lang="en-US" sz="1400" dirty="0">
                <a:latin typeface="Arial"/>
                <a:cs typeface="Arial"/>
              </a:rPr>
              <a:t/>
            </a:r>
            <a:br>
              <a:rPr lang="en-US" sz="1400" dirty="0">
                <a:latin typeface="Arial"/>
                <a:cs typeface="Arial"/>
              </a:rPr>
            </a:br>
            <a:endParaRPr lang="en-US" sz="1400" dirty="0">
              <a:latin typeface="Arial"/>
              <a:cs typeface="Arial"/>
            </a:endParaRPr>
          </a:p>
        </p:txBody>
      </p:sp>
      <p:pic>
        <p:nvPicPr>
          <p:cNvPr id="3" name="Picture 2">
            <a:extLst>
              <a:ext uri="{FF2B5EF4-FFF2-40B4-BE49-F238E27FC236}">
                <a16:creationId xmlns:a16="http://schemas.microsoft.com/office/drawing/2014/main" id="{6DFC8F1A-2898-A641-A99C-EEEFE0A591DA}"/>
              </a:ext>
            </a:extLst>
          </p:cNvPr>
          <p:cNvPicPr>
            <a:picLocks noChangeAspect="1"/>
          </p:cNvPicPr>
          <p:nvPr/>
        </p:nvPicPr>
        <p:blipFill>
          <a:blip r:embed="rId3"/>
          <a:stretch>
            <a:fillRect/>
          </a:stretch>
        </p:blipFill>
        <p:spPr>
          <a:xfrm>
            <a:off x="6952665" y="2082948"/>
            <a:ext cx="4658088" cy="2520950"/>
          </a:xfrm>
          <a:prstGeom prst="rect">
            <a:avLst/>
          </a:prstGeom>
        </p:spPr>
      </p:pic>
      <p:sp>
        <p:nvSpPr>
          <p:cNvPr id="7" name="TextBox 6">
            <a:extLst>
              <a:ext uri="{FF2B5EF4-FFF2-40B4-BE49-F238E27FC236}">
                <a16:creationId xmlns:a16="http://schemas.microsoft.com/office/drawing/2014/main" id="{4B0C4CC8-A548-C645-93B0-E00D2289E189}"/>
              </a:ext>
            </a:extLst>
          </p:cNvPr>
          <p:cNvSpPr txBox="1"/>
          <p:nvPr/>
        </p:nvSpPr>
        <p:spPr>
          <a:xfrm>
            <a:off x="8633638" y="1803139"/>
            <a:ext cx="1542410" cy="369332"/>
          </a:xfrm>
          <a:prstGeom prst="rect">
            <a:avLst/>
          </a:prstGeom>
          <a:noFill/>
        </p:spPr>
        <p:txBody>
          <a:bodyPr wrap="none" rtlCol="0">
            <a:sp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ACC of NAO</a:t>
            </a:r>
          </a:p>
        </p:txBody>
      </p:sp>
      <p:sp>
        <p:nvSpPr>
          <p:cNvPr id="8" name="Rectangle 7">
            <a:extLst>
              <a:ext uri="{FF2B5EF4-FFF2-40B4-BE49-F238E27FC236}">
                <a16:creationId xmlns:a16="http://schemas.microsoft.com/office/drawing/2014/main" id="{D68AD1A6-2270-AF46-99B9-091C5CE34814}"/>
              </a:ext>
            </a:extLst>
          </p:cNvPr>
          <p:cNvSpPr/>
          <p:nvPr/>
        </p:nvSpPr>
        <p:spPr>
          <a:xfrm>
            <a:off x="7152167" y="4615268"/>
            <a:ext cx="4458586" cy="646331"/>
          </a:xfrm>
          <a:prstGeom prst="rect">
            <a:avLst/>
          </a:prstGeom>
        </p:spPr>
        <p:txBody>
          <a:bodyPr wrap="square">
            <a:spAutoFit/>
          </a:bodyPr>
          <a:lstStyle/>
          <a:p>
            <a:r>
              <a:rPr lang="en-US" sz="1200" i="1" dirty="0">
                <a:latin typeface="AdvPSTIM10"/>
              </a:rPr>
              <a:t>ACC of the weekly mean NAO at increasing lead times during NDJFM for 30LCESM (blue bars) and 46LCESM (gray bars). Error bars indicate the 5% and 95% statistical levels based on bootstrapping. </a:t>
            </a:r>
            <a:endParaRPr lang="en-US" sz="1200" i="1" dirty="0"/>
          </a:p>
        </p:txBody>
      </p:sp>
      <p:sp>
        <p:nvSpPr>
          <p:cNvPr id="14" name="TextBox 13">
            <a:extLst>
              <a:ext uri="{FF2B5EF4-FFF2-40B4-BE49-F238E27FC236}">
                <a16:creationId xmlns:a16="http://schemas.microsoft.com/office/drawing/2014/main" id="{8BD24271-C888-7845-90A1-5D918D2F24F7}"/>
              </a:ext>
            </a:extLst>
          </p:cNvPr>
          <p:cNvSpPr txBox="1"/>
          <p:nvPr/>
        </p:nvSpPr>
        <p:spPr>
          <a:xfrm>
            <a:off x="98433" y="4584690"/>
            <a:ext cx="6046124" cy="1631216"/>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There is a growing demand in society for understanding sources of predictability on subseasonal to seasonal time scales. In this work we demonstrate that CESM1 has subseasonal prediction skill comparable to the NOAA operational model. We find that a better-resolved stratosphere improves the prediction skill of the stratosphere for week 3-4, however there is no improvement of surface prediction skill at this timescale. </a:t>
            </a:r>
          </a:p>
          <a:p>
            <a:endParaRPr lang="en-US" sz="1600" b="1" i="1" dirty="0">
              <a:latin typeface="Arial"/>
              <a:cs typeface="Arial"/>
            </a:endParaRP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211</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AdvPSTIM10</vt:lpstr>
      <vt:lpstr>Arial</vt:lpstr>
      <vt:lpstr>Century Gothic</vt:lpstr>
      <vt:lpstr>Helvetica Neue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51</cp:revision>
  <dcterms:created xsi:type="dcterms:W3CDTF">2017-08-29T22:43:04Z</dcterms:created>
  <dcterms:modified xsi:type="dcterms:W3CDTF">2021-01-22T20:44:22Z</dcterms:modified>
</cp:coreProperties>
</file>