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6"/>
    <p:restoredTop sz="93734"/>
  </p:normalViewPr>
  <p:slideViewPr>
    <p:cSldViewPr snapToGrid="0" snapToObjects="1">
      <p:cViewPr varScale="1">
        <p:scale>
          <a:sx n="69" d="100"/>
          <a:sy n="69" d="100"/>
        </p:scale>
        <p:origin x="9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4/15/2020</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029/2019JD03236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85217" y="141144"/>
            <a:ext cx="10218465" cy="461665"/>
          </a:xfrm>
          <a:prstGeom prst="rect">
            <a:avLst/>
          </a:prstGeom>
          <a:noFill/>
        </p:spPr>
        <p:txBody>
          <a:bodyPr wrap="square" rtlCol="0">
            <a:spAutoFit/>
          </a:bodyPr>
          <a:lstStyle/>
          <a:p>
            <a:pPr algn="ctr"/>
            <a:r>
              <a:rPr lang="en-US" sz="2400" b="1" dirty="0"/>
              <a:t>Progress in simulating the Quasi-biennial Oscillation In CMIP models</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833642"/>
            <a:ext cx="11785928" cy="646331"/>
          </a:xfrm>
          <a:prstGeom prst="rect">
            <a:avLst/>
          </a:prstGeom>
          <a:noFill/>
          <a:ln>
            <a:solidFill>
              <a:schemeClr val="accent1"/>
            </a:solidFill>
          </a:ln>
        </p:spPr>
        <p:txBody>
          <a:bodyPr wrap="square" rtlCol="0">
            <a:spAutoFit/>
          </a:bodyPr>
          <a:lstStyle/>
          <a:p>
            <a:pPr algn="ctr"/>
            <a:r>
              <a:rPr lang="en-US" b="1" dirty="0">
                <a:latin typeface="Arial" panose="020B0604020202020204" pitchFamily="34" charset="0"/>
                <a:cs typeface="Arial" panose="020B0604020202020204" pitchFamily="34" charset="0"/>
              </a:rPr>
              <a:t>JH Richter, </a:t>
            </a:r>
            <a:r>
              <a:rPr lang="en-US" dirty="0">
                <a:latin typeface="Arial" panose="020B0604020202020204" pitchFamily="34" charset="0"/>
                <a:cs typeface="Arial" panose="020B0604020202020204" pitchFamily="34" charset="0"/>
              </a:rPr>
              <a:t>JA  Anstey, N Butchart, Y </a:t>
            </a:r>
            <a:r>
              <a:rPr lang="en-US" dirty="0" err="1">
                <a:latin typeface="Arial" panose="020B0604020202020204" pitchFamily="34" charset="0"/>
                <a:cs typeface="Arial" panose="020B0604020202020204" pitchFamily="34" charset="0"/>
              </a:rPr>
              <a:t>Kawatani</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GA </a:t>
            </a:r>
            <a:r>
              <a:rPr lang="en-US" b="1" dirty="0" err="1">
                <a:latin typeface="Arial" panose="020B0604020202020204" pitchFamily="34" charset="0"/>
                <a:cs typeface="Arial" panose="020B0604020202020204" pitchFamily="34" charset="0"/>
              </a:rPr>
              <a:t>Meehl</a:t>
            </a:r>
            <a:r>
              <a:rPr lang="en-US" dirty="0">
                <a:latin typeface="Arial" panose="020B0604020202020204" pitchFamily="34" charset="0"/>
                <a:cs typeface="Arial" panose="020B0604020202020204" pitchFamily="34" charset="0"/>
              </a:rPr>
              <a:t>, SM Osprey, IR Simpson, (</a:t>
            </a:r>
            <a:r>
              <a:rPr lang="en-US" b="1" dirty="0">
                <a:latin typeface="Arial" panose="020B0604020202020204" pitchFamily="34" charset="0"/>
                <a:cs typeface="Arial" panose="020B0604020202020204" pitchFamily="34" charset="0"/>
              </a:rPr>
              <a:t>2020):</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JGR Atmospheres: </a:t>
            </a:r>
            <a:r>
              <a:rPr lang="en-US" b="1" dirty="0">
                <a:hlinkClick r:id="rId2"/>
              </a:rPr>
              <a:t>https://doi.org/10.1029/2019JD032362</a:t>
            </a:r>
            <a:endParaRPr lang="en-US" sz="16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76010"/>
            <a:ext cx="6062056"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evaluate the progress in simulating the quasi-biennial oscillation (QBO) in CMIP models.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764489"/>
            <a:ext cx="6046124" cy="553998"/>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examined historical simulations in CMIP3, CMIP5 and CMIP6 models.</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433" y="3581904"/>
            <a:ext cx="6077988" cy="1415772"/>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We show that the number of climate models being able to simulate the QBO in CMIP models has increased by a factor of three from CMIP5 to CMIP6. However, the quality of the simulation of the QBO has not improved. Overall, models simulate the period of the QBO well but underestimate the QBO amplitude at all levels below 20 </a:t>
            </a:r>
            <a:r>
              <a:rPr lang="en-US" sz="1400" dirty="0" err="1">
                <a:latin typeface="Arial"/>
                <a:cs typeface="Arial"/>
              </a:rPr>
              <a:t>hPa</a:t>
            </a:r>
            <a:r>
              <a:rPr lang="en-US" sz="1400" dirty="0">
                <a:latin typeface="Arial"/>
                <a:cs typeface="Arial"/>
              </a:rPr>
              <a:t>.</a:t>
            </a:r>
          </a:p>
        </p:txBody>
      </p:sp>
      <p:sp>
        <p:nvSpPr>
          <p:cNvPr id="3" name="TextBox 2">
            <a:extLst>
              <a:ext uri="{FF2B5EF4-FFF2-40B4-BE49-F238E27FC236}">
                <a16:creationId xmlns:a16="http://schemas.microsoft.com/office/drawing/2014/main" id="{EC7142D1-06D4-224F-9E95-28572430F98E}"/>
              </a:ext>
            </a:extLst>
          </p:cNvPr>
          <p:cNvSpPr txBox="1"/>
          <p:nvPr/>
        </p:nvSpPr>
        <p:spPr>
          <a:xfrm>
            <a:off x="98433" y="5261093"/>
            <a:ext cx="567764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 of models with QBO: CMIP3: 0</a:t>
            </a:r>
            <a:r>
              <a:rPr lang="en-US" sz="1600" b="1" dirty="0">
                <a:solidFill>
                  <a:schemeClr val="accent1"/>
                </a:solidFill>
                <a:latin typeface="Arial" panose="020B0604020202020204" pitchFamily="34" charset="0"/>
                <a:cs typeface="Arial" panose="020B0604020202020204" pitchFamily="34" charset="0"/>
              </a:rPr>
              <a:t>, CMIP5:  5,  </a:t>
            </a:r>
            <a:r>
              <a:rPr lang="en-US" sz="1600" b="1" dirty="0">
                <a:solidFill>
                  <a:srgbClr val="FF0000"/>
                </a:solidFill>
                <a:latin typeface="Arial" panose="020B0604020202020204" pitchFamily="34" charset="0"/>
                <a:cs typeface="Arial" panose="020B0604020202020204" pitchFamily="34" charset="0"/>
              </a:rPr>
              <a:t>CMIP6:  15</a:t>
            </a:r>
          </a:p>
        </p:txBody>
      </p:sp>
      <p:pic>
        <p:nvPicPr>
          <p:cNvPr id="7" name="Picture 6">
            <a:extLst>
              <a:ext uri="{FF2B5EF4-FFF2-40B4-BE49-F238E27FC236}">
                <a16:creationId xmlns:a16="http://schemas.microsoft.com/office/drawing/2014/main" id="{79AC37BB-3073-7E4F-BF39-EF10F6BF8A38}"/>
              </a:ext>
            </a:extLst>
          </p:cNvPr>
          <p:cNvPicPr>
            <a:picLocks noChangeAspect="1"/>
          </p:cNvPicPr>
          <p:nvPr/>
        </p:nvPicPr>
        <p:blipFill rotWithShape="1">
          <a:blip r:embed="rId3"/>
          <a:srcRect t="69224" r="1406"/>
          <a:stretch/>
        </p:blipFill>
        <p:spPr>
          <a:xfrm>
            <a:off x="6888061" y="3224753"/>
            <a:ext cx="4955363" cy="2110618"/>
          </a:xfrm>
          <a:prstGeom prst="rect">
            <a:avLst/>
          </a:prstGeom>
        </p:spPr>
      </p:pic>
      <p:pic>
        <p:nvPicPr>
          <p:cNvPr id="9" name="Picture 8">
            <a:extLst>
              <a:ext uri="{FF2B5EF4-FFF2-40B4-BE49-F238E27FC236}">
                <a16:creationId xmlns:a16="http://schemas.microsoft.com/office/drawing/2014/main" id="{86ABA83A-E631-D341-BD5E-04F0B49531F9}"/>
              </a:ext>
            </a:extLst>
          </p:cNvPr>
          <p:cNvPicPr>
            <a:picLocks noChangeAspect="1"/>
          </p:cNvPicPr>
          <p:nvPr/>
        </p:nvPicPr>
        <p:blipFill rotWithShape="1">
          <a:blip r:embed="rId3"/>
          <a:srcRect r="47" b="76486"/>
          <a:stretch/>
        </p:blipFill>
        <p:spPr>
          <a:xfrm>
            <a:off x="6888061" y="1605064"/>
            <a:ext cx="5008867" cy="1612593"/>
          </a:xfrm>
          <a:prstGeom prst="rect">
            <a:avLst/>
          </a:prstGeom>
        </p:spPr>
      </p:pic>
      <p:sp>
        <p:nvSpPr>
          <p:cNvPr id="10" name="TextBox 9">
            <a:extLst>
              <a:ext uri="{FF2B5EF4-FFF2-40B4-BE49-F238E27FC236}">
                <a16:creationId xmlns:a16="http://schemas.microsoft.com/office/drawing/2014/main" id="{770C17F9-336A-1B44-BFC5-53F7C585E757}"/>
              </a:ext>
            </a:extLst>
          </p:cNvPr>
          <p:cNvSpPr txBox="1"/>
          <p:nvPr/>
        </p:nvSpPr>
        <p:spPr>
          <a:xfrm>
            <a:off x="7350285" y="5259522"/>
            <a:ext cx="4366831" cy="646331"/>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Dominant QBO period (top) and 50 </a:t>
            </a:r>
            <a:r>
              <a:rPr lang="en-US" sz="1200" i="1" dirty="0" err="1">
                <a:latin typeface="Arial" panose="020B0604020202020204" pitchFamily="34" charset="0"/>
                <a:cs typeface="Arial" panose="020B0604020202020204" pitchFamily="34" charset="0"/>
              </a:rPr>
              <a:t>hPa</a:t>
            </a:r>
            <a:r>
              <a:rPr lang="en-US" sz="1200" i="1" dirty="0">
                <a:latin typeface="Arial" panose="020B0604020202020204" pitchFamily="34" charset="0"/>
                <a:cs typeface="Arial" panose="020B0604020202020204" pitchFamily="34" charset="0"/>
              </a:rPr>
              <a:t> amplitude (bottom) for individual CMIP5 and CMIP6 models, as well as for ERAI (grey), CMIP5 ensemble (blue), and CMIP6 ensemble (red)</a:t>
            </a:r>
          </a:p>
        </p:txBody>
      </p:sp>
      <p:sp>
        <p:nvSpPr>
          <p:cNvPr id="14" name="TextBox 13">
            <a:extLst>
              <a:ext uri="{FF2B5EF4-FFF2-40B4-BE49-F238E27FC236}">
                <a16:creationId xmlns:a16="http://schemas.microsoft.com/office/drawing/2014/main" id="{BF6F7BCA-E66F-4D45-A10D-D39160A5DA1B}"/>
              </a:ext>
            </a:extLst>
          </p:cNvPr>
          <p:cNvSpPr txBox="1"/>
          <p:nvPr/>
        </p:nvSpPr>
        <p:spPr>
          <a:xfrm>
            <a:off x="7393021" y="1803445"/>
            <a:ext cx="65434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CMIP5</a:t>
            </a:r>
          </a:p>
        </p:txBody>
      </p:sp>
      <p:sp>
        <p:nvSpPr>
          <p:cNvPr id="16" name="TextBox 15">
            <a:extLst>
              <a:ext uri="{FF2B5EF4-FFF2-40B4-BE49-F238E27FC236}">
                <a16:creationId xmlns:a16="http://schemas.microsoft.com/office/drawing/2014/main" id="{37BD1800-5AD6-394A-8133-C2FDD2ACB68F}"/>
              </a:ext>
            </a:extLst>
          </p:cNvPr>
          <p:cNvSpPr txBox="1"/>
          <p:nvPr/>
        </p:nvSpPr>
        <p:spPr>
          <a:xfrm>
            <a:off x="8333362" y="1803445"/>
            <a:ext cx="65434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CMIP6</a:t>
            </a:r>
          </a:p>
        </p:txBody>
      </p:sp>
      <p:sp>
        <p:nvSpPr>
          <p:cNvPr id="17" name="TextBox 16">
            <a:extLst>
              <a:ext uri="{FF2B5EF4-FFF2-40B4-BE49-F238E27FC236}">
                <a16:creationId xmlns:a16="http://schemas.microsoft.com/office/drawing/2014/main" id="{10FC3036-D947-454C-A736-08A1CFDEE73E}"/>
              </a:ext>
            </a:extLst>
          </p:cNvPr>
          <p:cNvSpPr txBox="1"/>
          <p:nvPr/>
        </p:nvSpPr>
        <p:spPr>
          <a:xfrm>
            <a:off x="11149332" y="1806633"/>
            <a:ext cx="5677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Mean</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196</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42</cp:revision>
  <dcterms:created xsi:type="dcterms:W3CDTF">2017-08-29T22:43:04Z</dcterms:created>
  <dcterms:modified xsi:type="dcterms:W3CDTF">2020-04-15T19:19:57Z</dcterms:modified>
</cp:coreProperties>
</file>