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3" r:id="rId1"/>
    <p:sldMasterId id="2147483688" r:id="rId2"/>
    <p:sldMasterId id="2147483691" r:id="rId3"/>
  </p:sldMasterIdLst>
  <p:notesMasterIdLst>
    <p:notesMasterId r:id="rId5"/>
  </p:notesMasterIdLst>
  <p:handoutMasterIdLst>
    <p:handoutMasterId r:id="rId6"/>
  </p:handoutMasterIdLst>
  <p:sldIdLst>
    <p:sldId id="262"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ravis O'Brien" initials="TO" lastIdx="1" clrIdx="0">
    <p:extLst>
      <p:ext uri="{19B8F6BF-5375-455C-9EA6-DF929625EA0E}">
        <p15:presenceInfo xmlns:p15="http://schemas.microsoft.com/office/powerpoint/2012/main" userId="034115cb-fd3b-4ab0-bf5d-e5e5e8ed079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4026"/>
    <a:srgbClr val="FFA333"/>
    <a:srgbClr val="E86E25"/>
    <a:srgbClr val="1C75BC"/>
    <a:srgbClr val="88AC2E"/>
    <a:srgbClr val="008000"/>
    <a:srgbClr val="106636"/>
    <a:srgbClr val="276258"/>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00" autoAdjust="0"/>
    <p:restoredTop sz="94674" autoAdjust="0"/>
  </p:normalViewPr>
  <p:slideViewPr>
    <p:cSldViewPr snapToGrid="0" snapToObjects="1">
      <p:cViewPr>
        <p:scale>
          <a:sx n="125" d="100"/>
          <a:sy n="125" d="100"/>
        </p:scale>
        <p:origin x="462" y="-66"/>
      </p:cViewPr>
      <p:guideLst>
        <p:guide orient="horz" pos="2160"/>
        <p:guide pos="2881"/>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65" d="100"/>
          <a:sy n="65" d="100"/>
        </p:scale>
        <p:origin x="-1542"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commentAuthors" Target="commentAuthor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E3BC703-3CBD-6E4D-BA71-3FD9FD935D5C}" type="datetimeFigureOut">
              <a:rPr lang="en-US" smtClean="0"/>
              <a:t>11/30/2018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8910744-5CF2-5543-BF83-A5596142CFE2}" type="slidenum">
              <a:rPr lang="en-US" smtClean="0"/>
              <a:t>‹#›</a:t>
            </a:fld>
            <a:endParaRPr lang="en-US"/>
          </a:p>
        </p:txBody>
      </p:sp>
    </p:spTree>
    <p:extLst>
      <p:ext uri="{BB962C8B-B14F-4D97-AF65-F5344CB8AC3E}">
        <p14:creationId xmlns:p14="http://schemas.microsoft.com/office/powerpoint/2010/main" val="369767177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98C03B-BDB1-094E-85E4-DB3D905A6DF3}" type="datetimeFigureOut">
              <a:rPr lang="en-US" smtClean="0"/>
              <a:t>11/30/2018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81C719-3C4F-EB4F-89FE-A3D057C59AC3}" type="slidenum">
              <a:rPr lang="en-US" smtClean="0"/>
              <a:t>‹#›</a:t>
            </a:fld>
            <a:endParaRPr lang="en-US"/>
          </a:p>
        </p:txBody>
      </p:sp>
    </p:spTree>
    <p:extLst>
      <p:ext uri="{BB962C8B-B14F-4D97-AF65-F5344CB8AC3E}">
        <p14:creationId xmlns:p14="http://schemas.microsoft.com/office/powerpoint/2010/main" val="319436585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Master" Target="../slideMasters/slideMaster2.xml"/><Relationship Id="rId4"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Master" Target="../slideMasters/slideMaster2.xml"/><Relationship Id="rId4"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Master" Target="../slideMasters/slideMaster3.xml"/><Relationship Id="rId4"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Master" Target="../slideMasters/slideMaster3.xml"/><Relationship Id="rId4"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ther (EESA)">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0" y="0"/>
            <a:ext cx="9144000" cy="708660"/>
          </a:xfrm>
          <a:prstGeom prst="rect">
            <a:avLst/>
          </a:prstGeom>
          <a:solidFill>
            <a:srgbClr val="1C75BC"/>
          </a:solidFill>
          <a:ln w="9525">
            <a:noFill/>
            <a:miter lim="800000"/>
            <a:headEnd/>
            <a:tailEnd/>
          </a:ln>
        </p:spPr>
        <p:txBody>
          <a:bodyPr anchor="ctr"/>
          <a:lstStyle>
            <a:lvl1pPr marL="0">
              <a:spcBef>
                <a:spcPts val="0"/>
              </a:spcBef>
              <a:defRPr b="1" baseline="0">
                <a:solidFill>
                  <a:schemeClr val="bg1"/>
                </a:solidFill>
              </a:defRPr>
            </a:lvl1pPr>
          </a:lstStyle>
          <a:p>
            <a:pPr lvl="0"/>
            <a:r>
              <a:rPr lang="en-US" dirty="0"/>
              <a:t>Title</a:t>
            </a:r>
          </a:p>
        </p:txBody>
      </p:sp>
      <p:sp>
        <p:nvSpPr>
          <p:cNvPr id="40" name="Content Placeholder 10"/>
          <p:cNvSpPr>
            <a:spLocks noGrp="1"/>
          </p:cNvSpPr>
          <p:nvPr>
            <p:ph sz="quarter" idx="31" hasCustomPrompt="1"/>
          </p:nvPr>
        </p:nvSpPr>
        <p:spPr>
          <a:xfrm>
            <a:off x="13996" y="782956"/>
            <a:ext cx="3350984" cy="4771004"/>
          </a:xfrm>
          <a:prstGeom prst="rect">
            <a:avLst/>
          </a:prstGeom>
        </p:spPr>
        <p:txBody>
          <a:bodyPr/>
          <a:lstStyle>
            <a:lvl1pPr>
              <a:defRPr sz="1800" b="0" baseline="0">
                <a:solidFill>
                  <a:schemeClr val="accent4"/>
                </a:solidFill>
              </a:defRPr>
            </a:lvl1pPr>
            <a:lvl2pPr>
              <a:defRPr sz="1400"/>
            </a:lvl2pPr>
          </a:lstStyle>
          <a:p>
            <a:pPr lvl="0"/>
            <a:r>
              <a:rPr lang="en-US" dirty="0"/>
              <a:t>Image and caption                      - Visually compelling figure(s) to explain the research               - Include legends and descriptive caption</a:t>
            </a:r>
          </a:p>
        </p:txBody>
      </p:sp>
      <p:sp>
        <p:nvSpPr>
          <p:cNvPr id="41" name="Text Placeholder 30"/>
          <p:cNvSpPr>
            <a:spLocks noGrp="1"/>
          </p:cNvSpPr>
          <p:nvPr>
            <p:ph type="body" sz="quarter" idx="26" hasCustomPrompt="1"/>
          </p:nvPr>
        </p:nvSpPr>
        <p:spPr>
          <a:xfrm>
            <a:off x="12700" y="5553960"/>
            <a:ext cx="3352280" cy="688293"/>
          </a:xfrm>
          <a:prstGeom prst="rect">
            <a:avLst/>
          </a:prstGeom>
        </p:spPr>
        <p:txBody>
          <a:bodyPr>
            <a:noAutofit/>
          </a:bodyPr>
          <a:lstStyle>
            <a:lvl1pPr algn="just">
              <a:lnSpc>
                <a:spcPts val="1000"/>
              </a:lnSpc>
              <a:spcBef>
                <a:spcPts val="0"/>
              </a:spcBef>
              <a:defRPr sz="1000" b="0">
                <a:solidFill>
                  <a:srgbClr val="E86E25"/>
                </a:solidFill>
              </a:defRPr>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44" name="Text Placeholder 23"/>
          <p:cNvSpPr>
            <a:spLocks noGrp="1"/>
          </p:cNvSpPr>
          <p:nvPr>
            <p:ph type="body" sz="quarter" idx="30" hasCustomPrompt="1"/>
          </p:nvPr>
        </p:nvSpPr>
        <p:spPr>
          <a:xfrm>
            <a:off x="3387840" y="1079048"/>
            <a:ext cx="5786275" cy="1214209"/>
          </a:xfrm>
          <a:prstGeom prst="rect">
            <a:avLst/>
          </a:prstGeom>
        </p:spPr>
        <p:txBody>
          <a:bodyPr/>
          <a:lstStyle>
            <a:lvl1pPr marL="228600">
              <a:defRPr sz="1600" b="0">
                <a:solidFill>
                  <a:srgbClr val="1C75BC"/>
                </a:solidFill>
              </a:defRPr>
            </a:lvl1pPr>
          </a:lstStyle>
          <a:p>
            <a:pPr lvl="0"/>
            <a:r>
              <a:rPr lang="en-US" dirty="0"/>
              <a:t>50 words or less</a:t>
            </a:r>
          </a:p>
        </p:txBody>
      </p:sp>
      <p:sp>
        <p:nvSpPr>
          <p:cNvPr id="46" name="Text Placeholder 23"/>
          <p:cNvSpPr>
            <a:spLocks noGrp="1"/>
          </p:cNvSpPr>
          <p:nvPr>
            <p:ph type="body" sz="quarter" idx="34" hasCustomPrompt="1"/>
          </p:nvPr>
        </p:nvSpPr>
        <p:spPr>
          <a:xfrm>
            <a:off x="3387840" y="2641148"/>
            <a:ext cx="5786275" cy="1212396"/>
          </a:xfrm>
          <a:prstGeom prst="rect">
            <a:avLst/>
          </a:prstGeom>
        </p:spPr>
        <p:txBody>
          <a:bodyPr/>
          <a:lstStyle>
            <a:lvl1pPr marL="228600">
              <a:defRPr sz="1600" b="0">
                <a:solidFill>
                  <a:srgbClr val="1C75BC"/>
                </a:solidFill>
              </a:defRPr>
            </a:lvl1pPr>
          </a:lstStyle>
          <a:p>
            <a:pPr lvl="0"/>
            <a:r>
              <a:rPr lang="en-US" dirty="0"/>
              <a:t>50 words or less. Importance, relevance, or intriguing component of the finding to the field</a:t>
            </a:r>
          </a:p>
        </p:txBody>
      </p:sp>
      <p:sp>
        <p:nvSpPr>
          <p:cNvPr id="47" name="Text Placeholder 34"/>
          <p:cNvSpPr>
            <a:spLocks noGrp="1"/>
          </p:cNvSpPr>
          <p:nvPr>
            <p:ph type="body" sz="quarter" idx="35" hasCustomPrompt="1"/>
          </p:nvPr>
        </p:nvSpPr>
        <p:spPr>
          <a:xfrm>
            <a:off x="3387840" y="4214359"/>
            <a:ext cx="5786275" cy="2034041"/>
          </a:xfrm>
          <a:prstGeom prst="rect">
            <a:avLst/>
          </a:prstGeom>
        </p:spPr>
        <p:txBody>
          <a:bodyPr>
            <a:normAutofit/>
          </a:bodyPr>
          <a:lstStyle>
            <a:lvl1pPr marL="285750" indent="-285750">
              <a:buFont typeface="Arial" panose="020B0604020202020204" pitchFamily="34" charset="0"/>
              <a:buChar char="‒"/>
              <a:defRPr sz="1400" b="0">
                <a:solidFill>
                  <a:srgbClr val="1C75BC"/>
                </a:solidFill>
              </a:defRPr>
            </a:lvl1pPr>
          </a:lstStyle>
          <a:p>
            <a:pPr lvl="0"/>
            <a:r>
              <a:rPr lang="en-US" dirty="0"/>
              <a:t>Address the research approach in 2-4 bullet points</a:t>
            </a:r>
          </a:p>
        </p:txBody>
      </p:sp>
      <p:sp>
        <p:nvSpPr>
          <p:cNvPr id="15" name="Picture Placeholder 51"/>
          <p:cNvSpPr>
            <a:spLocks noGrp="1"/>
          </p:cNvSpPr>
          <p:nvPr>
            <p:ph type="pic" sz="quarter" idx="37" hasCustomPrompt="1"/>
          </p:nvPr>
        </p:nvSpPr>
        <p:spPr>
          <a:xfrm>
            <a:off x="347345" y="6330633"/>
            <a:ext cx="2883535" cy="439737"/>
          </a:xfrm>
          <a:prstGeom prst="rect">
            <a:avLst/>
          </a:prstGeom>
        </p:spPr>
        <p:txBody>
          <a:bodyPr/>
          <a:lstStyle>
            <a:lvl1pPr>
              <a:defRPr sz="1100" baseline="0">
                <a:solidFill>
                  <a:schemeClr val="accent4"/>
                </a:solidFill>
              </a:defRPr>
            </a:lvl1pPr>
          </a:lstStyle>
          <a:p>
            <a:pPr lvl="0"/>
            <a:r>
              <a:rPr lang="en-US" dirty="0"/>
              <a:t>Sponsor logo here</a:t>
            </a:r>
          </a:p>
        </p:txBody>
      </p:sp>
      <p:cxnSp>
        <p:nvCxnSpPr>
          <p:cNvPr id="3" name="Straight Connector 2"/>
          <p:cNvCxnSpPr/>
          <p:nvPr userDrawn="1"/>
        </p:nvCxnSpPr>
        <p:spPr>
          <a:xfrm>
            <a:off x="0" y="734513"/>
            <a:ext cx="9144000" cy="0"/>
          </a:xfrm>
          <a:prstGeom prst="line">
            <a:avLst/>
          </a:prstGeom>
          <a:ln w="50800" cmpd="thickThin">
            <a:solidFill>
              <a:srgbClr val="88AC2E"/>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a:off x="0" y="6242253"/>
            <a:ext cx="9144000" cy="0"/>
          </a:xfrm>
          <a:prstGeom prst="line">
            <a:avLst/>
          </a:prstGeom>
          <a:ln w="31750">
            <a:solidFill>
              <a:srgbClr val="88AC2E"/>
            </a:solidFill>
          </a:ln>
          <a:effectLst>
            <a:reflection endPos="50000" dist="12700" dir="5400000" sy="-100000" algn="bl" rotWithShape="0"/>
          </a:effectLst>
        </p:spPr>
        <p:style>
          <a:lnRef idx="1">
            <a:schemeClr val="accent1"/>
          </a:lnRef>
          <a:fillRef idx="0">
            <a:schemeClr val="accent1"/>
          </a:fillRef>
          <a:effectRef idx="0">
            <a:schemeClr val="accent1"/>
          </a:effectRef>
          <a:fontRef idx="minor">
            <a:schemeClr val="tx1"/>
          </a:fontRef>
        </p:style>
      </p:cxnSp>
      <p:sp>
        <p:nvSpPr>
          <p:cNvPr id="14" name="Picture Placeholder 51"/>
          <p:cNvSpPr>
            <a:spLocks noGrp="1"/>
          </p:cNvSpPr>
          <p:nvPr>
            <p:ph type="pic" sz="quarter" idx="36" hasCustomPrompt="1"/>
          </p:nvPr>
        </p:nvSpPr>
        <p:spPr>
          <a:xfrm>
            <a:off x="5789962" y="6337426"/>
            <a:ext cx="3187700" cy="439737"/>
          </a:xfrm>
          <a:prstGeom prst="rect">
            <a:avLst/>
          </a:prstGeom>
        </p:spPr>
        <p:txBody>
          <a:bodyPr/>
          <a:lstStyle>
            <a:lvl1pPr>
              <a:defRPr sz="1100" baseline="0">
                <a:solidFill>
                  <a:srgbClr val="E86E25"/>
                </a:solidFill>
              </a:defRPr>
            </a:lvl1pPr>
          </a:lstStyle>
          <a:p>
            <a:pPr lvl="0"/>
            <a:r>
              <a:rPr lang="en-US" dirty="0"/>
              <a:t>Optional - additional logos here (institutional logo, collaborators, etc.)</a:t>
            </a:r>
          </a:p>
        </p:txBody>
      </p:sp>
      <p:pic>
        <p:nvPicPr>
          <p:cNvPr id="16" name="Picture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34600" y="6354776"/>
            <a:ext cx="1416362" cy="441905"/>
          </a:xfrm>
          <a:prstGeom prst="rect">
            <a:avLst/>
          </a:prstGeom>
        </p:spPr>
      </p:pic>
    </p:spTree>
    <p:extLst>
      <p:ext uri="{BB962C8B-B14F-4D97-AF65-F5344CB8AC3E}">
        <p14:creationId xmlns:p14="http://schemas.microsoft.com/office/powerpoint/2010/main" val="3335786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ther (EESA 2)">
    <p:spTree>
      <p:nvGrpSpPr>
        <p:cNvPr id="1" name=""/>
        <p:cNvGrpSpPr/>
        <p:nvPr/>
      </p:nvGrpSpPr>
      <p:grpSpPr>
        <a:xfrm>
          <a:off x="0" y="0"/>
          <a:ext cx="0" cy="0"/>
          <a:chOff x="0" y="0"/>
          <a:chExt cx="0" cy="0"/>
        </a:xfrm>
      </p:grpSpPr>
      <p:sp>
        <p:nvSpPr>
          <p:cNvPr id="3" name="Wave 2"/>
          <p:cNvSpPr/>
          <p:nvPr userDrawn="1"/>
        </p:nvSpPr>
        <p:spPr>
          <a:xfrm>
            <a:off x="0" y="330200"/>
            <a:ext cx="9140825" cy="238125"/>
          </a:xfrm>
          <a:prstGeom prst="wave">
            <a:avLst/>
          </a:prstGeom>
          <a:solidFill>
            <a:schemeClr val="accent6">
              <a:lumMod val="75000"/>
            </a:schemeClr>
          </a:soli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a:solidFill>
                <a:prstClr val="white"/>
              </a:solidFill>
            </a:endParaRPr>
          </a:p>
        </p:txBody>
      </p:sp>
      <p:sp>
        <p:nvSpPr>
          <p:cNvPr id="4" name="Wave 3"/>
          <p:cNvSpPr/>
          <p:nvPr userDrawn="1"/>
        </p:nvSpPr>
        <p:spPr>
          <a:xfrm>
            <a:off x="3175" y="311150"/>
            <a:ext cx="9140825" cy="219075"/>
          </a:xfrm>
          <a:prstGeom prst="wave">
            <a:avLst/>
          </a:prstGeom>
          <a:gradFill>
            <a:gsLst>
              <a:gs pos="0">
                <a:srgbClr val="FFCC66"/>
              </a:gs>
              <a:gs pos="100000">
                <a:srgbClr val="FFF495"/>
              </a:gs>
            </a:gsLst>
            <a:lin ang="600000" scaled="0"/>
          </a:gra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a:solidFill>
                <a:prstClr val="white"/>
              </a:solidFill>
            </a:endParaRPr>
          </a:p>
        </p:txBody>
      </p:sp>
      <p:sp>
        <p:nvSpPr>
          <p:cNvPr id="5" name="Wave 4"/>
          <p:cNvSpPr/>
          <p:nvPr userDrawn="1"/>
        </p:nvSpPr>
        <p:spPr>
          <a:xfrm>
            <a:off x="0" y="263525"/>
            <a:ext cx="9140825" cy="233363"/>
          </a:xfrm>
          <a:prstGeom prst="wave">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a:solidFill>
                <a:prstClr val="white"/>
              </a:solidFill>
            </a:endParaRPr>
          </a:p>
        </p:txBody>
      </p:sp>
      <p:sp>
        <p:nvSpPr>
          <p:cNvPr id="6" name="Wave 5"/>
          <p:cNvSpPr/>
          <p:nvPr userDrawn="1"/>
        </p:nvSpPr>
        <p:spPr>
          <a:xfrm>
            <a:off x="0" y="65088"/>
            <a:ext cx="9144000" cy="361950"/>
          </a:xfrm>
          <a:prstGeom prst="wave">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a:solidFill>
                <a:prstClr val="white"/>
              </a:solidFill>
            </a:endParaRPr>
          </a:p>
        </p:txBody>
      </p:sp>
      <p:sp>
        <p:nvSpPr>
          <p:cNvPr id="7" name="Rectangle 6"/>
          <p:cNvSpPr/>
          <p:nvPr userDrawn="1"/>
        </p:nvSpPr>
        <p:spPr>
          <a:xfrm>
            <a:off x="0" y="0"/>
            <a:ext cx="9144000" cy="304800"/>
          </a:xfrm>
          <a:prstGeom prst="rect">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1436888">
              <a:defRPr/>
            </a:pPr>
            <a:endParaRPr lang="en-US" dirty="0">
              <a:solidFill>
                <a:prstClr val="white"/>
              </a:solidFill>
            </a:endParaRPr>
          </a:p>
        </p:txBody>
      </p:sp>
      <p:sp>
        <p:nvSpPr>
          <p:cNvPr id="8" name="Wave 7"/>
          <p:cNvSpPr/>
          <p:nvPr userDrawn="1"/>
        </p:nvSpPr>
        <p:spPr>
          <a:xfrm>
            <a:off x="-3175" y="557213"/>
            <a:ext cx="9147175" cy="233362"/>
          </a:xfrm>
          <a:prstGeom prst="wave">
            <a:avLst/>
          </a:prstGeom>
          <a:solidFill>
            <a:srgbClr val="6BA42C"/>
          </a:soli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a:solidFill>
                <a:prstClr val="white"/>
              </a:solidFill>
            </a:endParaRPr>
          </a:p>
        </p:txBody>
      </p:sp>
      <p:sp>
        <p:nvSpPr>
          <p:cNvPr id="9" name="Title Placeholder 1"/>
          <p:cNvSpPr>
            <a:spLocks noGrp="1"/>
          </p:cNvSpPr>
          <p:nvPr>
            <p:ph type="title" hasCustomPrompt="1"/>
          </p:nvPr>
        </p:nvSpPr>
        <p:spPr bwMode="auto">
          <a:xfrm>
            <a:off x="0" y="0"/>
            <a:ext cx="9144000" cy="708660"/>
          </a:xfrm>
          <a:prstGeom prst="rect">
            <a:avLst/>
          </a:prstGeom>
          <a:noFill/>
          <a:ln w="9525">
            <a:noFill/>
            <a:miter lim="800000"/>
            <a:headEnd/>
            <a:tailEnd/>
          </a:ln>
        </p:spPr>
        <p:txBody>
          <a:bodyPr anchor="ctr"/>
          <a:lstStyle>
            <a:lvl1pPr marL="0">
              <a:spcBef>
                <a:spcPts val="0"/>
              </a:spcBef>
              <a:defRPr b="1" baseline="0">
                <a:solidFill>
                  <a:schemeClr val="bg1"/>
                </a:solidFill>
              </a:defRPr>
            </a:lvl1pPr>
          </a:lstStyle>
          <a:p>
            <a:pPr lvl="0"/>
            <a:r>
              <a:rPr lang="en-US" dirty="0"/>
              <a:t>Title</a:t>
            </a:r>
          </a:p>
        </p:txBody>
      </p:sp>
      <p:sp>
        <p:nvSpPr>
          <p:cNvPr id="10" name="Content Placeholder 10"/>
          <p:cNvSpPr>
            <a:spLocks noGrp="1"/>
          </p:cNvSpPr>
          <p:nvPr>
            <p:ph sz="quarter" idx="31" hasCustomPrompt="1"/>
          </p:nvPr>
        </p:nvSpPr>
        <p:spPr>
          <a:xfrm>
            <a:off x="13996" y="782956"/>
            <a:ext cx="3350984" cy="4771004"/>
          </a:xfrm>
          <a:prstGeom prst="rect">
            <a:avLst/>
          </a:prstGeom>
        </p:spPr>
        <p:txBody>
          <a:bodyPr/>
          <a:lstStyle>
            <a:lvl1pPr>
              <a:defRPr sz="1800" b="0" baseline="0">
                <a:solidFill>
                  <a:schemeClr val="accent4"/>
                </a:solidFill>
              </a:defRPr>
            </a:lvl1pPr>
            <a:lvl2pPr>
              <a:defRPr sz="1400"/>
            </a:lvl2pPr>
          </a:lstStyle>
          <a:p>
            <a:pPr lvl="0"/>
            <a:r>
              <a:rPr lang="en-US" dirty="0"/>
              <a:t>Image and caption                      - Visually compelling figure(s) to explain the research               - Include legends and descriptive caption</a:t>
            </a:r>
          </a:p>
        </p:txBody>
      </p:sp>
      <p:sp>
        <p:nvSpPr>
          <p:cNvPr id="11" name="Text Placeholder 30"/>
          <p:cNvSpPr>
            <a:spLocks noGrp="1"/>
          </p:cNvSpPr>
          <p:nvPr>
            <p:ph type="body" sz="quarter" idx="26" hasCustomPrompt="1"/>
          </p:nvPr>
        </p:nvSpPr>
        <p:spPr>
          <a:xfrm>
            <a:off x="12700" y="5553960"/>
            <a:ext cx="3352280" cy="688293"/>
          </a:xfrm>
          <a:prstGeom prst="rect">
            <a:avLst/>
          </a:prstGeom>
        </p:spPr>
        <p:txBody>
          <a:bodyPr>
            <a:noAutofit/>
          </a:bodyPr>
          <a:lstStyle>
            <a:lvl1pPr algn="just">
              <a:lnSpc>
                <a:spcPts val="1000"/>
              </a:lnSpc>
              <a:spcBef>
                <a:spcPts val="0"/>
              </a:spcBef>
              <a:defRPr sz="1000" b="0">
                <a:solidFill>
                  <a:srgbClr val="E86E25"/>
                </a:solidFill>
              </a:defRPr>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14" name="Text Placeholder 23"/>
          <p:cNvSpPr>
            <a:spLocks noGrp="1"/>
          </p:cNvSpPr>
          <p:nvPr>
            <p:ph type="body" sz="quarter" idx="30" hasCustomPrompt="1"/>
          </p:nvPr>
        </p:nvSpPr>
        <p:spPr>
          <a:xfrm>
            <a:off x="3387840" y="1079048"/>
            <a:ext cx="5786275" cy="1214209"/>
          </a:xfrm>
          <a:prstGeom prst="rect">
            <a:avLst/>
          </a:prstGeom>
        </p:spPr>
        <p:txBody>
          <a:bodyPr/>
          <a:lstStyle>
            <a:lvl1pPr marL="228600">
              <a:defRPr sz="1600" b="0">
                <a:solidFill>
                  <a:srgbClr val="1C75BC"/>
                </a:solidFill>
              </a:defRPr>
            </a:lvl1pPr>
          </a:lstStyle>
          <a:p>
            <a:pPr lvl="0"/>
            <a:r>
              <a:rPr lang="en-US" dirty="0"/>
              <a:t>50 words or less</a:t>
            </a:r>
          </a:p>
        </p:txBody>
      </p:sp>
      <p:sp>
        <p:nvSpPr>
          <p:cNvPr id="16" name="Text Placeholder 23"/>
          <p:cNvSpPr>
            <a:spLocks noGrp="1"/>
          </p:cNvSpPr>
          <p:nvPr>
            <p:ph type="body" sz="quarter" idx="34" hasCustomPrompt="1"/>
          </p:nvPr>
        </p:nvSpPr>
        <p:spPr>
          <a:xfrm>
            <a:off x="3387840" y="2641148"/>
            <a:ext cx="5786275" cy="1212396"/>
          </a:xfrm>
          <a:prstGeom prst="rect">
            <a:avLst/>
          </a:prstGeom>
        </p:spPr>
        <p:txBody>
          <a:bodyPr/>
          <a:lstStyle>
            <a:lvl1pPr marL="228600">
              <a:defRPr sz="1600" b="0">
                <a:solidFill>
                  <a:srgbClr val="1C75BC"/>
                </a:solidFill>
              </a:defRPr>
            </a:lvl1pPr>
          </a:lstStyle>
          <a:p>
            <a:pPr lvl="0"/>
            <a:r>
              <a:rPr lang="en-US" dirty="0"/>
              <a:t>50 words or less. Importance, relevance, or intriguing component of the finding to the field</a:t>
            </a:r>
          </a:p>
        </p:txBody>
      </p:sp>
      <p:sp>
        <p:nvSpPr>
          <p:cNvPr id="17" name="Text Placeholder 34"/>
          <p:cNvSpPr>
            <a:spLocks noGrp="1"/>
          </p:cNvSpPr>
          <p:nvPr>
            <p:ph type="body" sz="quarter" idx="35" hasCustomPrompt="1"/>
          </p:nvPr>
        </p:nvSpPr>
        <p:spPr>
          <a:xfrm>
            <a:off x="3387840" y="4214359"/>
            <a:ext cx="5786275" cy="2034041"/>
          </a:xfrm>
          <a:prstGeom prst="rect">
            <a:avLst/>
          </a:prstGeom>
        </p:spPr>
        <p:txBody>
          <a:bodyPr>
            <a:normAutofit/>
          </a:bodyPr>
          <a:lstStyle>
            <a:lvl1pPr marL="285750" indent="-285750">
              <a:buFont typeface="Arial" panose="020B0604020202020204" pitchFamily="34" charset="0"/>
              <a:buChar char="‒"/>
              <a:defRPr sz="1400" b="0">
                <a:solidFill>
                  <a:srgbClr val="1C75BC"/>
                </a:solidFill>
              </a:defRPr>
            </a:lvl1pPr>
          </a:lstStyle>
          <a:p>
            <a:pPr lvl="0"/>
            <a:r>
              <a:rPr lang="en-US" dirty="0"/>
              <a:t>Address the research approach in 2-4 bullet points</a:t>
            </a:r>
          </a:p>
        </p:txBody>
      </p:sp>
      <p:sp>
        <p:nvSpPr>
          <p:cNvPr id="21" name="Picture Placeholder 51"/>
          <p:cNvSpPr>
            <a:spLocks noGrp="1"/>
          </p:cNvSpPr>
          <p:nvPr>
            <p:ph type="pic" sz="quarter" idx="37" hasCustomPrompt="1"/>
          </p:nvPr>
        </p:nvSpPr>
        <p:spPr>
          <a:xfrm>
            <a:off x="347345" y="6330633"/>
            <a:ext cx="2883535" cy="439737"/>
          </a:xfrm>
          <a:prstGeom prst="rect">
            <a:avLst/>
          </a:prstGeom>
        </p:spPr>
        <p:txBody>
          <a:bodyPr/>
          <a:lstStyle>
            <a:lvl1pPr>
              <a:defRPr sz="1100" baseline="0">
                <a:solidFill>
                  <a:schemeClr val="accent4"/>
                </a:solidFill>
              </a:defRPr>
            </a:lvl1pPr>
          </a:lstStyle>
          <a:p>
            <a:pPr lvl="0"/>
            <a:r>
              <a:rPr lang="en-US" dirty="0"/>
              <a:t>Sponsor logo here</a:t>
            </a:r>
          </a:p>
        </p:txBody>
      </p:sp>
      <p:cxnSp>
        <p:nvCxnSpPr>
          <p:cNvPr id="22" name="Straight Connector 21"/>
          <p:cNvCxnSpPr/>
          <p:nvPr userDrawn="1"/>
        </p:nvCxnSpPr>
        <p:spPr>
          <a:xfrm>
            <a:off x="0" y="734513"/>
            <a:ext cx="9144000" cy="0"/>
          </a:xfrm>
          <a:prstGeom prst="line">
            <a:avLst/>
          </a:prstGeom>
          <a:ln w="50800" cmpd="thickThin">
            <a:solidFill>
              <a:srgbClr val="88AC2E"/>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a:off x="0" y="6242253"/>
            <a:ext cx="9144000" cy="0"/>
          </a:xfrm>
          <a:prstGeom prst="line">
            <a:avLst/>
          </a:prstGeom>
          <a:ln w="31750">
            <a:solidFill>
              <a:srgbClr val="88AC2E"/>
            </a:solidFill>
          </a:ln>
          <a:effectLst>
            <a:reflection endPos="50000" dist="12700" dir="5400000" sy="-100000" algn="bl" rotWithShape="0"/>
          </a:effectLst>
        </p:spPr>
        <p:style>
          <a:lnRef idx="1">
            <a:schemeClr val="accent1"/>
          </a:lnRef>
          <a:fillRef idx="0">
            <a:schemeClr val="accent1"/>
          </a:fillRef>
          <a:effectRef idx="0">
            <a:schemeClr val="accent1"/>
          </a:effectRef>
          <a:fontRef idx="minor">
            <a:schemeClr val="tx1"/>
          </a:fontRef>
        </p:style>
      </p:cxnSp>
      <p:sp>
        <p:nvSpPr>
          <p:cNvPr id="24" name="Picture Placeholder 51"/>
          <p:cNvSpPr>
            <a:spLocks noGrp="1"/>
          </p:cNvSpPr>
          <p:nvPr>
            <p:ph type="pic" sz="quarter" idx="36" hasCustomPrompt="1"/>
          </p:nvPr>
        </p:nvSpPr>
        <p:spPr>
          <a:xfrm>
            <a:off x="5789962" y="6337426"/>
            <a:ext cx="3187700" cy="439737"/>
          </a:xfrm>
          <a:prstGeom prst="rect">
            <a:avLst/>
          </a:prstGeom>
        </p:spPr>
        <p:txBody>
          <a:bodyPr/>
          <a:lstStyle>
            <a:lvl1pPr>
              <a:defRPr sz="1100" baseline="0">
                <a:solidFill>
                  <a:srgbClr val="E86E25"/>
                </a:solidFill>
              </a:defRPr>
            </a:lvl1pPr>
          </a:lstStyle>
          <a:p>
            <a:pPr lvl="0"/>
            <a:r>
              <a:rPr lang="en-US" dirty="0"/>
              <a:t>Optional - additional logos here (institutional logo, collaborators, etc.)</a:t>
            </a:r>
          </a:p>
        </p:txBody>
      </p:sp>
      <p:pic>
        <p:nvPicPr>
          <p:cNvPr id="25" name="Picture 2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34600" y="6354776"/>
            <a:ext cx="1416362" cy="441905"/>
          </a:xfrm>
          <a:prstGeom prst="rect">
            <a:avLst/>
          </a:prstGeom>
        </p:spPr>
      </p:pic>
    </p:spTree>
    <p:extLst>
      <p:ext uri="{BB962C8B-B14F-4D97-AF65-F5344CB8AC3E}">
        <p14:creationId xmlns:p14="http://schemas.microsoft.com/office/powerpoint/2010/main" val="2034339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OE-SC generic (BER or B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366486" y="-4627"/>
            <a:ext cx="8392886" cy="708660"/>
          </a:xfrm>
          <a:prstGeom prst="rect">
            <a:avLst/>
          </a:prstGeom>
          <a:noFill/>
          <a:ln w="9525">
            <a:noFill/>
            <a:miter lim="800000"/>
            <a:headEnd/>
            <a:tailEnd/>
          </a:ln>
        </p:spPr>
        <p:txBody>
          <a:bodyPr anchor="ctr"/>
          <a:lstStyle>
            <a:lvl1pPr>
              <a:defRPr b="1" baseline="0">
                <a:solidFill>
                  <a:srgbClr val="008000"/>
                </a:solidFill>
              </a:defRPr>
            </a:lvl1pPr>
          </a:lstStyle>
          <a:p>
            <a:pPr lvl="0"/>
            <a:r>
              <a:rPr lang="en-US" dirty="0"/>
              <a:t>Title</a:t>
            </a:r>
          </a:p>
        </p:txBody>
      </p:sp>
      <p:sp>
        <p:nvSpPr>
          <p:cNvPr id="40" name="Content Placeholder 10"/>
          <p:cNvSpPr>
            <a:spLocks noGrp="1"/>
          </p:cNvSpPr>
          <p:nvPr>
            <p:ph sz="quarter" idx="31" hasCustomPrompt="1"/>
          </p:nvPr>
        </p:nvSpPr>
        <p:spPr>
          <a:xfrm>
            <a:off x="13996" y="782956"/>
            <a:ext cx="3350984" cy="4771004"/>
          </a:xfrm>
          <a:prstGeom prst="rect">
            <a:avLst/>
          </a:prstGeom>
        </p:spPr>
        <p:txBody>
          <a:bodyPr/>
          <a:lstStyle>
            <a:lvl1pPr>
              <a:defRPr sz="1800" b="0" baseline="0">
                <a:solidFill>
                  <a:srgbClr val="008000"/>
                </a:solidFill>
              </a:defRPr>
            </a:lvl1pPr>
            <a:lvl2pPr>
              <a:defRPr sz="1400"/>
            </a:lvl2pPr>
          </a:lstStyle>
          <a:p>
            <a:pPr lvl="0"/>
            <a:r>
              <a:rPr lang="en-US" dirty="0"/>
              <a:t>Image and caption                      - Visually compelling figure(s) to explain the research               - Include legends and descriptive caption                     - DOE has the right to use published journal images per contractual funding agreements</a:t>
            </a:r>
          </a:p>
          <a:p>
            <a:pPr lvl="1"/>
            <a:endParaRPr lang="en-US" dirty="0"/>
          </a:p>
        </p:txBody>
      </p:sp>
      <p:sp>
        <p:nvSpPr>
          <p:cNvPr id="41" name="Text Placeholder 30"/>
          <p:cNvSpPr>
            <a:spLocks noGrp="1"/>
          </p:cNvSpPr>
          <p:nvPr>
            <p:ph type="body" sz="quarter" idx="26" hasCustomPrompt="1"/>
          </p:nvPr>
        </p:nvSpPr>
        <p:spPr>
          <a:xfrm>
            <a:off x="12700" y="5553960"/>
            <a:ext cx="3352280" cy="688293"/>
          </a:xfrm>
          <a:prstGeom prst="rect">
            <a:avLst/>
          </a:prstGeom>
        </p:spPr>
        <p:txBody>
          <a:bodyPr>
            <a:noAutofit/>
          </a:bodyPr>
          <a:lstStyle>
            <a:lvl1pPr algn="just">
              <a:lnSpc>
                <a:spcPts val="1000"/>
              </a:lnSpc>
              <a:spcBef>
                <a:spcPts val="0"/>
              </a:spcBef>
              <a:defRPr sz="1000" b="0"/>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44" name="Text Placeholder 23"/>
          <p:cNvSpPr>
            <a:spLocks noGrp="1"/>
          </p:cNvSpPr>
          <p:nvPr>
            <p:ph type="body" sz="quarter" idx="30" hasCustomPrompt="1"/>
          </p:nvPr>
        </p:nvSpPr>
        <p:spPr>
          <a:xfrm>
            <a:off x="3387840" y="1079048"/>
            <a:ext cx="5786275" cy="1214209"/>
          </a:xfrm>
          <a:prstGeom prst="rect">
            <a:avLst/>
          </a:prstGeom>
        </p:spPr>
        <p:txBody>
          <a:bodyPr/>
          <a:lstStyle>
            <a:lvl1pPr marL="228600">
              <a:defRPr sz="1600" b="0">
                <a:solidFill>
                  <a:schemeClr val="tx1"/>
                </a:solidFill>
              </a:defRPr>
            </a:lvl1pPr>
          </a:lstStyle>
          <a:p>
            <a:pPr lvl="0"/>
            <a:r>
              <a:rPr lang="en-US" dirty="0"/>
              <a:t>50 words or less</a:t>
            </a:r>
          </a:p>
        </p:txBody>
      </p:sp>
      <p:sp>
        <p:nvSpPr>
          <p:cNvPr id="46" name="Text Placeholder 23"/>
          <p:cNvSpPr>
            <a:spLocks noGrp="1"/>
          </p:cNvSpPr>
          <p:nvPr>
            <p:ph type="body" sz="quarter" idx="34" hasCustomPrompt="1"/>
          </p:nvPr>
        </p:nvSpPr>
        <p:spPr>
          <a:xfrm>
            <a:off x="3387840" y="2641148"/>
            <a:ext cx="5786275" cy="1212396"/>
          </a:xfrm>
          <a:prstGeom prst="rect">
            <a:avLst/>
          </a:prstGeom>
        </p:spPr>
        <p:txBody>
          <a:bodyPr/>
          <a:lstStyle>
            <a:lvl1pPr marL="228600">
              <a:defRPr sz="1600" b="0">
                <a:solidFill>
                  <a:schemeClr val="tx1"/>
                </a:solidFill>
              </a:defRPr>
            </a:lvl1pPr>
          </a:lstStyle>
          <a:p>
            <a:pPr lvl="0"/>
            <a:r>
              <a:rPr lang="en-US" dirty="0"/>
              <a:t>50 words or less. Importance, relevance, or intriguing component of the finding to the field</a:t>
            </a:r>
          </a:p>
        </p:txBody>
      </p:sp>
      <p:sp>
        <p:nvSpPr>
          <p:cNvPr id="47" name="Text Placeholder 34"/>
          <p:cNvSpPr>
            <a:spLocks noGrp="1"/>
          </p:cNvSpPr>
          <p:nvPr>
            <p:ph type="body" sz="quarter" idx="35" hasCustomPrompt="1"/>
          </p:nvPr>
        </p:nvSpPr>
        <p:spPr>
          <a:xfrm>
            <a:off x="3387840" y="4214359"/>
            <a:ext cx="5786275" cy="2034041"/>
          </a:xfrm>
          <a:prstGeom prst="rect">
            <a:avLst/>
          </a:prstGeom>
        </p:spPr>
        <p:txBody>
          <a:bodyPr>
            <a:normAutofit/>
          </a:bodyPr>
          <a:lstStyle>
            <a:lvl1pPr marL="285750" indent="-285750">
              <a:buFont typeface="Arial" panose="020B0604020202020204" pitchFamily="34" charset="0"/>
              <a:buChar char="‒"/>
              <a:defRPr sz="1400" b="0">
                <a:solidFill>
                  <a:schemeClr val="tx1"/>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pic>
        <p:nvPicPr>
          <p:cNvPr id="48" name="Picture 9" descr="horizontal-logo-green-text.jpg"/>
          <p:cNvPicPr>
            <a:picLocks noChangeAspect="1"/>
          </p:cNvPicPr>
          <p:nvPr userDrawn="1"/>
        </p:nvPicPr>
        <p:blipFill>
          <a:blip r:embed="rId3" cstate="print"/>
          <a:srcRect/>
          <a:stretch>
            <a:fillRect/>
          </a:stretch>
        </p:blipFill>
        <p:spPr bwMode="auto">
          <a:xfrm>
            <a:off x="457200" y="6354776"/>
            <a:ext cx="2438400" cy="407987"/>
          </a:xfrm>
          <a:prstGeom prst="rect">
            <a:avLst/>
          </a:prstGeom>
          <a:noFill/>
          <a:ln w="9525">
            <a:noFill/>
            <a:miter lim="800000"/>
            <a:headEnd/>
            <a:tailEnd/>
          </a:ln>
        </p:spPr>
      </p:pic>
      <p:sp>
        <p:nvSpPr>
          <p:cNvPr id="52" name="Picture Placeholder 51"/>
          <p:cNvSpPr>
            <a:spLocks noGrp="1"/>
          </p:cNvSpPr>
          <p:nvPr>
            <p:ph type="pic" sz="quarter" idx="36" hasCustomPrompt="1"/>
          </p:nvPr>
        </p:nvSpPr>
        <p:spPr>
          <a:xfrm>
            <a:off x="5789962" y="6337426"/>
            <a:ext cx="3187700" cy="439737"/>
          </a:xfrm>
          <a:prstGeom prst="rect">
            <a:avLst/>
          </a:prstGeom>
        </p:spPr>
        <p:txBody>
          <a:bodyPr/>
          <a:lstStyle>
            <a:lvl1pPr>
              <a:defRPr sz="1100" baseline="0">
                <a:solidFill>
                  <a:srgbClr val="E86E25"/>
                </a:solidFill>
              </a:defRPr>
            </a:lvl1pPr>
          </a:lstStyle>
          <a:p>
            <a:pPr lvl="0"/>
            <a:r>
              <a:rPr lang="en-US" dirty="0"/>
              <a:t>Optional - additional logos here (institutional logo, collaborators, etc.)</a:t>
            </a:r>
          </a:p>
        </p:txBody>
      </p:sp>
      <p:pic>
        <p:nvPicPr>
          <p:cNvPr id="2" name="Picture 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634600" y="6354776"/>
            <a:ext cx="1416362" cy="441905"/>
          </a:xfrm>
          <a:prstGeom prst="rect">
            <a:avLst/>
          </a:prstGeom>
        </p:spPr>
      </p:pic>
    </p:spTree>
    <p:extLst>
      <p:ext uri="{BB962C8B-B14F-4D97-AF65-F5344CB8AC3E}">
        <p14:creationId xmlns:p14="http://schemas.microsoft.com/office/powerpoint/2010/main" val="3403733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Watershed Function SF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366486" y="-4627"/>
            <a:ext cx="8392886" cy="708660"/>
          </a:xfrm>
          <a:prstGeom prst="rect">
            <a:avLst/>
          </a:prstGeom>
          <a:noFill/>
          <a:ln w="9525">
            <a:noFill/>
            <a:miter lim="800000"/>
            <a:headEnd/>
            <a:tailEnd/>
          </a:ln>
        </p:spPr>
        <p:txBody>
          <a:bodyPr anchor="ctr"/>
          <a:lstStyle>
            <a:lvl1pPr>
              <a:defRPr b="1" baseline="0">
                <a:solidFill>
                  <a:srgbClr val="008000"/>
                </a:solidFill>
              </a:defRPr>
            </a:lvl1pPr>
          </a:lstStyle>
          <a:p>
            <a:pPr lvl="0"/>
            <a:r>
              <a:rPr lang="en-US" dirty="0"/>
              <a:t>Title</a:t>
            </a:r>
          </a:p>
        </p:txBody>
      </p:sp>
      <p:sp>
        <p:nvSpPr>
          <p:cNvPr id="40" name="Content Placeholder 10"/>
          <p:cNvSpPr>
            <a:spLocks noGrp="1"/>
          </p:cNvSpPr>
          <p:nvPr>
            <p:ph sz="quarter" idx="31" hasCustomPrompt="1"/>
          </p:nvPr>
        </p:nvSpPr>
        <p:spPr>
          <a:xfrm>
            <a:off x="13996" y="782956"/>
            <a:ext cx="3350984" cy="4771004"/>
          </a:xfrm>
          <a:prstGeom prst="rect">
            <a:avLst/>
          </a:prstGeom>
        </p:spPr>
        <p:txBody>
          <a:bodyPr/>
          <a:lstStyle>
            <a:lvl1pPr>
              <a:defRPr sz="1800" b="0" baseline="0">
                <a:solidFill>
                  <a:srgbClr val="008000"/>
                </a:solidFill>
              </a:defRPr>
            </a:lvl1pPr>
            <a:lvl2pPr>
              <a:defRPr sz="1400"/>
            </a:lvl2pPr>
          </a:lstStyle>
          <a:p>
            <a:pPr lvl="0"/>
            <a:r>
              <a:rPr lang="en-US" dirty="0"/>
              <a:t>Image and caption                      - Visually compelling figure(s) to explain the research               - Include legends and descriptive caption                     - DOE has the right to use published journal images per contractual funding agreements</a:t>
            </a:r>
          </a:p>
          <a:p>
            <a:pPr lvl="1"/>
            <a:endParaRPr lang="en-US" dirty="0"/>
          </a:p>
        </p:txBody>
      </p:sp>
      <p:sp>
        <p:nvSpPr>
          <p:cNvPr id="41" name="Text Placeholder 30"/>
          <p:cNvSpPr>
            <a:spLocks noGrp="1"/>
          </p:cNvSpPr>
          <p:nvPr>
            <p:ph type="body" sz="quarter" idx="26" hasCustomPrompt="1"/>
          </p:nvPr>
        </p:nvSpPr>
        <p:spPr>
          <a:xfrm>
            <a:off x="12700" y="5553960"/>
            <a:ext cx="3352280" cy="688293"/>
          </a:xfrm>
          <a:prstGeom prst="rect">
            <a:avLst/>
          </a:prstGeom>
        </p:spPr>
        <p:txBody>
          <a:bodyPr>
            <a:noAutofit/>
          </a:bodyPr>
          <a:lstStyle>
            <a:lvl1pPr algn="just">
              <a:lnSpc>
                <a:spcPts val="1000"/>
              </a:lnSpc>
              <a:spcBef>
                <a:spcPts val="0"/>
              </a:spcBef>
              <a:defRPr sz="1000" b="0"/>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44" name="Text Placeholder 23"/>
          <p:cNvSpPr>
            <a:spLocks noGrp="1"/>
          </p:cNvSpPr>
          <p:nvPr>
            <p:ph type="body" sz="quarter" idx="30" hasCustomPrompt="1"/>
          </p:nvPr>
        </p:nvSpPr>
        <p:spPr>
          <a:xfrm>
            <a:off x="3387840" y="1079048"/>
            <a:ext cx="5786275" cy="1214209"/>
          </a:xfrm>
          <a:prstGeom prst="rect">
            <a:avLst/>
          </a:prstGeom>
        </p:spPr>
        <p:txBody>
          <a:bodyPr/>
          <a:lstStyle>
            <a:lvl1pPr marL="228600">
              <a:defRPr sz="1600" b="0">
                <a:solidFill>
                  <a:schemeClr val="tx1"/>
                </a:solidFill>
              </a:defRPr>
            </a:lvl1pPr>
          </a:lstStyle>
          <a:p>
            <a:pPr lvl="0"/>
            <a:r>
              <a:rPr lang="en-US" dirty="0"/>
              <a:t>50 words or less</a:t>
            </a:r>
          </a:p>
        </p:txBody>
      </p:sp>
      <p:sp>
        <p:nvSpPr>
          <p:cNvPr id="46" name="Text Placeholder 23"/>
          <p:cNvSpPr>
            <a:spLocks noGrp="1"/>
          </p:cNvSpPr>
          <p:nvPr>
            <p:ph type="body" sz="quarter" idx="34" hasCustomPrompt="1"/>
          </p:nvPr>
        </p:nvSpPr>
        <p:spPr>
          <a:xfrm>
            <a:off x="3387840" y="2641148"/>
            <a:ext cx="5786275" cy="1212396"/>
          </a:xfrm>
          <a:prstGeom prst="rect">
            <a:avLst/>
          </a:prstGeom>
        </p:spPr>
        <p:txBody>
          <a:bodyPr/>
          <a:lstStyle>
            <a:lvl1pPr marL="228600">
              <a:defRPr sz="1600" b="0">
                <a:solidFill>
                  <a:schemeClr val="tx1"/>
                </a:solidFill>
              </a:defRPr>
            </a:lvl1pPr>
          </a:lstStyle>
          <a:p>
            <a:pPr lvl="0"/>
            <a:r>
              <a:rPr lang="en-US" dirty="0"/>
              <a:t>50 words or less. Importance, relevance, or intriguing component of the finding to the field</a:t>
            </a:r>
          </a:p>
        </p:txBody>
      </p:sp>
      <p:sp>
        <p:nvSpPr>
          <p:cNvPr id="47" name="Text Placeholder 34"/>
          <p:cNvSpPr>
            <a:spLocks noGrp="1"/>
          </p:cNvSpPr>
          <p:nvPr>
            <p:ph type="body" sz="quarter" idx="35" hasCustomPrompt="1"/>
          </p:nvPr>
        </p:nvSpPr>
        <p:spPr>
          <a:xfrm>
            <a:off x="3387840" y="4214359"/>
            <a:ext cx="5786275" cy="2034041"/>
          </a:xfrm>
          <a:prstGeom prst="rect">
            <a:avLst/>
          </a:prstGeom>
        </p:spPr>
        <p:txBody>
          <a:bodyPr>
            <a:normAutofit/>
          </a:bodyPr>
          <a:lstStyle>
            <a:lvl1pPr marL="285750" indent="-285750">
              <a:buFont typeface="Arial" panose="020B0604020202020204" pitchFamily="34" charset="0"/>
              <a:buChar char="‒"/>
              <a:defRPr sz="1400" b="0">
                <a:solidFill>
                  <a:schemeClr val="tx1"/>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pic>
        <p:nvPicPr>
          <p:cNvPr id="48" name="Picture 9" descr="horizontal-logo-green-text.jpg"/>
          <p:cNvPicPr>
            <a:picLocks noChangeAspect="1"/>
          </p:cNvPicPr>
          <p:nvPr userDrawn="1"/>
        </p:nvPicPr>
        <p:blipFill>
          <a:blip r:embed="rId3" cstate="print"/>
          <a:srcRect/>
          <a:stretch>
            <a:fillRect/>
          </a:stretch>
        </p:blipFill>
        <p:spPr bwMode="auto">
          <a:xfrm>
            <a:off x="457200" y="6354776"/>
            <a:ext cx="2438400" cy="407987"/>
          </a:xfrm>
          <a:prstGeom prst="rect">
            <a:avLst/>
          </a:prstGeom>
          <a:noFill/>
          <a:ln w="9525">
            <a:noFill/>
            <a:miter lim="800000"/>
            <a:headEnd/>
            <a:tailEnd/>
          </a:ln>
        </p:spPr>
      </p:pic>
      <p:sp>
        <p:nvSpPr>
          <p:cNvPr id="3" name="Text Placeholder 2"/>
          <p:cNvSpPr>
            <a:spLocks noGrp="1"/>
          </p:cNvSpPr>
          <p:nvPr>
            <p:ph type="body" sz="quarter" idx="36" hasCustomPrompt="1"/>
          </p:nvPr>
        </p:nvSpPr>
        <p:spPr>
          <a:xfrm>
            <a:off x="14288" y="5308600"/>
            <a:ext cx="3373437" cy="246063"/>
          </a:xfrm>
          <a:prstGeom prst="rect">
            <a:avLst/>
          </a:prstGeom>
        </p:spPr>
        <p:txBody>
          <a:bodyPr/>
          <a:lstStyle>
            <a:lvl1pPr>
              <a:defRPr sz="1000" baseline="0"/>
            </a:lvl1pPr>
          </a:lstStyle>
          <a:p>
            <a:pPr lvl="0"/>
            <a:r>
              <a:rPr lang="en-US" dirty="0"/>
              <a:t>Data available at (DOI):</a:t>
            </a:r>
          </a:p>
        </p:txBody>
      </p:sp>
      <p:sp>
        <p:nvSpPr>
          <p:cNvPr id="14" name="Picture Placeholder 51"/>
          <p:cNvSpPr>
            <a:spLocks noGrp="1"/>
          </p:cNvSpPr>
          <p:nvPr>
            <p:ph type="pic" sz="quarter" idx="37" hasCustomPrompt="1"/>
          </p:nvPr>
        </p:nvSpPr>
        <p:spPr>
          <a:xfrm>
            <a:off x="5789962" y="6337426"/>
            <a:ext cx="3187700" cy="439737"/>
          </a:xfrm>
          <a:prstGeom prst="rect">
            <a:avLst/>
          </a:prstGeom>
        </p:spPr>
        <p:txBody>
          <a:bodyPr/>
          <a:lstStyle>
            <a:lvl1pPr>
              <a:defRPr sz="1100" baseline="0">
                <a:solidFill>
                  <a:srgbClr val="E86E25"/>
                </a:solidFill>
              </a:defRPr>
            </a:lvl1pPr>
          </a:lstStyle>
          <a:p>
            <a:pPr lvl="0"/>
            <a:r>
              <a:rPr lang="en-US" dirty="0"/>
              <a:t>Optional - additional logos here (institutional logo, collaborators, etc.)</a:t>
            </a:r>
          </a:p>
        </p:txBody>
      </p:sp>
      <p:pic>
        <p:nvPicPr>
          <p:cNvPr id="17" name="Picture 1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634600" y="6354776"/>
            <a:ext cx="1416362" cy="441905"/>
          </a:xfrm>
          <a:prstGeom prst="rect">
            <a:avLst/>
          </a:prstGeom>
        </p:spPr>
      </p:pic>
    </p:spTree>
    <p:extLst>
      <p:ext uri="{BB962C8B-B14F-4D97-AF65-F5344CB8AC3E}">
        <p14:creationId xmlns:p14="http://schemas.microsoft.com/office/powerpoint/2010/main" val="48872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OE-SC generic (BER or B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366486" y="-4627"/>
            <a:ext cx="8392886" cy="708660"/>
          </a:xfrm>
          <a:prstGeom prst="rect">
            <a:avLst/>
          </a:prstGeom>
          <a:noFill/>
          <a:ln w="9525">
            <a:noFill/>
            <a:miter lim="800000"/>
            <a:headEnd/>
            <a:tailEnd/>
          </a:ln>
        </p:spPr>
        <p:txBody>
          <a:bodyPr anchor="ctr"/>
          <a:lstStyle>
            <a:lvl1pPr>
              <a:defRPr b="1" baseline="0">
                <a:solidFill>
                  <a:srgbClr val="008000"/>
                </a:solidFill>
              </a:defRPr>
            </a:lvl1pPr>
          </a:lstStyle>
          <a:p>
            <a:pPr lvl="0"/>
            <a:r>
              <a:rPr lang="en-US" dirty="0"/>
              <a:t>Title</a:t>
            </a:r>
          </a:p>
        </p:txBody>
      </p:sp>
      <p:sp>
        <p:nvSpPr>
          <p:cNvPr id="40" name="Content Placeholder 10"/>
          <p:cNvSpPr>
            <a:spLocks noGrp="1"/>
          </p:cNvSpPr>
          <p:nvPr>
            <p:ph sz="quarter" idx="31" hasCustomPrompt="1"/>
          </p:nvPr>
        </p:nvSpPr>
        <p:spPr>
          <a:xfrm>
            <a:off x="4572000" y="762798"/>
            <a:ext cx="4532604" cy="2652919"/>
          </a:xfrm>
          <a:prstGeom prst="rect">
            <a:avLst/>
          </a:prstGeom>
        </p:spPr>
        <p:txBody>
          <a:bodyPr/>
          <a:lstStyle>
            <a:lvl1pPr>
              <a:defRPr sz="1800" b="0" baseline="0">
                <a:solidFill>
                  <a:srgbClr val="008000"/>
                </a:solidFill>
              </a:defRPr>
            </a:lvl1pPr>
            <a:lvl2pPr>
              <a:defRPr sz="1400"/>
            </a:lvl2pPr>
          </a:lstStyle>
          <a:p>
            <a:pPr lvl="0"/>
            <a:r>
              <a:rPr lang="en-US" dirty="0"/>
              <a:t>Image and caption</a:t>
            </a:r>
          </a:p>
          <a:p>
            <a:pPr lvl="0"/>
            <a:r>
              <a:rPr lang="en-US" dirty="0"/>
              <a:t>- Visually compelling figure(s) to explain the research</a:t>
            </a:r>
          </a:p>
          <a:p>
            <a:pPr lvl="0"/>
            <a:r>
              <a:rPr lang="en-US" dirty="0"/>
              <a:t>- Include legends and descriptive caption                     - DOE has the right to use published journal images per contractual funding agreements</a:t>
            </a:r>
          </a:p>
          <a:p>
            <a:pPr lvl="1"/>
            <a:endParaRPr lang="en-US" dirty="0"/>
          </a:p>
        </p:txBody>
      </p:sp>
      <p:sp>
        <p:nvSpPr>
          <p:cNvPr id="41" name="Text Placeholder 30"/>
          <p:cNvSpPr>
            <a:spLocks noGrp="1"/>
          </p:cNvSpPr>
          <p:nvPr>
            <p:ph type="body" sz="quarter" idx="26" hasCustomPrompt="1"/>
          </p:nvPr>
        </p:nvSpPr>
        <p:spPr>
          <a:xfrm>
            <a:off x="366486" y="5764793"/>
            <a:ext cx="8392886" cy="477460"/>
          </a:xfrm>
          <a:prstGeom prst="rect">
            <a:avLst/>
          </a:prstGeom>
        </p:spPr>
        <p:txBody>
          <a:bodyPr anchor="ctr">
            <a:noAutofit/>
          </a:bodyPr>
          <a:lstStyle>
            <a:lvl1pPr algn="ctr">
              <a:lnSpc>
                <a:spcPts val="1000"/>
              </a:lnSpc>
              <a:spcBef>
                <a:spcPts val="0"/>
              </a:spcBef>
              <a:defRPr sz="1000" b="0"/>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44" name="Text Placeholder 23"/>
          <p:cNvSpPr>
            <a:spLocks noGrp="1"/>
          </p:cNvSpPr>
          <p:nvPr>
            <p:ph type="body" sz="quarter" idx="30" hasCustomPrompt="1"/>
          </p:nvPr>
        </p:nvSpPr>
        <p:spPr>
          <a:xfrm>
            <a:off x="0" y="1059206"/>
            <a:ext cx="4627515" cy="2356511"/>
          </a:xfrm>
          <a:prstGeom prst="rect">
            <a:avLst/>
          </a:prstGeom>
        </p:spPr>
        <p:txBody>
          <a:bodyPr/>
          <a:lstStyle>
            <a:lvl1pPr marL="228600" algn="just">
              <a:defRPr sz="1600" b="0">
                <a:solidFill>
                  <a:schemeClr val="tx1"/>
                </a:solidFill>
              </a:defRPr>
            </a:lvl1pPr>
          </a:lstStyle>
          <a:p>
            <a:pPr lvl="0"/>
            <a:r>
              <a:rPr lang="en-US" dirty="0"/>
              <a:t>50 words or less</a:t>
            </a:r>
          </a:p>
        </p:txBody>
      </p:sp>
      <p:sp>
        <p:nvSpPr>
          <p:cNvPr id="46" name="Text Placeholder 23"/>
          <p:cNvSpPr>
            <a:spLocks noGrp="1"/>
          </p:cNvSpPr>
          <p:nvPr>
            <p:ph type="body" sz="quarter" idx="34" hasCustomPrompt="1"/>
          </p:nvPr>
        </p:nvSpPr>
        <p:spPr>
          <a:xfrm>
            <a:off x="0" y="3730751"/>
            <a:ext cx="4627515" cy="2034041"/>
          </a:xfrm>
          <a:prstGeom prst="rect">
            <a:avLst/>
          </a:prstGeom>
        </p:spPr>
        <p:txBody>
          <a:bodyPr/>
          <a:lstStyle>
            <a:lvl1pPr marL="228600" algn="just">
              <a:defRPr sz="1600" b="0">
                <a:solidFill>
                  <a:schemeClr val="tx1"/>
                </a:solidFill>
              </a:defRPr>
            </a:lvl1pPr>
          </a:lstStyle>
          <a:p>
            <a:pPr lvl="0"/>
            <a:r>
              <a:rPr lang="en-US" dirty="0"/>
              <a:t>50 words or less. Importance, relevance, or intriguing component of the finding to the field</a:t>
            </a:r>
          </a:p>
        </p:txBody>
      </p:sp>
      <p:sp>
        <p:nvSpPr>
          <p:cNvPr id="47" name="Text Placeholder 34"/>
          <p:cNvSpPr>
            <a:spLocks noGrp="1"/>
          </p:cNvSpPr>
          <p:nvPr>
            <p:ph type="body" sz="quarter" idx="35" hasCustomPrompt="1"/>
          </p:nvPr>
        </p:nvSpPr>
        <p:spPr>
          <a:xfrm>
            <a:off x="4572000" y="3730752"/>
            <a:ext cx="4627515" cy="2034041"/>
          </a:xfrm>
          <a:prstGeom prst="rect">
            <a:avLst/>
          </a:prstGeom>
        </p:spPr>
        <p:txBody>
          <a:bodyPr>
            <a:normAutofit/>
          </a:bodyPr>
          <a:lstStyle>
            <a:lvl1pPr marL="285750" indent="-285750" algn="just">
              <a:buFont typeface="Arial" panose="020B0604020202020204" pitchFamily="34" charset="0"/>
              <a:buChar char="‒"/>
              <a:defRPr sz="1400" b="0">
                <a:solidFill>
                  <a:schemeClr val="tx1"/>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pic>
        <p:nvPicPr>
          <p:cNvPr id="48" name="Picture 9" descr="horizontal-logo-green-text.jpg"/>
          <p:cNvPicPr>
            <a:picLocks noChangeAspect="1"/>
          </p:cNvPicPr>
          <p:nvPr userDrawn="1"/>
        </p:nvPicPr>
        <p:blipFill>
          <a:blip r:embed="rId3" cstate="print"/>
          <a:srcRect/>
          <a:stretch>
            <a:fillRect/>
          </a:stretch>
        </p:blipFill>
        <p:spPr bwMode="auto">
          <a:xfrm>
            <a:off x="457200" y="6354776"/>
            <a:ext cx="2438400" cy="407987"/>
          </a:xfrm>
          <a:prstGeom prst="rect">
            <a:avLst/>
          </a:prstGeom>
          <a:noFill/>
          <a:ln w="9525">
            <a:noFill/>
            <a:miter lim="800000"/>
            <a:headEnd/>
            <a:tailEnd/>
          </a:ln>
        </p:spPr>
      </p:pic>
      <p:sp>
        <p:nvSpPr>
          <p:cNvPr id="12" name="Picture Placeholder 51"/>
          <p:cNvSpPr>
            <a:spLocks noGrp="1"/>
          </p:cNvSpPr>
          <p:nvPr>
            <p:ph type="pic" sz="quarter" idx="36" hasCustomPrompt="1"/>
          </p:nvPr>
        </p:nvSpPr>
        <p:spPr>
          <a:xfrm>
            <a:off x="5789962" y="6337426"/>
            <a:ext cx="3187700" cy="439737"/>
          </a:xfrm>
          <a:prstGeom prst="rect">
            <a:avLst/>
          </a:prstGeom>
        </p:spPr>
        <p:txBody>
          <a:bodyPr/>
          <a:lstStyle>
            <a:lvl1pPr>
              <a:defRPr sz="1100" baseline="0">
                <a:solidFill>
                  <a:srgbClr val="E86E25"/>
                </a:solidFill>
              </a:defRPr>
            </a:lvl1pPr>
          </a:lstStyle>
          <a:p>
            <a:pPr lvl="0"/>
            <a:r>
              <a:rPr lang="en-US" dirty="0"/>
              <a:t>Optional - additional logos here (institutional logo, collaborators, etc.)</a:t>
            </a:r>
          </a:p>
        </p:txBody>
      </p:sp>
      <p:pic>
        <p:nvPicPr>
          <p:cNvPr id="13" name="Picture 12"/>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634600" y="6354776"/>
            <a:ext cx="1416362" cy="441905"/>
          </a:xfrm>
          <a:prstGeom prst="rect">
            <a:avLst/>
          </a:prstGeom>
        </p:spPr>
      </p:pic>
    </p:spTree>
    <p:extLst>
      <p:ext uri="{BB962C8B-B14F-4D97-AF65-F5344CB8AC3E}">
        <p14:creationId xmlns:p14="http://schemas.microsoft.com/office/powerpoint/2010/main" val="2542556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Watershed Function SF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366486" y="-4627"/>
            <a:ext cx="8392886" cy="708660"/>
          </a:xfrm>
          <a:prstGeom prst="rect">
            <a:avLst/>
          </a:prstGeom>
          <a:noFill/>
          <a:ln w="9525">
            <a:noFill/>
            <a:miter lim="800000"/>
            <a:headEnd/>
            <a:tailEnd/>
          </a:ln>
        </p:spPr>
        <p:txBody>
          <a:bodyPr anchor="ctr"/>
          <a:lstStyle>
            <a:lvl1pPr>
              <a:defRPr b="1" baseline="0">
                <a:solidFill>
                  <a:srgbClr val="008000"/>
                </a:solidFill>
              </a:defRPr>
            </a:lvl1pPr>
          </a:lstStyle>
          <a:p>
            <a:pPr lvl="0"/>
            <a:r>
              <a:rPr lang="en-US" dirty="0"/>
              <a:t>Title</a:t>
            </a:r>
          </a:p>
        </p:txBody>
      </p:sp>
      <p:pic>
        <p:nvPicPr>
          <p:cNvPr id="48" name="Picture 9" descr="horizontal-logo-green-text.jpg"/>
          <p:cNvPicPr>
            <a:picLocks noChangeAspect="1"/>
          </p:cNvPicPr>
          <p:nvPr userDrawn="1"/>
        </p:nvPicPr>
        <p:blipFill>
          <a:blip r:embed="rId3" cstate="print"/>
          <a:srcRect/>
          <a:stretch>
            <a:fillRect/>
          </a:stretch>
        </p:blipFill>
        <p:spPr bwMode="auto">
          <a:xfrm>
            <a:off x="457200" y="6354776"/>
            <a:ext cx="2438400" cy="407987"/>
          </a:xfrm>
          <a:prstGeom prst="rect">
            <a:avLst/>
          </a:prstGeom>
          <a:noFill/>
          <a:ln w="9525">
            <a:noFill/>
            <a:miter lim="800000"/>
            <a:headEnd/>
            <a:tailEnd/>
          </a:ln>
        </p:spPr>
      </p:pic>
      <p:sp>
        <p:nvSpPr>
          <p:cNvPr id="21" name="Content Placeholder 10"/>
          <p:cNvSpPr>
            <a:spLocks noGrp="1"/>
          </p:cNvSpPr>
          <p:nvPr>
            <p:ph sz="quarter" idx="31" hasCustomPrompt="1"/>
          </p:nvPr>
        </p:nvSpPr>
        <p:spPr>
          <a:xfrm>
            <a:off x="4572000" y="762798"/>
            <a:ext cx="4532604" cy="2652919"/>
          </a:xfrm>
          <a:prstGeom prst="rect">
            <a:avLst/>
          </a:prstGeom>
        </p:spPr>
        <p:txBody>
          <a:bodyPr/>
          <a:lstStyle>
            <a:lvl1pPr>
              <a:defRPr sz="1800" b="0" baseline="0">
                <a:solidFill>
                  <a:srgbClr val="008000"/>
                </a:solidFill>
              </a:defRPr>
            </a:lvl1pPr>
            <a:lvl2pPr>
              <a:defRPr sz="1400"/>
            </a:lvl2pPr>
          </a:lstStyle>
          <a:p>
            <a:pPr lvl="0"/>
            <a:r>
              <a:rPr lang="en-US" dirty="0"/>
              <a:t>Image and caption</a:t>
            </a:r>
          </a:p>
          <a:p>
            <a:pPr lvl="0"/>
            <a:r>
              <a:rPr lang="en-US" dirty="0"/>
              <a:t>- Visually compelling figure(s) to explain the research</a:t>
            </a:r>
          </a:p>
          <a:p>
            <a:pPr lvl="0"/>
            <a:r>
              <a:rPr lang="en-US" dirty="0"/>
              <a:t>- Include legends and descriptive caption                     - DOE has the right to use published journal images per contractual funding agreements</a:t>
            </a:r>
          </a:p>
          <a:p>
            <a:pPr lvl="1"/>
            <a:endParaRPr lang="en-US" dirty="0"/>
          </a:p>
        </p:txBody>
      </p:sp>
      <p:sp>
        <p:nvSpPr>
          <p:cNvPr id="22" name="Text Placeholder 30"/>
          <p:cNvSpPr>
            <a:spLocks noGrp="1"/>
          </p:cNvSpPr>
          <p:nvPr>
            <p:ph type="body" sz="quarter" idx="26" hasCustomPrompt="1"/>
          </p:nvPr>
        </p:nvSpPr>
        <p:spPr>
          <a:xfrm>
            <a:off x="366486" y="5764793"/>
            <a:ext cx="8392886" cy="477460"/>
          </a:xfrm>
          <a:prstGeom prst="rect">
            <a:avLst/>
          </a:prstGeom>
        </p:spPr>
        <p:txBody>
          <a:bodyPr anchor="ctr">
            <a:noAutofit/>
          </a:bodyPr>
          <a:lstStyle>
            <a:lvl1pPr algn="ctr">
              <a:lnSpc>
                <a:spcPts val="1000"/>
              </a:lnSpc>
              <a:spcBef>
                <a:spcPts val="0"/>
              </a:spcBef>
              <a:defRPr sz="1000" b="0"/>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23" name="Text Placeholder 23"/>
          <p:cNvSpPr>
            <a:spLocks noGrp="1"/>
          </p:cNvSpPr>
          <p:nvPr>
            <p:ph type="body" sz="quarter" idx="30" hasCustomPrompt="1"/>
          </p:nvPr>
        </p:nvSpPr>
        <p:spPr>
          <a:xfrm>
            <a:off x="0" y="1059206"/>
            <a:ext cx="4627515" cy="2356511"/>
          </a:xfrm>
          <a:prstGeom prst="rect">
            <a:avLst/>
          </a:prstGeom>
        </p:spPr>
        <p:txBody>
          <a:bodyPr/>
          <a:lstStyle>
            <a:lvl1pPr marL="228600" algn="just">
              <a:defRPr sz="1600" b="0">
                <a:solidFill>
                  <a:schemeClr val="tx1"/>
                </a:solidFill>
              </a:defRPr>
            </a:lvl1pPr>
          </a:lstStyle>
          <a:p>
            <a:pPr lvl="0"/>
            <a:r>
              <a:rPr lang="en-US" dirty="0"/>
              <a:t>50 words or less</a:t>
            </a:r>
          </a:p>
        </p:txBody>
      </p:sp>
      <p:sp>
        <p:nvSpPr>
          <p:cNvPr id="24" name="Text Placeholder 23"/>
          <p:cNvSpPr>
            <a:spLocks noGrp="1"/>
          </p:cNvSpPr>
          <p:nvPr>
            <p:ph type="body" sz="quarter" idx="34" hasCustomPrompt="1"/>
          </p:nvPr>
        </p:nvSpPr>
        <p:spPr>
          <a:xfrm>
            <a:off x="0" y="3730751"/>
            <a:ext cx="4627515" cy="2034041"/>
          </a:xfrm>
          <a:prstGeom prst="rect">
            <a:avLst/>
          </a:prstGeom>
        </p:spPr>
        <p:txBody>
          <a:bodyPr/>
          <a:lstStyle>
            <a:lvl1pPr marL="228600" algn="just">
              <a:defRPr sz="1600" b="0">
                <a:solidFill>
                  <a:schemeClr val="tx1"/>
                </a:solidFill>
              </a:defRPr>
            </a:lvl1pPr>
          </a:lstStyle>
          <a:p>
            <a:pPr lvl="0"/>
            <a:r>
              <a:rPr lang="en-US" dirty="0"/>
              <a:t>50 words or less. Importance, relevance, or intriguing component of the finding to the field</a:t>
            </a:r>
          </a:p>
        </p:txBody>
      </p:sp>
      <p:sp>
        <p:nvSpPr>
          <p:cNvPr id="25" name="Text Placeholder 34"/>
          <p:cNvSpPr>
            <a:spLocks noGrp="1"/>
          </p:cNvSpPr>
          <p:nvPr>
            <p:ph type="body" sz="quarter" idx="35" hasCustomPrompt="1"/>
          </p:nvPr>
        </p:nvSpPr>
        <p:spPr>
          <a:xfrm>
            <a:off x="4572000" y="3730752"/>
            <a:ext cx="4627515" cy="2034041"/>
          </a:xfrm>
          <a:prstGeom prst="rect">
            <a:avLst/>
          </a:prstGeom>
        </p:spPr>
        <p:txBody>
          <a:bodyPr>
            <a:normAutofit/>
          </a:bodyPr>
          <a:lstStyle>
            <a:lvl1pPr marL="285750" indent="-285750" algn="just">
              <a:buFont typeface="Arial" panose="020B0604020202020204" pitchFamily="34" charset="0"/>
              <a:buChar char="‒"/>
              <a:defRPr sz="1400" b="0">
                <a:solidFill>
                  <a:schemeClr val="tx1"/>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sp>
        <p:nvSpPr>
          <p:cNvPr id="26" name="Text Placeholder 2"/>
          <p:cNvSpPr>
            <a:spLocks noGrp="1"/>
          </p:cNvSpPr>
          <p:nvPr>
            <p:ph type="body" sz="quarter" idx="36" hasCustomPrompt="1"/>
          </p:nvPr>
        </p:nvSpPr>
        <p:spPr>
          <a:xfrm>
            <a:off x="3662319" y="6260098"/>
            <a:ext cx="2298257" cy="557595"/>
          </a:xfrm>
          <a:prstGeom prst="rect">
            <a:avLst/>
          </a:prstGeom>
        </p:spPr>
        <p:txBody>
          <a:bodyPr/>
          <a:lstStyle>
            <a:lvl1pPr>
              <a:defRPr sz="1000" baseline="0"/>
            </a:lvl1pPr>
          </a:lstStyle>
          <a:p>
            <a:pPr lvl="0"/>
            <a:r>
              <a:rPr lang="en-US" dirty="0"/>
              <a:t>Data available at (DOI):</a:t>
            </a:r>
          </a:p>
        </p:txBody>
      </p:sp>
      <p:pic>
        <p:nvPicPr>
          <p:cNvPr id="14" name="Picture 13"/>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555672" y="6354776"/>
            <a:ext cx="1416362" cy="441905"/>
          </a:xfrm>
          <a:prstGeom prst="rect">
            <a:avLst/>
          </a:prstGeom>
        </p:spPr>
      </p:pic>
    </p:spTree>
    <p:extLst>
      <p:ext uri="{BB962C8B-B14F-4D97-AF65-F5344CB8AC3E}">
        <p14:creationId xmlns:p14="http://schemas.microsoft.com/office/powerpoint/2010/main" val="372463042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6.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Text Placeholder 21"/>
          <p:cNvSpPr txBox="1">
            <a:spLocks/>
          </p:cNvSpPr>
          <p:nvPr userDrawn="1"/>
        </p:nvSpPr>
        <p:spPr>
          <a:xfrm>
            <a:off x="3387840" y="3906839"/>
            <a:ext cx="5786275" cy="278130"/>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E86E25"/>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Research Details</a:t>
            </a:r>
          </a:p>
        </p:txBody>
      </p:sp>
      <p:sp>
        <p:nvSpPr>
          <p:cNvPr id="6" name="Text Placeholder 21"/>
          <p:cNvSpPr txBox="1">
            <a:spLocks/>
          </p:cNvSpPr>
          <p:nvPr userDrawn="1"/>
        </p:nvSpPr>
        <p:spPr>
          <a:xfrm>
            <a:off x="3387840" y="2337119"/>
            <a:ext cx="578627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E86E25"/>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Significance and Impact</a:t>
            </a:r>
          </a:p>
        </p:txBody>
      </p:sp>
      <p:sp>
        <p:nvSpPr>
          <p:cNvPr id="7" name="Text Placeholder 21"/>
          <p:cNvSpPr txBox="1">
            <a:spLocks/>
          </p:cNvSpPr>
          <p:nvPr userDrawn="1"/>
        </p:nvSpPr>
        <p:spPr>
          <a:xfrm>
            <a:off x="3387840" y="782639"/>
            <a:ext cx="578627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E86E25"/>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Scientific Achievement</a:t>
            </a:r>
          </a:p>
        </p:txBody>
      </p:sp>
    </p:spTree>
    <p:extLst>
      <p:ext uri="{BB962C8B-B14F-4D97-AF65-F5344CB8AC3E}">
        <p14:creationId xmlns:p14="http://schemas.microsoft.com/office/powerpoint/2010/main" val="1840634342"/>
      </p:ext>
    </p:extLst>
  </p:cSld>
  <p:clrMap bg1="lt1" tx1="dk1" bg2="lt2" tx2="dk2" accent1="accent1" accent2="accent2" accent3="accent3" accent4="accent4" accent5="accent5" accent6="accent6" hlink="hlink" folHlink="folHlink"/>
  <p:sldLayoutIdLst>
    <p:sldLayoutId id="2147483686" r:id="rId1"/>
    <p:sldLayoutId id="2147483687" r:id="rId2"/>
  </p:sldLayoutIdLst>
  <p:hf hdr="0" dt="0"/>
  <p:txStyles>
    <p:titleStyle>
      <a:lvl1pPr algn="ctr" rtl="0" eaLnBrk="1" fontAlgn="base" hangingPunct="1">
        <a:spcBef>
          <a:spcPct val="0"/>
        </a:spcBef>
        <a:spcAft>
          <a:spcPct val="0"/>
        </a:spcAft>
        <a:defRPr sz="2400" kern="1200">
          <a:solidFill>
            <a:srgbClr val="008000"/>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855" algn="ctr" rtl="0" eaLnBrk="1" fontAlgn="base" hangingPunct="1">
        <a:spcBef>
          <a:spcPct val="0"/>
        </a:spcBef>
        <a:spcAft>
          <a:spcPct val="0"/>
        </a:spcAft>
        <a:defRPr sz="2400">
          <a:solidFill>
            <a:srgbClr val="106636"/>
          </a:solidFill>
          <a:latin typeface="Arial" charset="0"/>
          <a:cs typeface="Arial" charset="0"/>
        </a:defRPr>
      </a:lvl6pPr>
      <a:lvl7pPr marL="911711" algn="ctr" rtl="0" eaLnBrk="1" fontAlgn="base" hangingPunct="1">
        <a:spcBef>
          <a:spcPct val="0"/>
        </a:spcBef>
        <a:spcAft>
          <a:spcPct val="0"/>
        </a:spcAft>
        <a:defRPr sz="2400">
          <a:solidFill>
            <a:srgbClr val="106636"/>
          </a:solidFill>
          <a:latin typeface="Arial" charset="0"/>
          <a:cs typeface="Arial" charset="0"/>
        </a:defRPr>
      </a:lvl7pPr>
      <a:lvl8pPr marL="1367560" algn="ctr" rtl="0" eaLnBrk="1" fontAlgn="base" hangingPunct="1">
        <a:spcBef>
          <a:spcPct val="0"/>
        </a:spcBef>
        <a:spcAft>
          <a:spcPct val="0"/>
        </a:spcAft>
        <a:defRPr sz="2400">
          <a:solidFill>
            <a:srgbClr val="106636"/>
          </a:solidFill>
          <a:latin typeface="Arial" charset="0"/>
          <a:cs typeface="Arial" charset="0"/>
        </a:defRPr>
      </a:lvl8pPr>
      <a:lvl9pPr marL="1823420" algn="ctr" rtl="0" eaLnBrk="1" fontAlgn="base" hangingPunct="1">
        <a:spcBef>
          <a:spcPct val="0"/>
        </a:spcBef>
        <a:spcAft>
          <a:spcPct val="0"/>
        </a:spcAft>
        <a:defRPr sz="2400">
          <a:solidFill>
            <a:srgbClr val="106636"/>
          </a:solidFill>
          <a:latin typeface="Arial" charset="0"/>
          <a:cs typeface="Arial" charset="0"/>
        </a:defRPr>
      </a:lvl9pPr>
    </p:titleStyle>
    <p:body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711" rtl="0" eaLnBrk="1" latinLnBrk="0" hangingPunct="1">
        <a:defRPr sz="1800" kern="1200">
          <a:solidFill>
            <a:schemeClr val="tx1"/>
          </a:solidFill>
          <a:latin typeface="+mn-lt"/>
          <a:ea typeface="+mn-ea"/>
          <a:cs typeface="+mn-cs"/>
        </a:defRPr>
      </a:lvl1pPr>
      <a:lvl2pPr marL="455855" algn="l" defTabSz="911711" rtl="0" eaLnBrk="1" latinLnBrk="0" hangingPunct="1">
        <a:defRPr sz="1800" kern="1200">
          <a:solidFill>
            <a:schemeClr val="tx1"/>
          </a:solidFill>
          <a:latin typeface="+mn-lt"/>
          <a:ea typeface="+mn-ea"/>
          <a:cs typeface="+mn-cs"/>
        </a:defRPr>
      </a:lvl2pPr>
      <a:lvl3pPr marL="911711" algn="l" defTabSz="911711" rtl="0" eaLnBrk="1" latinLnBrk="0" hangingPunct="1">
        <a:defRPr sz="1800" kern="1200">
          <a:solidFill>
            <a:schemeClr val="tx1"/>
          </a:solidFill>
          <a:latin typeface="+mn-lt"/>
          <a:ea typeface="+mn-ea"/>
          <a:cs typeface="+mn-cs"/>
        </a:defRPr>
      </a:lvl3pPr>
      <a:lvl4pPr marL="1367560" algn="l" defTabSz="911711" rtl="0" eaLnBrk="1" latinLnBrk="0" hangingPunct="1">
        <a:defRPr sz="1800" kern="1200">
          <a:solidFill>
            <a:schemeClr val="tx1"/>
          </a:solidFill>
          <a:latin typeface="+mn-lt"/>
          <a:ea typeface="+mn-ea"/>
          <a:cs typeface="+mn-cs"/>
        </a:defRPr>
      </a:lvl4pPr>
      <a:lvl5pPr marL="1823420" algn="l" defTabSz="911711" rtl="0" eaLnBrk="1" latinLnBrk="0" hangingPunct="1">
        <a:defRPr sz="1800" kern="1200">
          <a:solidFill>
            <a:schemeClr val="tx1"/>
          </a:solidFill>
          <a:latin typeface="+mn-lt"/>
          <a:ea typeface="+mn-ea"/>
          <a:cs typeface="+mn-cs"/>
        </a:defRPr>
      </a:lvl5pPr>
      <a:lvl6pPr marL="2279273" algn="l" defTabSz="911711" rtl="0" eaLnBrk="1" latinLnBrk="0" hangingPunct="1">
        <a:defRPr sz="1800" kern="1200">
          <a:solidFill>
            <a:schemeClr val="tx1"/>
          </a:solidFill>
          <a:latin typeface="+mn-lt"/>
          <a:ea typeface="+mn-ea"/>
          <a:cs typeface="+mn-cs"/>
        </a:defRPr>
      </a:lvl6pPr>
      <a:lvl7pPr marL="2735129" algn="l" defTabSz="911711" rtl="0" eaLnBrk="1" latinLnBrk="0" hangingPunct="1">
        <a:defRPr sz="1800" kern="1200">
          <a:solidFill>
            <a:schemeClr val="tx1"/>
          </a:solidFill>
          <a:latin typeface="+mn-lt"/>
          <a:ea typeface="+mn-ea"/>
          <a:cs typeface="+mn-cs"/>
        </a:defRPr>
      </a:lvl7pPr>
      <a:lvl8pPr marL="3190987" algn="l" defTabSz="911711" rtl="0" eaLnBrk="1" latinLnBrk="0" hangingPunct="1">
        <a:defRPr sz="1800" kern="1200">
          <a:solidFill>
            <a:schemeClr val="tx1"/>
          </a:solidFill>
          <a:latin typeface="+mn-lt"/>
          <a:ea typeface="+mn-ea"/>
          <a:cs typeface="+mn-cs"/>
        </a:defRPr>
      </a:lvl8pPr>
      <a:lvl9pPr marL="3646842" algn="l" defTabSz="911711"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24818570"/>
      </p:ext>
    </p:extLst>
  </p:cSld>
  <p:clrMap bg1="lt1" tx1="dk1" bg2="lt2" tx2="dk2" accent1="accent1" accent2="accent2" accent3="accent3" accent4="accent4" accent5="accent5" accent6="accent6" hlink="hlink" folHlink="folHlink"/>
  <p:sldLayoutIdLst>
    <p:sldLayoutId id="2147483689" r:id="rId1"/>
    <p:sldLayoutId id="2147483690" r:id="rId2"/>
  </p:sldLayoutIdLst>
  <p:hf hdr="0" dt="0"/>
  <p:txStyles>
    <p:titleStyle>
      <a:lvl1pPr algn="ctr" rtl="0" eaLnBrk="1" fontAlgn="base" hangingPunct="1">
        <a:spcBef>
          <a:spcPct val="0"/>
        </a:spcBef>
        <a:spcAft>
          <a:spcPct val="0"/>
        </a:spcAft>
        <a:defRPr sz="2400" kern="1200">
          <a:solidFill>
            <a:srgbClr val="008000"/>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855" algn="ctr" rtl="0" eaLnBrk="1" fontAlgn="base" hangingPunct="1">
        <a:spcBef>
          <a:spcPct val="0"/>
        </a:spcBef>
        <a:spcAft>
          <a:spcPct val="0"/>
        </a:spcAft>
        <a:defRPr sz="2400">
          <a:solidFill>
            <a:srgbClr val="106636"/>
          </a:solidFill>
          <a:latin typeface="Arial" charset="0"/>
          <a:cs typeface="Arial" charset="0"/>
        </a:defRPr>
      </a:lvl6pPr>
      <a:lvl7pPr marL="911711" algn="ctr" rtl="0" eaLnBrk="1" fontAlgn="base" hangingPunct="1">
        <a:spcBef>
          <a:spcPct val="0"/>
        </a:spcBef>
        <a:spcAft>
          <a:spcPct val="0"/>
        </a:spcAft>
        <a:defRPr sz="2400">
          <a:solidFill>
            <a:srgbClr val="106636"/>
          </a:solidFill>
          <a:latin typeface="Arial" charset="0"/>
          <a:cs typeface="Arial" charset="0"/>
        </a:defRPr>
      </a:lvl7pPr>
      <a:lvl8pPr marL="1367560" algn="ctr" rtl="0" eaLnBrk="1" fontAlgn="base" hangingPunct="1">
        <a:spcBef>
          <a:spcPct val="0"/>
        </a:spcBef>
        <a:spcAft>
          <a:spcPct val="0"/>
        </a:spcAft>
        <a:defRPr sz="2400">
          <a:solidFill>
            <a:srgbClr val="106636"/>
          </a:solidFill>
          <a:latin typeface="Arial" charset="0"/>
          <a:cs typeface="Arial" charset="0"/>
        </a:defRPr>
      </a:lvl8pPr>
      <a:lvl9pPr marL="1823420" algn="ctr" rtl="0" eaLnBrk="1" fontAlgn="base" hangingPunct="1">
        <a:spcBef>
          <a:spcPct val="0"/>
        </a:spcBef>
        <a:spcAft>
          <a:spcPct val="0"/>
        </a:spcAft>
        <a:defRPr sz="2400">
          <a:solidFill>
            <a:srgbClr val="106636"/>
          </a:solidFill>
          <a:latin typeface="Arial" charset="0"/>
          <a:cs typeface="Arial" charset="0"/>
        </a:defRPr>
      </a:lvl9pPr>
    </p:titleStyle>
    <p:body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711" rtl="0" eaLnBrk="1" latinLnBrk="0" hangingPunct="1">
        <a:defRPr sz="1800" kern="1200">
          <a:solidFill>
            <a:schemeClr val="tx1"/>
          </a:solidFill>
          <a:latin typeface="+mn-lt"/>
          <a:ea typeface="+mn-ea"/>
          <a:cs typeface="+mn-cs"/>
        </a:defRPr>
      </a:lvl1pPr>
      <a:lvl2pPr marL="455855" algn="l" defTabSz="911711" rtl="0" eaLnBrk="1" latinLnBrk="0" hangingPunct="1">
        <a:defRPr sz="1800" kern="1200">
          <a:solidFill>
            <a:schemeClr val="tx1"/>
          </a:solidFill>
          <a:latin typeface="+mn-lt"/>
          <a:ea typeface="+mn-ea"/>
          <a:cs typeface="+mn-cs"/>
        </a:defRPr>
      </a:lvl2pPr>
      <a:lvl3pPr marL="911711" algn="l" defTabSz="911711" rtl="0" eaLnBrk="1" latinLnBrk="0" hangingPunct="1">
        <a:defRPr sz="1800" kern="1200">
          <a:solidFill>
            <a:schemeClr val="tx1"/>
          </a:solidFill>
          <a:latin typeface="+mn-lt"/>
          <a:ea typeface="+mn-ea"/>
          <a:cs typeface="+mn-cs"/>
        </a:defRPr>
      </a:lvl3pPr>
      <a:lvl4pPr marL="1367560" algn="l" defTabSz="911711" rtl="0" eaLnBrk="1" latinLnBrk="0" hangingPunct="1">
        <a:defRPr sz="1800" kern="1200">
          <a:solidFill>
            <a:schemeClr val="tx1"/>
          </a:solidFill>
          <a:latin typeface="+mn-lt"/>
          <a:ea typeface="+mn-ea"/>
          <a:cs typeface="+mn-cs"/>
        </a:defRPr>
      </a:lvl4pPr>
      <a:lvl5pPr marL="1823420" algn="l" defTabSz="911711" rtl="0" eaLnBrk="1" latinLnBrk="0" hangingPunct="1">
        <a:defRPr sz="1800" kern="1200">
          <a:solidFill>
            <a:schemeClr val="tx1"/>
          </a:solidFill>
          <a:latin typeface="+mn-lt"/>
          <a:ea typeface="+mn-ea"/>
          <a:cs typeface="+mn-cs"/>
        </a:defRPr>
      </a:lvl5pPr>
      <a:lvl6pPr marL="2279273" algn="l" defTabSz="911711" rtl="0" eaLnBrk="1" latinLnBrk="0" hangingPunct="1">
        <a:defRPr sz="1800" kern="1200">
          <a:solidFill>
            <a:schemeClr val="tx1"/>
          </a:solidFill>
          <a:latin typeface="+mn-lt"/>
          <a:ea typeface="+mn-ea"/>
          <a:cs typeface="+mn-cs"/>
        </a:defRPr>
      </a:lvl6pPr>
      <a:lvl7pPr marL="2735129" algn="l" defTabSz="911711" rtl="0" eaLnBrk="1" latinLnBrk="0" hangingPunct="1">
        <a:defRPr sz="1800" kern="1200">
          <a:solidFill>
            <a:schemeClr val="tx1"/>
          </a:solidFill>
          <a:latin typeface="+mn-lt"/>
          <a:ea typeface="+mn-ea"/>
          <a:cs typeface="+mn-cs"/>
        </a:defRPr>
      </a:lvl7pPr>
      <a:lvl8pPr marL="3190987" algn="l" defTabSz="911711" rtl="0" eaLnBrk="1" latinLnBrk="0" hangingPunct="1">
        <a:defRPr sz="1800" kern="1200">
          <a:solidFill>
            <a:schemeClr val="tx1"/>
          </a:solidFill>
          <a:latin typeface="+mn-lt"/>
          <a:ea typeface="+mn-ea"/>
          <a:cs typeface="+mn-cs"/>
        </a:defRPr>
      </a:lvl8pPr>
      <a:lvl9pPr marL="3646842" algn="l" defTabSz="911711"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Text Placeholder 21"/>
          <p:cNvSpPr txBox="1">
            <a:spLocks/>
          </p:cNvSpPr>
          <p:nvPr userDrawn="1"/>
        </p:nvSpPr>
        <p:spPr>
          <a:xfrm>
            <a:off x="4572000" y="3429000"/>
            <a:ext cx="4627515" cy="278130"/>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Research Details</a:t>
            </a:r>
          </a:p>
        </p:txBody>
      </p:sp>
      <p:sp>
        <p:nvSpPr>
          <p:cNvPr id="6" name="Text Placeholder 21"/>
          <p:cNvSpPr txBox="1">
            <a:spLocks/>
          </p:cNvSpPr>
          <p:nvPr userDrawn="1"/>
        </p:nvSpPr>
        <p:spPr>
          <a:xfrm>
            <a:off x="0" y="3429000"/>
            <a:ext cx="462751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Significance and Impact</a:t>
            </a:r>
          </a:p>
        </p:txBody>
      </p:sp>
      <p:sp>
        <p:nvSpPr>
          <p:cNvPr id="7" name="Text Placeholder 21"/>
          <p:cNvSpPr txBox="1">
            <a:spLocks/>
          </p:cNvSpPr>
          <p:nvPr userDrawn="1"/>
        </p:nvSpPr>
        <p:spPr>
          <a:xfrm>
            <a:off x="0" y="762797"/>
            <a:ext cx="462751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Scientific Achievement</a:t>
            </a:r>
          </a:p>
        </p:txBody>
      </p:sp>
    </p:spTree>
    <p:extLst>
      <p:ext uri="{BB962C8B-B14F-4D97-AF65-F5344CB8AC3E}">
        <p14:creationId xmlns:p14="http://schemas.microsoft.com/office/powerpoint/2010/main" val="846587891"/>
      </p:ext>
    </p:extLst>
  </p:cSld>
  <p:clrMap bg1="lt1" tx1="dk1" bg2="lt2" tx2="dk2" accent1="accent1" accent2="accent2" accent3="accent3" accent4="accent4" accent5="accent5" accent6="accent6" hlink="hlink" folHlink="folHlink"/>
  <p:sldLayoutIdLst>
    <p:sldLayoutId id="2147483692" r:id="rId1"/>
    <p:sldLayoutId id="2147483693" r:id="rId2"/>
  </p:sldLayoutIdLst>
  <p:hf hdr="0" dt="0"/>
  <p:txStyles>
    <p:titleStyle>
      <a:lvl1pPr algn="ctr" rtl="0" eaLnBrk="1" fontAlgn="base" hangingPunct="1">
        <a:spcBef>
          <a:spcPct val="0"/>
        </a:spcBef>
        <a:spcAft>
          <a:spcPct val="0"/>
        </a:spcAft>
        <a:defRPr sz="2400" kern="1200">
          <a:solidFill>
            <a:srgbClr val="008000"/>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855" algn="ctr" rtl="0" eaLnBrk="1" fontAlgn="base" hangingPunct="1">
        <a:spcBef>
          <a:spcPct val="0"/>
        </a:spcBef>
        <a:spcAft>
          <a:spcPct val="0"/>
        </a:spcAft>
        <a:defRPr sz="2400">
          <a:solidFill>
            <a:srgbClr val="106636"/>
          </a:solidFill>
          <a:latin typeface="Arial" charset="0"/>
          <a:cs typeface="Arial" charset="0"/>
        </a:defRPr>
      </a:lvl6pPr>
      <a:lvl7pPr marL="911711" algn="ctr" rtl="0" eaLnBrk="1" fontAlgn="base" hangingPunct="1">
        <a:spcBef>
          <a:spcPct val="0"/>
        </a:spcBef>
        <a:spcAft>
          <a:spcPct val="0"/>
        </a:spcAft>
        <a:defRPr sz="2400">
          <a:solidFill>
            <a:srgbClr val="106636"/>
          </a:solidFill>
          <a:latin typeface="Arial" charset="0"/>
          <a:cs typeface="Arial" charset="0"/>
        </a:defRPr>
      </a:lvl7pPr>
      <a:lvl8pPr marL="1367560" algn="ctr" rtl="0" eaLnBrk="1" fontAlgn="base" hangingPunct="1">
        <a:spcBef>
          <a:spcPct val="0"/>
        </a:spcBef>
        <a:spcAft>
          <a:spcPct val="0"/>
        </a:spcAft>
        <a:defRPr sz="2400">
          <a:solidFill>
            <a:srgbClr val="106636"/>
          </a:solidFill>
          <a:latin typeface="Arial" charset="0"/>
          <a:cs typeface="Arial" charset="0"/>
        </a:defRPr>
      </a:lvl8pPr>
      <a:lvl9pPr marL="1823420" algn="ctr" rtl="0" eaLnBrk="1" fontAlgn="base" hangingPunct="1">
        <a:spcBef>
          <a:spcPct val="0"/>
        </a:spcBef>
        <a:spcAft>
          <a:spcPct val="0"/>
        </a:spcAft>
        <a:defRPr sz="2400">
          <a:solidFill>
            <a:srgbClr val="106636"/>
          </a:solidFill>
          <a:latin typeface="Arial" charset="0"/>
          <a:cs typeface="Arial" charset="0"/>
        </a:defRPr>
      </a:lvl9pPr>
    </p:titleStyle>
    <p:body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711" rtl="0" eaLnBrk="1" latinLnBrk="0" hangingPunct="1">
        <a:defRPr sz="1800" kern="1200">
          <a:solidFill>
            <a:schemeClr val="tx1"/>
          </a:solidFill>
          <a:latin typeface="+mn-lt"/>
          <a:ea typeface="+mn-ea"/>
          <a:cs typeface="+mn-cs"/>
        </a:defRPr>
      </a:lvl1pPr>
      <a:lvl2pPr marL="455855" algn="l" defTabSz="911711" rtl="0" eaLnBrk="1" latinLnBrk="0" hangingPunct="1">
        <a:defRPr sz="1800" kern="1200">
          <a:solidFill>
            <a:schemeClr val="tx1"/>
          </a:solidFill>
          <a:latin typeface="+mn-lt"/>
          <a:ea typeface="+mn-ea"/>
          <a:cs typeface="+mn-cs"/>
        </a:defRPr>
      </a:lvl2pPr>
      <a:lvl3pPr marL="911711" algn="l" defTabSz="911711" rtl="0" eaLnBrk="1" latinLnBrk="0" hangingPunct="1">
        <a:defRPr sz="1800" kern="1200">
          <a:solidFill>
            <a:schemeClr val="tx1"/>
          </a:solidFill>
          <a:latin typeface="+mn-lt"/>
          <a:ea typeface="+mn-ea"/>
          <a:cs typeface="+mn-cs"/>
        </a:defRPr>
      </a:lvl3pPr>
      <a:lvl4pPr marL="1367560" algn="l" defTabSz="911711" rtl="0" eaLnBrk="1" latinLnBrk="0" hangingPunct="1">
        <a:defRPr sz="1800" kern="1200">
          <a:solidFill>
            <a:schemeClr val="tx1"/>
          </a:solidFill>
          <a:latin typeface="+mn-lt"/>
          <a:ea typeface="+mn-ea"/>
          <a:cs typeface="+mn-cs"/>
        </a:defRPr>
      </a:lvl4pPr>
      <a:lvl5pPr marL="1823420" algn="l" defTabSz="911711" rtl="0" eaLnBrk="1" latinLnBrk="0" hangingPunct="1">
        <a:defRPr sz="1800" kern="1200">
          <a:solidFill>
            <a:schemeClr val="tx1"/>
          </a:solidFill>
          <a:latin typeface="+mn-lt"/>
          <a:ea typeface="+mn-ea"/>
          <a:cs typeface="+mn-cs"/>
        </a:defRPr>
      </a:lvl5pPr>
      <a:lvl6pPr marL="2279273" algn="l" defTabSz="911711" rtl="0" eaLnBrk="1" latinLnBrk="0" hangingPunct="1">
        <a:defRPr sz="1800" kern="1200">
          <a:solidFill>
            <a:schemeClr val="tx1"/>
          </a:solidFill>
          <a:latin typeface="+mn-lt"/>
          <a:ea typeface="+mn-ea"/>
          <a:cs typeface="+mn-cs"/>
        </a:defRPr>
      </a:lvl6pPr>
      <a:lvl7pPr marL="2735129" algn="l" defTabSz="911711" rtl="0" eaLnBrk="1" latinLnBrk="0" hangingPunct="1">
        <a:defRPr sz="1800" kern="1200">
          <a:solidFill>
            <a:schemeClr val="tx1"/>
          </a:solidFill>
          <a:latin typeface="+mn-lt"/>
          <a:ea typeface="+mn-ea"/>
          <a:cs typeface="+mn-cs"/>
        </a:defRPr>
      </a:lvl7pPr>
      <a:lvl8pPr marL="3190987" algn="l" defTabSz="911711" rtl="0" eaLnBrk="1" latinLnBrk="0" hangingPunct="1">
        <a:defRPr sz="1800" kern="1200">
          <a:solidFill>
            <a:schemeClr val="tx1"/>
          </a:solidFill>
          <a:latin typeface="+mn-lt"/>
          <a:ea typeface="+mn-ea"/>
          <a:cs typeface="+mn-cs"/>
        </a:defRPr>
      </a:lvl8pPr>
      <a:lvl9pPr marL="3646842" algn="l" defTabSz="91171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b="8445"/>
          <a:stretch/>
        </p:blipFill>
        <p:spPr>
          <a:xfrm>
            <a:off x="3160369" y="3032238"/>
            <a:ext cx="5690054" cy="3206143"/>
          </a:xfrm>
          <a:prstGeom prst="rect">
            <a:avLst/>
          </a:prstGeom>
        </p:spPr>
      </p:pic>
      <p:sp>
        <p:nvSpPr>
          <p:cNvPr id="9" name="Title 8"/>
          <p:cNvSpPr>
            <a:spLocks noGrp="1"/>
          </p:cNvSpPr>
          <p:nvPr>
            <p:ph type="title"/>
          </p:nvPr>
        </p:nvSpPr>
        <p:spPr>
          <a:xfrm>
            <a:off x="366486" y="136447"/>
            <a:ext cx="8611176" cy="446581"/>
          </a:xfrm>
        </p:spPr>
        <p:txBody>
          <a:bodyPr/>
          <a:lstStyle/>
          <a:p>
            <a:r>
              <a:rPr lang="en-US" sz="1800" dirty="0"/>
              <a:t>The Changing Character of the </a:t>
            </a:r>
            <a:br>
              <a:rPr lang="en-US" sz="1800" dirty="0"/>
            </a:br>
            <a:r>
              <a:rPr lang="en-US" sz="1800" dirty="0"/>
              <a:t>California Sierra Nevada as a Natural Reservoir</a:t>
            </a:r>
          </a:p>
        </p:txBody>
      </p:sp>
      <p:sp>
        <p:nvSpPr>
          <p:cNvPr id="10" name="Text Placeholder 9"/>
          <p:cNvSpPr>
            <a:spLocks noGrp="1"/>
          </p:cNvSpPr>
          <p:nvPr>
            <p:ph type="body" sz="quarter" idx="26"/>
          </p:nvPr>
        </p:nvSpPr>
        <p:spPr>
          <a:xfrm>
            <a:off x="1" y="5558322"/>
            <a:ext cx="3048000" cy="310593"/>
          </a:xfrm>
        </p:spPr>
        <p:txBody>
          <a:bodyPr/>
          <a:lstStyle/>
          <a:p>
            <a:r>
              <a:rPr lang="en-US" b="1" dirty="0" smtClean="0"/>
              <a:t>Citation: </a:t>
            </a:r>
            <a:r>
              <a:rPr lang="en-US" dirty="0" smtClean="0"/>
              <a:t>Rhoades</a:t>
            </a:r>
            <a:r>
              <a:rPr lang="en-US" dirty="0"/>
              <a:t>, A. M., Jones, A. D., and Ullrich, P. A. (2018). “</a:t>
            </a:r>
            <a:r>
              <a:rPr lang="en-US" b="1" dirty="0"/>
              <a:t>The changing character of the California Sierra Nevada as a natural reservoir</a:t>
            </a:r>
            <a:r>
              <a:rPr lang="en-US" dirty="0"/>
              <a:t>” Geophysical Research Letters, 45. https://doi.org/10.1029/2018GL080308.</a:t>
            </a:r>
          </a:p>
        </p:txBody>
      </p:sp>
      <p:sp>
        <p:nvSpPr>
          <p:cNvPr id="11" name="Text Placeholder 10"/>
          <p:cNvSpPr>
            <a:spLocks noGrp="1"/>
          </p:cNvSpPr>
          <p:nvPr>
            <p:ph type="body" sz="quarter" idx="30"/>
          </p:nvPr>
        </p:nvSpPr>
        <p:spPr>
          <a:xfrm>
            <a:off x="4935" y="1043350"/>
            <a:ext cx="2818898" cy="1214209"/>
          </a:xfrm>
          <a:noFill/>
        </p:spPr>
        <p:txBody>
          <a:bodyPr>
            <a:noAutofit/>
          </a:bodyPr>
          <a:lstStyle/>
          <a:p>
            <a:pPr marL="0" algn="just"/>
            <a:r>
              <a:rPr lang="en-US" sz="1025" dirty="0"/>
              <a:t>The historical role of California’s Sierra Nevada mountain snowpack as a steady source of fresh water will fade due to climate change. In this paper we aim to answer four major questions surrounding the regional spatiotemporal change in Sierra Nevada mountain snowpack such as how it may change in the headwater regions of major surface reservoirs, the latitudinal and elevational dependencies of this change, and how the choice of regional climate model influences future projections.  These questions are answered through the use of a use-inspired multi-metric framework developed through ongoing scientist-stakeholder interaction in Project Hyperion and applied on a multi-model ensemble.</a:t>
            </a:r>
          </a:p>
        </p:txBody>
      </p:sp>
      <p:sp>
        <p:nvSpPr>
          <p:cNvPr id="13" name="Text Placeholder 12"/>
          <p:cNvSpPr>
            <a:spLocks noGrp="1"/>
          </p:cNvSpPr>
          <p:nvPr>
            <p:ph type="body" sz="quarter" idx="34"/>
          </p:nvPr>
        </p:nvSpPr>
        <p:spPr>
          <a:xfrm>
            <a:off x="4935" y="4089160"/>
            <a:ext cx="3155728" cy="847878"/>
          </a:xfrm>
        </p:spPr>
        <p:txBody>
          <a:bodyPr>
            <a:noAutofit/>
          </a:bodyPr>
          <a:lstStyle/>
          <a:p>
            <a:pPr marL="0" algn="just"/>
            <a:r>
              <a:rPr lang="en-US" sz="1025" dirty="0"/>
              <a:t>The California Sierra Nevada acts like a natural water tower that stores snowpack in winter and releases it as snowmelt during spring to summer. However, climate change has and continues to undermine this natural service. This work provides detailed guidance on the mountain snow conditions policymakers, water managers, and scientists will encounter in addressing adaptive resiliency for California’s water supply system.</a:t>
            </a:r>
          </a:p>
        </p:txBody>
      </p:sp>
      <p:sp>
        <p:nvSpPr>
          <p:cNvPr id="14" name="Text Placeholder 13"/>
          <p:cNvSpPr>
            <a:spLocks noGrp="1"/>
          </p:cNvSpPr>
          <p:nvPr>
            <p:ph type="body" sz="quarter" idx="35"/>
          </p:nvPr>
        </p:nvSpPr>
        <p:spPr>
          <a:xfrm>
            <a:off x="2793560" y="1025954"/>
            <a:ext cx="6323485" cy="2034041"/>
          </a:xfrm>
        </p:spPr>
        <p:txBody>
          <a:bodyPr>
            <a:noAutofit/>
          </a:bodyPr>
          <a:lstStyle/>
          <a:p>
            <a:pPr marL="91440" indent="-91440">
              <a:buFont typeface="Arial" panose="020B0604020202020204" pitchFamily="34" charset="0"/>
              <a:buChar char="•"/>
            </a:pPr>
            <a:r>
              <a:rPr lang="en-US" sz="1000" dirty="0"/>
              <a:t>Nine of the North American Coordinated Regional Climate Downscaling Experiment (NA-CORDEX) simulations are assessed over a 20-year historical, mid century, and end century period upstream of 10 of California’s major reservoirs.  </a:t>
            </a:r>
          </a:p>
          <a:p>
            <a:pPr marL="91440" indent="-91440">
              <a:buFont typeface="Arial" panose="020B0604020202020204" pitchFamily="34" charset="0"/>
              <a:buChar char="•"/>
            </a:pPr>
            <a:r>
              <a:rPr lang="en-US" sz="1000" dirty="0"/>
              <a:t>The ensemble average of the nine NA-CORDEX simulations show that by end-century SWE peak timing may occur 4 weeks earlier coupled with a 79.3% reduction in peak water volume upstream of 40% of California’s surface water storage.</a:t>
            </a:r>
          </a:p>
          <a:p>
            <a:pPr marL="91440" indent="-91440">
              <a:buFont typeface="Arial" panose="020B0604020202020204" pitchFamily="34" charset="0"/>
              <a:buChar char="•"/>
            </a:pPr>
            <a:r>
              <a:rPr lang="en-US" sz="1000" dirty="0"/>
              <a:t>The largest reductions are above Shasta, Oroville, and Folsom and between 0- and 2,000-m elevations.</a:t>
            </a:r>
          </a:p>
          <a:p>
            <a:pPr marL="91440" indent="-91440">
              <a:buFont typeface="Arial" panose="020B0604020202020204" pitchFamily="34" charset="0"/>
              <a:buChar char="•"/>
            </a:pPr>
            <a:r>
              <a:rPr lang="en-US" sz="1000" dirty="0"/>
              <a:t>Although regional climate model resolution had some impact on the historical representation and projected change in snowpack, regional climate model choice and global forcing data set had more of an impact.</a:t>
            </a:r>
          </a:p>
          <a:p>
            <a:pPr>
              <a:buFont typeface="Arial" panose="020B0604020202020204" pitchFamily="34" charset="0"/>
              <a:buChar char="•"/>
            </a:pPr>
            <a:endParaRPr lang="en-US" sz="1000" dirty="0"/>
          </a:p>
        </p:txBody>
      </p:sp>
      <p:pic>
        <p:nvPicPr>
          <p:cNvPr id="18" name="Picture 17">
            <a:extLst>
              <a:ext uri="{FF2B5EF4-FFF2-40B4-BE49-F238E27FC236}">
                <a16:creationId xmlns:a16="http://schemas.microsoft.com/office/drawing/2014/main" id="{4F65EA5C-9B67-4E21-A998-6CB86E500FF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74168" y="6343853"/>
            <a:ext cx="1738000" cy="430556"/>
          </a:xfrm>
          <a:prstGeom prst="rect">
            <a:avLst/>
          </a:prstGeom>
        </p:spPr>
      </p:pic>
      <p:sp>
        <p:nvSpPr>
          <p:cNvPr id="37" name="Rectangle 36">
            <a:extLst>
              <a:ext uri="{FF2B5EF4-FFF2-40B4-BE49-F238E27FC236}">
                <a16:creationId xmlns:a16="http://schemas.microsoft.com/office/drawing/2014/main" id="{DE687A1B-17E8-4C21-BCF8-07E63B67E87B}"/>
              </a:ext>
            </a:extLst>
          </p:cNvPr>
          <p:cNvSpPr/>
          <p:nvPr/>
        </p:nvSpPr>
        <p:spPr>
          <a:xfrm>
            <a:off x="4298146" y="2621003"/>
            <a:ext cx="3722085" cy="468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1"/>
                </a:solidFill>
              </a:rPr>
              <a:t>7 measures of simulated snowpack change </a:t>
            </a:r>
            <a:r>
              <a:rPr lang="en-US" sz="1100" b="1" dirty="0" smtClean="0">
                <a:solidFill>
                  <a:schemeClr val="tx1"/>
                </a:solidFill>
              </a:rPr>
              <a:t>at</a:t>
            </a:r>
          </a:p>
          <a:p>
            <a:pPr algn="ctr"/>
            <a:r>
              <a:rPr lang="en-US" sz="1100" b="1" dirty="0" smtClean="0">
                <a:solidFill>
                  <a:srgbClr val="FFA333"/>
                </a:solidFill>
              </a:rPr>
              <a:t>mid-century</a:t>
            </a:r>
            <a:r>
              <a:rPr lang="en-US" sz="1100" b="1" dirty="0" smtClean="0">
                <a:solidFill>
                  <a:schemeClr val="tx1"/>
                </a:solidFill>
              </a:rPr>
              <a:t> </a:t>
            </a:r>
            <a:r>
              <a:rPr lang="en-US" sz="1100" b="1" dirty="0">
                <a:solidFill>
                  <a:schemeClr val="tx1"/>
                </a:solidFill>
              </a:rPr>
              <a:t>and </a:t>
            </a:r>
            <a:r>
              <a:rPr lang="en-US" sz="1100" b="1" dirty="0" smtClean="0">
                <a:solidFill>
                  <a:srgbClr val="C44026"/>
                </a:solidFill>
              </a:rPr>
              <a:t>end-century</a:t>
            </a:r>
          </a:p>
          <a:p>
            <a:pPr algn="ctr"/>
            <a:r>
              <a:rPr lang="en-US" sz="1100" b="1" dirty="0" smtClean="0">
                <a:solidFill>
                  <a:schemeClr val="tx1"/>
                </a:solidFill>
              </a:rPr>
              <a:t>under </a:t>
            </a:r>
            <a:r>
              <a:rPr lang="en-US" sz="1100" b="1" dirty="0">
                <a:solidFill>
                  <a:schemeClr val="tx1"/>
                </a:solidFill>
              </a:rPr>
              <a:t>a high-emissions scenario</a:t>
            </a:r>
          </a:p>
        </p:txBody>
      </p:sp>
      <p:sp>
        <p:nvSpPr>
          <p:cNvPr id="17" name="Text Placeholder 21"/>
          <p:cNvSpPr txBox="1">
            <a:spLocks/>
          </p:cNvSpPr>
          <p:nvPr/>
        </p:nvSpPr>
        <p:spPr>
          <a:xfrm>
            <a:off x="2868923" y="744665"/>
            <a:ext cx="6580533" cy="278130"/>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Research Details</a:t>
            </a:r>
          </a:p>
        </p:txBody>
      </p:sp>
      <p:sp>
        <p:nvSpPr>
          <p:cNvPr id="19" name="Text Placeholder 21"/>
          <p:cNvSpPr txBox="1">
            <a:spLocks/>
          </p:cNvSpPr>
          <p:nvPr/>
        </p:nvSpPr>
        <p:spPr>
          <a:xfrm>
            <a:off x="5120" y="3762676"/>
            <a:ext cx="3155543"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Significance and Impact</a:t>
            </a:r>
          </a:p>
        </p:txBody>
      </p:sp>
      <p:sp>
        <p:nvSpPr>
          <p:cNvPr id="20" name="Text Placeholder 21"/>
          <p:cNvSpPr txBox="1">
            <a:spLocks/>
          </p:cNvSpPr>
          <p:nvPr/>
        </p:nvSpPr>
        <p:spPr>
          <a:xfrm>
            <a:off x="0" y="742414"/>
            <a:ext cx="578627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Scientific Achievement</a:t>
            </a:r>
          </a:p>
        </p:txBody>
      </p:sp>
    </p:spTree>
    <p:extLst>
      <p:ext uri="{BB962C8B-B14F-4D97-AF65-F5344CB8AC3E}">
        <p14:creationId xmlns:p14="http://schemas.microsoft.com/office/powerpoint/2010/main" val="2093965413"/>
      </p:ext>
    </p:extLst>
  </p:cSld>
  <p:clrMapOvr>
    <a:masterClrMapping/>
  </p:clrMapOvr>
</p:sld>
</file>

<file path=ppt/theme/theme1.xml><?xml version="1.0" encoding="utf-8"?>
<a:theme xmlns:a="http://schemas.openxmlformats.org/drawingml/2006/main" name="Other EESA Highlights (not DOE-S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OE-SC EESA Highligh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Horizonal Img_DOE-SC EESA Highligh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2039</TotalTime>
  <Words>374</Words>
  <Application>Microsoft Office PowerPoint</Application>
  <PresentationFormat>On-screen Show (4:3)</PresentationFormat>
  <Paragraphs>14</Paragraphs>
  <Slides>1</Slides>
  <Notes>0</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vt:i4>
      </vt:variant>
    </vt:vector>
  </HeadingPairs>
  <TitlesOfParts>
    <vt:vector size="6" baseType="lpstr">
      <vt:lpstr>Arial</vt:lpstr>
      <vt:lpstr>Calibri</vt:lpstr>
      <vt:lpstr>Other EESA Highlights (not DOE-SC)</vt:lpstr>
      <vt:lpstr>DOE-SC EESA Highlights</vt:lpstr>
      <vt:lpstr>Horizonal Img_DOE-SC EESA Highlights</vt:lpstr>
      <vt:lpstr>The Changing Character of the  California Sierra Nevada as a Natural Reservoir</vt:lpstr>
    </vt:vector>
  </TitlesOfParts>
  <Company>LBNL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Maryann Villavert</dc:creator>
  <cp:lastModifiedBy>jagimbel</cp:lastModifiedBy>
  <cp:revision>120</cp:revision>
  <dcterms:created xsi:type="dcterms:W3CDTF">2016-02-10T19:06:12Z</dcterms:created>
  <dcterms:modified xsi:type="dcterms:W3CDTF">2018-12-01T01:53:14Z</dcterms:modified>
</cp:coreProperties>
</file>