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vis O'Brien" initials="TO" lastIdx="1" clrIdx="0">
    <p:extLst>
      <p:ext uri="{19B8F6BF-5375-455C-9EA6-DF929625EA0E}">
        <p15:presenceInfo xmlns:p15="http://schemas.microsoft.com/office/powerpoint/2012/main" userId="034115cb-fd3b-4ab0-bf5d-e5e5e8ed079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4026"/>
    <a:srgbClr val="FFA333"/>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0" autoAdjust="0"/>
    <p:restoredTop sz="94674" autoAdjust="0"/>
  </p:normalViewPr>
  <p:slideViewPr>
    <p:cSldViewPr snapToGrid="0" snapToObjects="1">
      <p:cViewPr>
        <p:scale>
          <a:sx n="125" d="100"/>
          <a:sy n="125" d="100"/>
        </p:scale>
        <p:origin x="462" y="-66"/>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11/30/2018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11/30/2018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1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5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
        <p:nvSpPr>
          <p:cNvPr id="14" name="Picture Placeholder 51"/>
          <p:cNvSpPr>
            <a:spLocks noGrp="1"/>
          </p:cNvSpPr>
          <p:nvPr>
            <p:ph type="pic" sz="quarter" idx="37"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pic>
        <p:nvPicPr>
          <p:cNvPr id="14" name="Pictur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55672" y="6354776"/>
            <a:ext cx="1416362" cy="441905"/>
          </a:xfrm>
          <a:prstGeom prst="rect">
            <a:avLst/>
          </a:prstGeom>
        </p:spPr>
      </p:pic>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8445"/>
          <a:stretch/>
        </p:blipFill>
        <p:spPr>
          <a:xfrm>
            <a:off x="3160369" y="3032238"/>
            <a:ext cx="5690054" cy="3206143"/>
          </a:xfrm>
          <a:prstGeom prst="rect">
            <a:avLst/>
          </a:prstGeom>
        </p:spPr>
      </p:pic>
      <p:sp>
        <p:nvSpPr>
          <p:cNvPr id="9" name="Title 8"/>
          <p:cNvSpPr>
            <a:spLocks noGrp="1"/>
          </p:cNvSpPr>
          <p:nvPr>
            <p:ph type="title"/>
          </p:nvPr>
        </p:nvSpPr>
        <p:spPr>
          <a:xfrm>
            <a:off x="366486" y="136447"/>
            <a:ext cx="8611176" cy="446581"/>
          </a:xfrm>
        </p:spPr>
        <p:txBody>
          <a:bodyPr/>
          <a:lstStyle/>
          <a:p>
            <a:r>
              <a:rPr lang="en-US" sz="1800" dirty="0"/>
              <a:t>The Changing Character of the </a:t>
            </a:r>
            <a:br>
              <a:rPr lang="en-US" sz="1800" dirty="0"/>
            </a:br>
            <a:r>
              <a:rPr lang="en-US" sz="1800" dirty="0"/>
              <a:t>California Sierra Nevada as a Natural Reservoir</a:t>
            </a:r>
          </a:p>
        </p:txBody>
      </p:sp>
      <p:sp>
        <p:nvSpPr>
          <p:cNvPr id="10" name="Text Placeholder 9"/>
          <p:cNvSpPr>
            <a:spLocks noGrp="1"/>
          </p:cNvSpPr>
          <p:nvPr>
            <p:ph type="body" sz="quarter" idx="26"/>
          </p:nvPr>
        </p:nvSpPr>
        <p:spPr>
          <a:xfrm>
            <a:off x="1" y="5558322"/>
            <a:ext cx="3048000" cy="310593"/>
          </a:xfrm>
        </p:spPr>
        <p:txBody>
          <a:bodyPr/>
          <a:lstStyle/>
          <a:p>
            <a:r>
              <a:rPr lang="en-US" b="1" dirty="0" smtClean="0"/>
              <a:t>Citation: </a:t>
            </a:r>
            <a:r>
              <a:rPr lang="en-US" dirty="0" smtClean="0"/>
              <a:t>Rhoades</a:t>
            </a:r>
            <a:r>
              <a:rPr lang="en-US" dirty="0"/>
              <a:t>, A. M., Jones, A. D., and Ullrich, P. A. (2018). “</a:t>
            </a:r>
            <a:r>
              <a:rPr lang="en-US" b="1" dirty="0"/>
              <a:t>The changing character of the California Sierra Nevada as a natural reservoir</a:t>
            </a:r>
            <a:r>
              <a:rPr lang="en-US" dirty="0"/>
              <a:t>” Geophysical Research Letters, 45. https://doi.org/10.1029/2018GL080308.</a:t>
            </a:r>
          </a:p>
        </p:txBody>
      </p:sp>
      <p:sp>
        <p:nvSpPr>
          <p:cNvPr id="11" name="Text Placeholder 10"/>
          <p:cNvSpPr>
            <a:spLocks noGrp="1"/>
          </p:cNvSpPr>
          <p:nvPr>
            <p:ph type="body" sz="quarter" idx="30"/>
          </p:nvPr>
        </p:nvSpPr>
        <p:spPr>
          <a:xfrm>
            <a:off x="4935" y="1043350"/>
            <a:ext cx="2818898" cy="1214209"/>
          </a:xfrm>
          <a:noFill/>
        </p:spPr>
        <p:txBody>
          <a:bodyPr>
            <a:noAutofit/>
          </a:bodyPr>
          <a:lstStyle/>
          <a:p>
            <a:pPr marL="0" algn="just"/>
            <a:r>
              <a:rPr lang="en-US" sz="1025" dirty="0"/>
              <a:t>The historical role of California’s Sierra Nevada mountain snowpack as a steady source of fresh water will fade due to climate change. In this paper we aim to answer four major questions surrounding the regional spatiotemporal change in Sierra Nevada mountain snowpack such as how it may change in the headwater regions of major surface reservoirs, the latitudinal and elevational dependencies of this change, and how the choice of regional climate model influences future projections.  These questions are answered through the use of a use-inspired multi-metric framework developed through ongoing scientist-stakeholder interaction in Project Hyperion and applied on a multi-model ensemble.</a:t>
            </a:r>
          </a:p>
        </p:txBody>
      </p:sp>
      <p:sp>
        <p:nvSpPr>
          <p:cNvPr id="13" name="Text Placeholder 12"/>
          <p:cNvSpPr>
            <a:spLocks noGrp="1"/>
          </p:cNvSpPr>
          <p:nvPr>
            <p:ph type="body" sz="quarter" idx="34"/>
          </p:nvPr>
        </p:nvSpPr>
        <p:spPr>
          <a:xfrm>
            <a:off x="4935" y="4089160"/>
            <a:ext cx="3155728" cy="847878"/>
          </a:xfrm>
        </p:spPr>
        <p:txBody>
          <a:bodyPr>
            <a:noAutofit/>
          </a:bodyPr>
          <a:lstStyle/>
          <a:p>
            <a:pPr marL="0" algn="just"/>
            <a:r>
              <a:rPr lang="en-US" sz="1025" dirty="0"/>
              <a:t>The California Sierra Nevada acts like a natural water tower that stores snowpack in winter and releases it as snowmelt during spring to summer. However, climate change has and continues to undermine this natural service. This work provides detailed guidance on the mountain snow conditions policymakers, water managers, and scientists will encounter in addressing adaptive resiliency for California’s water supply system.</a:t>
            </a:r>
          </a:p>
        </p:txBody>
      </p:sp>
      <p:sp>
        <p:nvSpPr>
          <p:cNvPr id="14" name="Text Placeholder 13"/>
          <p:cNvSpPr>
            <a:spLocks noGrp="1"/>
          </p:cNvSpPr>
          <p:nvPr>
            <p:ph type="body" sz="quarter" idx="35"/>
          </p:nvPr>
        </p:nvSpPr>
        <p:spPr>
          <a:xfrm>
            <a:off x="2793560" y="1025954"/>
            <a:ext cx="6323485" cy="2034041"/>
          </a:xfrm>
        </p:spPr>
        <p:txBody>
          <a:bodyPr>
            <a:noAutofit/>
          </a:bodyPr>
          <a:lstStyle/>
          <a:p>
            <a:pPr marL="91440" indent="-91440">
              <a:buFont typeface="Arial" panose="020B0604020202020204" pitchFamily="34" charset="0"/>
              <a:buChar char="•"/>
            </a:pPr>
            <a:r>
              <a:rPr lang="en-US" sz="1000" dirty="0"/>
              <a:t>Nine of the North American Coordinated Regional Climate Downscaling Experiment (NA-CORDEX) simulations are assessed over a 20-year historical, mid century, and end century period upstream of 10 of California’s major reservoirs.  </a:t>
            </a:r>
          </a:p>
          <a:p>
            <a:pPr marL="91440" indent="-91440">
              <a:buFont typeface="Arial" panose="020B0604020202020204" pitchFamily="34" charset="0"/>
              <a:buChar char="•"/>
            </a:pPr>
            <a:r>
              <a:rPr lang="en-US" sz="1000" dirty="0"/>
              <a:t>The ensemble average of the nine NA-CORDEX simulations show that by end-century SWE peak timing may occur 4 weeks earlier coupled with a 79.3% reduction in peak water volume upstream of 40% of California’s surface water storage.</a:t>
            </a:r>
          </a:p>
          <a:p>
            <a:pPr marL="91440" indent="-91440">
              <a:buFont typeface="Arial" panose="020B0604020202020204" pitchFamily="34" charset="0"/>
              <a:buChar char="•"/>
            </a:pPr>
            <a:r>
              <a:rPr lang="en-US" sz="1000" dirty="0"/>
              <a:t>The largest reductions are above Shasta, Oroville, and Folsom and between 0- and 2,000-m elevations.</a:t>
            </a:r>
          </a:p>
          <a:p>
            <a:pPr marL="91440" indent="-91440">
              <a:buFont typeface="Arial" panose="020B0604020202020204" pitchFamily="34" charset="0"/>
              <a:buChar char="•"/>
            </a:pPr>
            <a:r>
              <a:rPr lang="en-US" sz="1000" dirty="0"/>
              <a:t>Although regional climate model resolution had some impact on the historical representation and projected change in snowpack, regional climate model choice and global forcing data set had more of an impact.</a:t>
            </a:r>
          </a:p>
          <a:p>
            <a:pPr>
              <a:buFont typeface="Arial" panose="020B0604020202020204" pitchFamily="34" charset="0"/>
              <a:buChar char="•"/>
            </a:pPr>
            <a:endParaRPr lang="en-US" sz="1000" dirty="0"/>
          </a:p>
        </p:txBody>
      </p:sp>
      <p:pic>
        <p:nvPicPr>
          <p:cNvPr id="18" name="Picture 17">
            <a:extLst>
              <a:ext uri="{FF2B5EF4-FFF2-40B4-BE49-F238E27FC236}">
                <a16:creationId xmlns:a16="http://schemas.microsoft.com/office/drawing/2014/main" id="{4F65EA5C-9B67-4E21-A998-6CB86E500F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4168" y="6343853"/>
            <a:ext cx="1738000" cy="430556"/>
          </a:xfrm>
          <a:prstGeom prst="rect">
            <a:avLst/>
          </a:prstGeom>
        </p:spPr>
      </p:pic>
      <p:sp>
        <p:nvSpPr>
          <p:cNvPr id="37" name="Rectangle 36">
            <a:extLst>
              <a:ext uri="{FF2B5EF4-FFF2-40B4-BE49-F238E27FC236}">
                <a16:creationId xmlns:a16="http://schemas.microsoft.com/office/drawing/2014/main" id="{DE687A1B-17E8-4C21-BCF8-07E63B67E87B}"/>
              </a:ext>
            </a:extLst>
          </p:cNvPr>
          <p:cNvSpPr/>
          <p:nvPr/>
        </p:nvSpPr>
        <p:spPr>
          <a:xfrm>
            <a:off x="4298146" y="2621003"/>
            <a:ext cx="3722085" cy="468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7 measures of simulated snowpack change </a:t>
            </a:r>
            <a:r>
              <a:rPr lang="en-US" sz="1100" b="1" dirty="0" smtClean="0">
                <a:solidFill>
                  <a:schemeClr val="tx1"/>
                </a:solidFill>
              </a:rPr>
              <a:t>at</a:t>
            </a:r>
          </a:p>
          <a:p>
            <a:pPr algn="ctr"/>
            <a:r>
              <a:rPr lang="en-US" sz="1100" b="1" dirty="0" smtClean="0">
                <a:solidFill>
                  <a:srgbClr val="FFA333"/>
                </a:solidFill>
              </a:rPr>
              <a:t>mid-century</a:t>
            </a:r>
            <a:r>
              <a:rPr lang="en-US" sz="1100" b="1" dirty="0" smtClean="0">
                <a:solidFill>
                  <a:schemeClr val="tx1"/>
                </a:solidFill>
              </a:rPr>
              <a:t> </a:t>
            </a:r>
            <a:r>
              <a:rPr lang="en-US" sz="1100" b="1" dirty="0">
                <a:solidFill>
                  <a:schemeClr val="tx1"/>
                </a:solidFill>
              </a:rPr>
              <a:t>and </a:t>
            </a:r>
            <a:r>
              <a:rPr lang="en-US" sz="1100" b="1" dirty="0" smtClean="0">
                <a:solidFill>
                  <a:srgbClr val="C44026"/>
                </a:solidFill>
              </a:rPr>
              <a:t>end-century</a:t>
            </a:r>
          </a:p>
          <a:p>
            <a:pPr algn="ctr"/>
            <a:r>
              <a:rPr lang="en-US" sz="1100" b="1" dirty="0" smtClean="0">
                <a:solidFill>
                  <a:schemeClr val="tx1"/>
                </a:solidFill>
              </a:rPr>
              <a:t>under </a:t>
            </a:r>
            <a:r>
              <a:rPr lang="en-US" sz="1100" b="1" dirty="0">
                <a:solidFill>
                  <a:schemeClr val="tx1"/>
                </a:solidFill>
              </a:rPr>
              <a:t>a high-emissions scenario</a:t>
            </a:r>
          </a:p>
        </p:txBody>
      </p:sp>
      <p:sp>
        <p:nvSpPr>
          <p:cNvPr id="17" name="Text Placeholder 21"/>
          <p:cNvSpPr txBox="1">
            <a:spLocks/>
          </p:cNvSpPr>
          <p:nvPr/>
        </p:nvSpPr>
        <p:spPr>
          <a:xfrm>
            <a:off x="2868923" y="744665"/>
            <a:ext cx="6580533"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19" name="Text Placeholder 21"/>
          <p:cNvSpPr txBox="1">
            <a:spLocks/>
          </p:cNvSpPr>
          <p:nvPr/>
        </p:nvSpPr>
        <p:spPr>
          <a:xfrm>
            <a:off x="5120" y="3762676"/>
            <a:ext cx="3155543"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20" name="Text Placeholder 21"/>
          <p:cNvSpPr txBox="1">
            <a:spLocks/>
          </p:cNvSpPr>
          <p:nvPr/>
        </p:nvSpPr>
        <p:spPr>
          <a:xfrm>
            <a:off x="0" y="742414"/>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2039</TotalTime>
  <Words>374</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The Changing Character of the  California Sierra Nevada as a Natural Reservoir</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jagimbel</cp:lastModifiedBy>
  <cp:revision>120</cp:revision>
  <dcterms:created xsi:type="dcterms:W3CDTF">2016-02-10T19:06:12Z</dcterms:created>
  <dcterms:modified xsi:type="dcterms:W3CDTF">2018-12-01T01:53:14Z</dcterms:modified>
</cp:coreProperties>
</file>