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2"/>
    <p:restoredTop sz="94645"/>
  </p:normalViewPr>
  <p:slideViewPr>
    <p:cSldViewPr snapToGrid="0" snapToObjects="1">
      <p:cViewPr>
        <p:scale>
          <a:sx n="211" d="100"/>
          <a:sy n="211" d="100"/>
        </p:scale>
        <p:origin x="6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C8321-4CEE-BE40-851E-886B84A18864}" type="datetimeFigureOut">
              <a:rPr lang="en-US" smtClean="0"/>
              <a:t>6/19/19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99782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C8321-4CEE-BE40-851E-886B84A18864}" type="datetimeFigureOut">
              <a:rPr lang="en-US" smtClean="0"/>
              <a:t>6/19/19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677426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C8321-4CEE-BE40-851E-886B84A18864}" type="datetimeFigureOut">
              <a:rPr lang="en-US" smtClean="0"/>
              <a:t>6/19/19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69554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C8321-4CEE-BE40-851E-886B84A18864}" type="datetimeFigureOut">
              <a:rPr lang="en-US" smtClean="0"/>
              <a:t>6/19/19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58274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DC8321-4CEE-BE40-851E-886B84A18864}" type="datetimeFigureOut">
              <a:rPr lang="en-US" smtClean="0"/>
              <a:t>6/19/19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312086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C8321-4CEE-BE40-851E-886B84A18864}" type="datetimeFigureOut">
              <a:rPr lang="en-US" smtClean="0"/>
              <a:t>6/19/19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07905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C8321-4CEE-BE40-851E-886B84A18864}" type="datetimeFigureOut">
              <a:rPr lang="en-US" smtClean="0"/>
              <a:t>6/19/19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24173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C8321-4CEE-BE40-851E-886B84A18864}" type="datetimeFigureOut">
              <a:rPr lang="en-US" smtClean="0"/>
              <a:t>6/19/19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949173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8321-4CEE-BE40-851E-886B84A18864}" type="datetimeFigureOut">
              <a:rPr lang="en-US" smtClean="0"/>
              <a:t>6/19/19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204472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DC8321-4CEE-BE40-851E-886B84A18864}" type="datetimeFigureOut">
              <a:rPr lang="en-US" smtClean="0"/>
              <a:t>6/19/19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163768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DC8321-4CEE-BE40-851E-886B84A18864}" type="datetimeFigureOut">
              <a:rPr lang="en-US" smtClean="0"/>
              <a:t>6/19/19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61E8E-0F4B-244F-8609-1D5E090C8750}" type="slidenum">
              <a:rPr lang="en-US" smtClean="0"/>
              <a:t>‹#›</a:t>
            </a:fld>
            <a:endParaRPr lang="en-US"/>
          </a:p>
        </p:txBody>
      </p:sp>
    </p:spTree>
    <p:extLst>
      <p:ext uri="{BB962C8B-B14F-4D97-AF65-F5344CB8AC3E}">
        <p14:creationId xmlns:p14="http://schemas.microsoft.com/office/powerpoint/2010/main" val="326245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C8321-4CEE-BE40-851E-886B84A18864}" type="datetimeFigureOut">
              <a:rPr lang="en-US" smtClean="0"/>
              <a:t>6/19/19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61E8E-0F4B-244F-8609-1D5E090C8750}" type="slidenum">
              <a:rPr lang="en-US" smtClean="0"/>
              <a:t>‹#›</a:t>
            </a:fld>
            <a:endParaRPr lang="en-US"/>
          </a:p>
        </p:txBody>
      </p:sp>
    </p:spTree>
    <p:extLst>
      <p:ext uri="{BB962C8B-B14F-4D97-AF65-F5344CB8AC3E}">
        <p14:creationId xmlns:p14="http://schemas.microsoft.com/office/powerpoint/2010/main" val="855943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335" y="117499"/>
            <a:ext cx="12034523" cy="646331"/>
          </a:xfrm>
          <a:prstGeom prst="rect">
            <a:avLst/>
          </a:prstGeom>
        </p:spPr>
        <p:txBody>
          <a:bodyPr wrap="square">
            <a:spAutoFit/>
          </a:bodyPr>
          <a:lstStyle/>
          <a:p>
            <a:pPr algn="ctr"/>
            <a:r>
              <a:rPr lang="en-US" b="1" dirty="0"/>
              <a:t>A Review of the Role of the Atlantic Meridional Overturning Circulation </a:t>
            </a:r>
          </a:p>
          <a:p>
            <a:pPr algn="ctr"/>
            <a:r>
              <a:rPr lang="en-US" b="1" dirty="0"/>
              <a:t>in Atlantic Multidecadal Variability and Associated Climate Impacts</a:t>
            </a:r>
            <a:endParaRPr lang="en-US" dirty="0"/>
          </a:p>
        </p:txBody>
      </p:sp>
      <p:sp>
        <p:nvSpPr>
          <p:cNvPr id="5" name="TextBox 4"/>
          <p:cNvSpPr txBox="1"/>
          <p:nvPr/>
        </p:nvSpPr>
        <p:spPr>
          <a:xfrm>
            <a:off x="184350" y="1016399"/>
            <a:ext cx="7064238" cy="338554"/>
          </a:xfrm>
          <a:prstGeom prst="rect">
            <a:avLst/>
          </a:prstGeom>
          <a:noFill/>
        </p:spPr>
        <p:txBody>
          <a:bodyPr wrap="square" rtlCol="0">
            <a:spAutoFit/>
          </a:bodyPr>
          <a:lstStyle/>
          <a:p>
            <a:pPr algn="just"/>
            <a:r>
              <a:rPr lang="en-US" sz="1600" b="1" u="sng" dirty="0"/>
              <a:t>Objective</a:t>
            </a:r>
            <a:r>
              <a:rPr lang="en-US" sz="1600" b="1" dirty="0"/>
              <a:t>: </a:t>
            </a:r>
            <a:r>
              <a:rPr lang="en-US" sz="1600" dirty="0"/>
              <a:t>To clarify the role of the AMOC in AMV and associated climate impacts.</a:t>
            </a:r>
          </a:p>
        </p:txBody>
      </p:sp>
      <p:sp>
        <p:nvSpPr>
          <p:cNvPr id="6" name="TextBox 5"/>
          <p:cNvSpPr txBox="1"/>
          <p:nvPr/>
        </p:nvSpPr>
        <p:spPr>
          <a:xfrm>
            <a:off x="204228" y="1565062"/>
            <a:ext cx="6905082" cy="2308324"/>
          </a:xfrm>
          <a:prstGeom prst="rect">
            <a:avLst/>
          </a:prstGeom>
          <a:noFill/>
        </p:spPr>
        <p:txBody>
          <a:bodyPr wrap="square" rtlCol="0">
            <a:spAutoFit/>
          </a:bodyPr>
          <a:lstStyle/>
          <a:p>
            <a:pPr algn="just"/>
            <a:r>
              <a:rPr lang="en-US" sz="1600" b="1" u="sng" dirty="0"/>
              <a:t>Research</a:t>
            </a:r>
            <a:r>
              <a:rPr lang="en-US" sz="1600" b="1" dirty="0"/>
              <a:t>: </a:t>
            </a:r>
            <a:r>
              <a:rPr lang="en-US" sz="1600" dirty="0"/>
              <a:t>There is strong observational and modeling evidence that multidecadal AMOC variability is a crucial driver of the observed AMV and associated climate impacts and an important source of enhanced decadal predictability and prediction skill. The AMOC‐AMV linkage is consistent with observed key elements of AMV. Paleoclimate evidence indicates that a similar linkage between multidecadal AMOC variability and AMV and many associated climate impacts may also have existed in the preindustrial era, that AMV has enhanced multidecadal power significantly above a red noise background, and that AMV is not primarily driven by external forcing. </a:t>
            </a:r>
          </a:p>
        </p:txBody>
      </p:sp>
      <p:sp>
        <p:nvSpPr>
          <p:cNvPr id="7" name="TextBox 6"/>
          <p:cNvSpPr txBox="1"/>
          <p:nvPr/>
        </p:nvSpPr>
        <p:spPr>
          <a:xfrm>
            <a:off x="204228" y="4003228"/>
            <a:ext cx="6905083" cy="1877437"/>
          </a:xfrm>
          <a:prstGeom prst="rect">
            <a:avLst/>
          </a:prstGeom>
          <a:noFill/>
        </p:spPr>
        <p:txBody>
          <a:bodyPr wrap="square" rtlCol="0">
            <a:spAutoFit/>
          </a:bodyPr>
          <a:lstStyle/>
          <a:p>
            <a:pPr algn="just"/>
            <a:r>
              <a:rPr lang="en-US" sz="1600" b="1" u="sng" dirty="0"/>
              <a:t>Impact</a:t>
            </a:r>
            <a:r>
              <a:rPr lang="en-US" sz="1600" b="1" dirty="0"/>
              <a:t>: </a:t>
            </a:r>
            <a:r>
              <a:rPr lang="en-US" sz="1600" dirty="0"/>
              <a:t>This synthesis points to a leading role of the AMOC in a range of AMV‐related climate phenomena having enormous societal and economic implications, for example, Intertropical Convergence Zone shifts; Sahel and Indian monsoons; Atlantic hurricanes; El Niño–Southern Oscillation; Pacific Decadal Variability; North Atlantic Oscillation; climate over Europe, North America, and Asia; Arctic sea ice and surface air temperature; and hemispheric‐scale surface temperature.</a:t>
            </a:r>
          </a:p>
        </p:txBody>
      </p:sp>
      <p:sp>
        <p:nvSpPr>
          <p:cNvPr id="8" name="Rectangle 7"/>
          <p:cNvSpPr/>
          <p:nvPr/>
        </p:nvSpPr>
        <p:spPr>
          <a:xfrm>
            <a:off x="184350" y="6151841"/>
            <a:ext cx="11751295" cy="523220"/>
          </a:xfrm>
          <a:prstGeom prst="rect">
            <a:avLst/>
          </a:prstGeom>
        </p:spPr>
        <p:txBody>
          <a:bodyPr wrap="square">
            <a:spAutoFit/>
          </a:bodyPr>
          <a:lstStyle/>
          <a:p>
            <a:pPr algn="just"/>
            <a:r>
              <a:rPr lang="en-US" sz="1400" dirty="0"/>
              <a:t>Zhang, R., R. Sutton, G. </a:t>
            </a:r>
            <a:r>
              <a:rPr lang="en-US" sz="1400" dirty="0" err="1"/>
              <a:t>Danabasoglu</a:t>
            </a:r>
            <a:r>
              <a:rPr lang="en-US" sz="1400" dirty="0"/>
              <a:t>, Y.-O. Kwon, R. Marsh, S.G. Yeager, D.E. </a:t>
            </a:r>
            <a:r>
              <a:rPr lang="en-US" sz="1400" dirty="0" err="1"/>
              <a:t>Amrhein</a:t>
            </a:r>
            <a:r>
              <a:rPr lang="en-US" sz="1400" dirty="0"/>
              <a:t>, and C.M. Little, 2019: A Review of the Role of the Atlantic Meridional Overturning Circulation in Atlantic Multidecadal Variability and Associated Climate Impacts. </a:t>
            </a:r>
            <a:r>
              <a:rPr lang="en-US" sz="1400" i="1" dirty="0"/>
              <a:t>Rev. </a:t>
            </a:r>
            <a:r>
              <a:rPr lang="en-US" sz="1400" i="1" dirty="0" err="1"/>
              <a:t>Geophys</a:t>
            </a:r>
            <a:r>
              <a:rPr lang="en-US" sz="1400" dirty="0"/>
              <a:t>., </a:t>
            </a:r>
            <a:r>
              <a:rPr lang="en-US" sz="1400" b="1" dirty="0"/>
              <a:t>57</a:t>
            </a:r>
            <a:r>
              <a:rPr lang="en-US" sz="1400" dirty="0"/>
              <a:t>, </a:t>
            </a:r>
            <a:r>
              <a:rPr lang="en-US" sz="1400" dirty="0" err="1"/>
              <a:t>doi</a:t>
            </a:r>
            <a:r>
              <a:rPr lang="en-US" sz="1400" dirty="0"/>
              <a:t>: 10.1029/2019RG000644.</a:t>
            </a:r>
          </a:p>
        </p:txBody>
      </p:sp>
      <p:sp>
        <p:nvSpPr>
          <p:cNvPr id="20" name="Rectangle 19"/>
          <p:cNvSpPr/>
          <p:nvPr/>
        </p:nvSpPr>
        <p:spPr>
          <a:xfrm>
            <a:off x="7375756" y="5432152"/>
            <a:ext cx="4439432" cy="523220"/>
          </a:xfrm>
          <a:prstGeom prst="rect">
            <a:avLst/>
          </a:prstGeom>
        </p:spPr>
        <p:txBody>
          <a:bodyPr wrap="square">
            <a:spAutoFit/>
          </a:bodyPr>
          <a:lstStyle/>
          <a:p>
            <a:pPr algn="just"/>
            <a:r>
              <a:rPr lang="en-US" sz="1400" dirty="0"/>
              <a:t>(a) Observed AMV index and (b) sea surface temperature pattern associated with AMV. </a:t>
            </a:r>
            <a:endParaRPr lang="en-US" sz="1400" dirty="0">
              <a:effectLst/>
            </a:endParaRPr>
          </a:p>
        </p:txBody>
      </p:sp>
      <p:pic>
        <p:nvPicPr>
          <p:cNvPr id="9" name="Picture 8">
            <a:extLst>
              <a:ext uri="{FF2B5EF4-FFF2-40B4-BE49-F238E27FC236}">
                <a16:creationId xmlns:a16="http://schemas.microsoft.com/office/drawing/2014/main" id="{2D91C0DA-0C1B-4B45-B105-61C48993DAA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3487" y="880354"/>
            <a:ext cx="4391150" cy="4559273"/>
          </a:xfrm>
          <a:prstGeom prst="rect">
            <a:avLst/>
          </a:prstGeom>
          <a:noFill/>
          <a:ln>
            <a:noFill/>
          </a:ln>
        </p:spPr>
      </p:pic>
    </p:spTree>
    <p:extLst>
      <p:ext uri="{BB962C8B-B14F-4D97-AF65-F5344CB8AC3E}">
        <p14:creationId xmlns:p14="http://schemas.microsoft.com/office/powerpoint/2010/main" val="213506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311</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Young-Oh Kwon</dc:creator>
  <cp:lastModifiedBy>Young-Oh Kwon</cp:lastModifiedBy>
  <cp:revision>8</cp:revision>
  <dcterms:created xsi:type="dcterms:W3CDTF">2018-01-23T15:51:43Z</dcterms:created>
  <dcterms:modified xsi:type="dcterms:W3CDTF">2019-06-19T17:20:10Z</dcterms:modified>
</cp:coreProperties>
</file>