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22"/>
    <p:restoredTop sz="94645"/>
  </p:normalViewPr>
  <p:slideViewPr>
    <p:cSldViewPr snapToGrid="0" snapToObjects="1">
      <p:cViewPr varScale="1">
        <p:scale>
          <a:sx n="158" d="100"/>
          <a:sy n="158" d="100"/>
        </p:scale>
        <p:origin x="21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C8321-4CEE-BE40-851E-886B84A18864}"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9978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C8321-4CEE-BE40-851E-886B84A18864}"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67742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C8321-4CEE-BE40-851E-886B84A18864}"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695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C8321-4CEE-BE40-851E-886B84A18864}"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58274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C8321-4CEE-BE40-851E-886B84A18864}"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3120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C8321-4CEE-BE40-851E-886B84A18864}"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07905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C8321-4CEE-BE40-851E-886B84A18864}" type="datetimeFigureOut">
              <a:rPr lang="en-US" smtClean="0"/>
              <a:t>12/16/19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24173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C8321-4CEE-BE40-851E-886B84A18864}" type="datetimeFigureOut">
              <a:rPr lang="en-US" smtClean="0"/>
              <a:t>12/16/19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94917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C8321-4CEE-BE40-851E-886B84A18864}" type="datetimeFigureOut">
              <a:rPr lang="en-US" smtClean="0"/>
              <a:t>12/16/19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204472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DC8321-4CEE-BE40-851E-886B84A18864}"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63768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DC8321-4CEE-BE40-851E-886B84A18864}"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32624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C8321-4CEE-BE40-851E-886B84A18864}" type="datetimeFigureOut">
              <a:rPr lang="en-US" smtClean="0"/>
              <a:t>12/16/19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61E8E-0F4B-244F-8609-1D5E090C8750}" type="slidenum">
              <a:rPr lang="en-US" smtClean="0"/>
              <a:t>‹#›</a:t>
            </a:fld>
            <a:endParaRPr lang="en-US"/>
          </a:p>
        </p:txBody>
      </p:sp>
    </p:spTree>
    <p:extLst>
      <p:ext uri="{BB962C8B-B14F-4D97-AF65-F5344CB8AC3E}">
        <p14:creationId xmlns:p14="http://schemas.microsoft.com/office/powerpoint/2010/main" val="85594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977F2CE-D30A-B34A-BB06-CE23E85CFC6C}"/>
              </a:ext>
            </a:extLst>
          </p:cNvPr>
          <p:cNvGrpSpPr/>
          <p:nvPr/>
        </p:nvGrpSpPr>
        <p:grpSpPr>
          <a:xfrm>
            <a:off x="7417151" y="481653"/>
            <a:ext cx="4180114" cy="4433121"/>
            <a:chOff x="7417151" y="645806"/>
            <a:chExt cx="4180114" cy="4433121"/>
          </a:xfrm>
        </p:grpSpPr>
        <p:pic>
          <p:nvPicPr>
            <p:cNvPr id="3" name="Picture 2">
              <a:extLst>
                <a:ext uri="{FF2B5EF4-FFF2-40B4-BE49-F238E27FC236}">
                  <a16:creationId xmlns:a16="http://schemas.microsoft.com/office/drawing/2014/main" id="{6E0B5054-2697-0040-B225-BCD0D62076F5}"/>
                </a:ext>
              </a:extLst>
            </p:cNvPr>
            <p:cNvPicPr>
              <a:picLocks noChangeAspect="1"/>
            </p:cNvPicPr>
            <p:nvPr/>
          </p:nvPicPr>
          <p:blipFill rotWithShape="1">
            <a:blip r:embed="rId2"/>
            <a:srcRect t="38615" r="40451" b="36623"/>
            <a:stretch/>
          </p:blipFill>
          <p:spPr>
            <a:xfrm>
              <a:off x="7459546" y="645806"/>
              <a:ext cx="4035768" cy="2169095"/>
            </a:xfrm>
            <a:prstGeom prst="rect">
              <a:avLst/>
            </a:prstGeom>
          </p:spPr>
        </p:pic>
        <p:pic>
          <p:nvPicPr>
            <p:cNvPr id="2" name="Picture 1">
              <a:extLst>
                <a:ext uri="{FF2B5EF4-FFF2-40B4-BE49-F238E27FC236}">
                  <a16:creationId xmlns:a16="http://schemas.microsoft.com/office/drawing/2014/main" id="{CCE6E055-1FBF-144F-83C2-B9B1A51C09A9}"/>
                </a:ext>
              </a:extLst>
            </p:cNvPr>
            <p:cNvPicPr>
              <a:picLocks noChangeAspect="1"/>
            </p:cNvPicPr>
            <p:nvPr/>
          </p:nvPicPr>
          <p:blipFill rotWithShape="1">
            <a:blip r:embed="rId3"/>
            <a:srcRect l="10676" t="5368" r="15536" b="48918"/>
            <a:stretch/>
          </p:blipFill>
          <p:spPr>
            <a:xfrm>
              <a:off x="7417151" y="2639469"/>
              <a:ext cx="4180114" cy="2439458"/>
            </a:xfrm>
            <a:prstGeom prst="rect">
              <a:avLst/>
            </a:prstGeom>
          </p:spPr>
        </p:pic>
        <p:sp>
          <p:nvSpPr>
            <p:cNvPr id="10" name="TextBox 9">
              <a:extLst>
                <a:ext uri="{FF2B5EF4-FFF2-40B4-BE49-F238E27FC236}">
                  <a16:creationId xmlns:a16="http://schemas.microsoft.com/office/drawing/2014/main" id="{A9BAE716-CE48-8E49-BAB9-05C03DB96E87}"/>
                </a:ext>
              </a:extLst>
            </p:cNvPr>
            <p:cNvSpPr txBox="1"/>
            <p:nvPr/>
          </p:nvSpPr>
          <p:spPr>
            <a:xfrm>
              <a:off x="7992093" y="2169566"/>
              <a:ext cx="641268" cy="184666"/>
            </a:xfrm>
            <a:prstGeom prst="rect">
              <a:avLst/>
            </a:prstGeom>
            <a:solidFill>
              <a:schemeClr val="bg1"/>
            </a:solidFill>
          </p:spPr>
          <p:txBody>
            <a:bodyPr wrap="square" lIns="91440" tIns="0" bIns="0" rtlCol="0">
              <a:spAutoFit/>
            </a:bodyPr>
            <a:lstStyle/>
            <a:p>
              <a:r>
                <a:rPr lang="en-US" sz="1200" b="1" dirty="0"/>
                <a:t>(a)</a:t>
              </a:r>
            </a:p>
          </p:txBody>
        </p:sp>
        <p:sp>
          <p:nvSpPr>
            <p:cNvPr id="12" name="TextBox 11">
              <a:extLst>
                <a:ext uri="{FF2B5EF4-FFF2-40B4-BE49-F238E27FC236}">
                  <a16:creationId xmlns:a16="http://schemas.microsoft.com/office/drawing/2014/main" id="{04A60656-8AE9-3041-90F7-2249E63544AF}"/>
                </a:ext>
              </a:extLst>
            </p:cNvPr>
            <p:cNvSpPr txBox="1"/>
            <p:nvPr/>
          </p:nvSpPr>
          <p:spPr>
            <a:xfrm>
              <a:off x="7992093" y="2814901"/>
              <a:ext cx="296884" cy="184666"/>
            </a:xfrm>
            <a:prstGeom prst="rect">
              <a:avLst/>
            </a:prstGeom>
            <a:solidFill>
              <a:schemeClr val="bg1"/>
            </a:solidFill>
          </p:spPr>
          <p:txBody>
            <a:bodyPr wrap="square" lIns="0" tIns="0" rIns="0" bIns="0" rtlCol="0">
              <a:spAutoFit/>
            </a:bodyPr>
            <a:lstStyle/>
            <a:p>
              <a:r>
                <a:rPr lang="en-US" sz="1200" b="1" dirty="0"/>
                <a:t>(b)</a:t>
              </a:r>
            </a:p>
          </p:txBody>
        </p:sp>
      </p:grpSp>
      <p:sp>
        <p:nvSpPr>
          <p:cNvPr id="4" name="Rectangle 3"/>
          <p:cNvSpPr/>
          <p:nvPr/>
        </p:nvSpPr>
        <p:spPr>
          <a:xfrm>
            <a:off x="71335" y="117499"/>
            <a:ext cx="12034523" cy="369332"/>
          </a:xfrm>
          <a:prstGeom prst="rect">
            <a:avLst/>
          </a:prstGeom>
        </p:spPr>
        <p:txBody>
          <a:bodyPr wrap="square">
            <a:spAutoFit/>
          </a:bodyPr>
          <a:lstStyle/>
          <a:p>
            <a:pPr algn="ctr"/>
            <a:r>
              <a:rPr lang="en-US" b="1" dirty="0"/>
              <a:t>Impact of Multidecadal Variability in Atlantic SST on Winter Atmospheric Blocking.</a:t>
            </a:r>
          </a:p>
        </p:txBody>
      </p:sp>
      <p:sp>
        <p:nvSpPr>
          <p:cNvPr id="5" name="TextBox 4"/>
          <p:cNvSpPr txBox="1"/>
          <p:nvPr/>
        </p:nvSpPr>
        <p:spPr>
          <a:xfrm>
            <a:off x="204228" y="699774"/>
            <a:ext cx="6924959" cy="584775"/>
          </a:xfrm>
          <a:prstGeom prst="rect">
            <a:avLst/>
          </a:prstGeom>
          <a:noFill/>
        </p:spPr>
        <p:txBody>
          <a:bodyPr wrap="square" rtlCol="0">
            <a:spAutoFit/>
          </a:bodyPr>
          <a:lstStyle/>
          <a:p>
            <a:pPr algn="just"/>
            <a:r>
              <a:rPr lang="en-US" sz="1600" b="1" u="sng" dirty="0"/>
              <a:t>Objective</a:t>
            </a:r>
            <a:r>
              <a:rPr lang="en-US" sz="1600" b="1" dirty="0"/>
              <a:t>: </a:t>
            </a:r>
            <a:r>
              <a:rPr lang="en-US" sz="1600" dirty="0"/>
              <a:t>To understand the impact of Atlantic </a:t>
            </a:r>
            <a:r>
              <a:rPr lang="en-US" sz="1600" dirty="0" err="1"/>
              <a:t>Multidecadeal</a:t>
            </a:r>
            <a:r>
              <a:rPr lang="en-US" sz="1600" dirty="0"/>
              <a:t> Variability (AMV) on winter atmospheric blocking and associated North Atlantic Oscillation (NAO).</a:t>
            </a:r>
          </a:p>
        </p:txBody>
      </p:sp>
      <p:sp>
        <p:nvSpPr>
          <p:cNvPr id="6" name="TextBox 5"/>
          <p:cNvSpPr txBox="1"/>
          <p:nvPr/>
        </p:nvSpPr>
        <p:spPr>
          <a:xfrm>
            <a:off x="204228" y="1374893"/>
            <a:ext cx="6905082" cy="2862322"/>
          </a:xfrm>
          <a:prstGeom prst="rect">
            <a:avLst/>
          </a:prstGeom>
          <a:noFill/>
        </p:spPr>
        <p:txBody>
          <a:bodyPr wrap="square" rtlCol="0">
            <a:spAutoFit/>
          </a:bodyPr>
          <a:lstStyle/>
          <a:p>
            <a:pPr algn="just"/>
            <a:r>
              <a:rPr lang="en-US" sz="1600" b="1" u="sng" dirty="0"/>
              <a:t>Research</a:t>
            </a:r>
            <a:r>
              <a:rPr lang="en-US" sz="1600" b="1" dirty="0"/>
              <a:t>: </a:t>
            </a:r>
            <a:r>
              <a:rPr lang="en-US" sz="1600" dirty="0"/>
              <a:t>Our study found the ocean variability associated with the AMV impacts the occurrence frequency of atmospheric blocking in the Atlantic sector and the NAO in wintertime based on multiple observational and reanalysis datasets for 1901-2010. More frequent blocking over Greenland and less over the Azores, which are associated with the negative NAO, occur following the warm phase of the AMV by several years. This lag is due to the slow evolution of the AMV SST anomalies, which is likely driven by the ocean circulation. The anomalous transient eddy forcing, in response to the changes in the meridional temperature gradient due to the AMV SST anomalies, is found to play a key role in shaping the blocking response via shifting the eddy-driven jet position.</a:t>
            </a:r>
          </a:p>
          <a:p>
            <a:pPr algn="just"/>
            <a:endParaRPr lang="en-US" sz="1600" dirty="0"/>
          </a:p>
        </p:txBody>
      </p:sp>
      <p:sp>
        <p:nvSpPr>
          <p:cNvPr id="7" name="TextBox 6"/>
          <p:cNvSpPr txBox="1"/>
          <p:nvPr/>
        </p:nvSpPr>
        <p:spPr>
          <a:xfrm>
            <a:off x="204228" y="4035993"/>
            <a:ext cx="6905083" cy="1815882"/>
          </a:xfrm>
          <a:prstGeom prst="rect">
            <a:avLst/>
          </a:prstGeom>
          <a:noFill/>
        </p:spPr>
        <p:txBody>
          <a:bodyPr wrap="square" rtlCol="0">
            <a:spAutoFit/>
          </a:bodyPr>
          <a:lstStyle/>
          <a:p>
            <a:pPr algn="just"/>
            <a:r>
              <a:rPr lang="en-US" sz="1600" b="1" u="sng" dirty="0"/>
              <a:t>Impact</a:t>
            </a:r>
            <a:r>
              <a:rPr lang="en-US" sz="1600" b="1" dirty="0"/>
              <a:t>: </a:t>
            </a:r>
            <a:r>
              <a:rPr lang="en-US" sz="1600" dirty="0"/>
              <a:t>The impact of slowly varying ocean variability on the atmospheric blocking, an intra-seasonal weather phenomenon resulting in various extreme weather events, implies a long-term predictability of the blocking frequency in seasonal to multi-year time scale. Our on-going follow-up research on the prediction aspect of this relationship already suggests statistically significant prediction skill can indeed be found from the state-of-the-art decadal prediction systems.</a:t>
            </a:r>
          </a:p>
        </p:txBody>
      </p:sp>
      <p:sp>
        <p:nvSpPr>
          <p:cNvPr id="8" name="Rectangle 7"/>
          <p:cNvSpPr/>
          <p:nvPr/>
        </p:nvSpPr>
        <p:spPr>
          <a:xfrm>
            <a:off x="204228" y="5942219"/>
            <a:ext cx="6924959" cy="738664"/>
          </a:xfrm>
          <a:prstGeom prst="rect">
            <a:avLst/>
          </a:prstGeom>
        </p:spPr>
        <p:txBody>
          <a:bodyPr wrap="square">
            <a:spAutoFit/>
          </a:bodyPr>
          <a:lstStyle/>
          <a:p>
            <a:pPr algn="just"/>
            <a:r>
              <a:rPr lang="en-US" sz="1400" dirty="0"/>
              <a:t>Kwon, Y.-O., H. </a:t>
            </a:r>
            <a:r>
              <a:rPr lang="en-US" sz="1400" dirty="0" err="1"/>
              <a:t>Seo</a:t>
            </a:r>
            <a:r>
              <a:rPr lang="en-US" sz="1400" dirty="0"/>
              <a:t>, C.C. </a:t>
            </a:r>
            <a:r>
              <a:rPr lang="en-US" sz="1400" dirty="0" err="1"/>
              <a:t>Ummenhofer</a:t>
            </a:r>
            <a:r>
              <a:rPr lang="en-US" sz="1400" dirty="0"/>
              <a:t>, and T.M. Joyce, 2020: Impact of Multidecadal Variability in Atlantic SST on Winter Atmospheric Blocking. </a:t>
            </a:r>
            <a:r>
              <a:rPr lang="en-US" sz="1400" i="1" dirty="0"/>
              <a:t>J. Climate</a:t>
            </a:r>
            <a:r>
              <a:rPr lang="en-US" sz="1400" dirty="0"/>
              <a:t>, In-press. https://</a:t>
            </a:r>
            <a:r>
              <a:rPr lang="en-US" sz="1400" dirty="0" err="1"/>
              <a:t>doi.org</a:t>
            </a:r>
            <a:r>
              <a:rPr lang="en-US" sz="1400" dirty="0"/>
              <a:t>/10.1175/JCLI-D-19-0324.1.</a:t>
            </a:r>
          </a:p>
        </p:txBody>
      </p:sp>
      <p:sp>
        <p:nvSpPr>
          <p:cNvPr id="20" name="Rectangle 19"/>
          <p:cNvSpPr/>
          <p:nvPr/>
        </p:nvSpPr>
        <p:spPr>
          <a:xfrm>
            <a:off x="7250464" y="4943934"/>
            <a:ext cx="4685289" cy="1815882"/>
          </a:xfrm>
          <a:prstGeom prst="rect">
            <a:avLst/>
          </a:prstGeom>
        </p:spPr>
        <p:txBody>
          <a:bodyPr wrap="square">
            <a:spAutoFit/>
          </a:bodyPr>
          <a:lstStyle/>
          <a:p>
            <a:pPr algn="just"/>
            <a:r>
              <a:rPr lang="en-US" sz="1400" dirty="0"/>
              <a:t>(a) EOF-2 pattern of the winter (DJFM) number of blocking days for 1901-2010 from NOAA 20CR. Red (blue) contours indicate positive (negative) anomalies. Contour intervals are 1 day. (b) Lag-correlation between the AMV index and PC-2 of the blocking days. The blue (red) curves are for the correlation using the yearly values before (after) applying  10-yr low-pass filter to both time series. Dashed curves indicate statistical significance at the 5% level.</a:t>
            </a:r>
            <a:endParaRPr lang="en-US" sz="1400" dirty="0">
              <a:effectLst/>
            </a:endParaRPr>
          </a:p>
        </p:txBody>
      </p:sp>
    </p:spTree>
    <p:extLst>
      <p:ext uri="{BB962C8B-B14F-4D97-AF65-F5344CB8AC3E}">
        <p14:creationId xmlns:p14="http://schemas.microsoft.com/office/powerpoint/2010/main" val="213506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390</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Young-Oh Kwon</dc:creator>
  <cp:lastModifiedBy>Young-Oh Kwon</cp:lastModifiedBy>
  <cp:revision>12</cp:revision>
  <dcterms:created xsi:type="dcterms:W3CDTF">2018-01-23T15:51:43Z</dcterms:created>
  <dcterms:modified xsi:type="dcterms:W3CDTF">2019-12-16T15:56:05Z</dcterms:modified>
</cp:coreProperties>
</file>