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8"/>
    <p:restoredTop sz="94720"/>
  </p:normalViewPr>
  <p:slideViewPr>
    <p:cSldViewPr>
      <p:cViewPr varScale="1">
        <p:scale>
          <a:sx n="133" d="100"/>
          <a:sy n="133" d="100"/>
        </p:scale>
        <p:origin x="101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988A-B1F8-4F3A-AAD7-8ABD8564B2F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5738-F089-4C63-86F4-DC042693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/>
              <a:t>http</a:t>
            </a:r>
            <a:r>
              <a:rPr lang="en-US" altLang="en-US" sz="1000"/>
              <a:t>://www.pnnl.gov/science/highlights/highlights.asp?division=749</a:t>
            </a:r>
            <a:endParaRPr lang="en-US" alt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6/11/20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2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0EA0011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203"/>
            <a:ext cx="9182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Understanding </a:t>
            </a:r>
            <a:r>
              <a:rPr lang="en-US" sz="2400" b="1" dirty="0"/>
              <a:t>the simulated phase partitioning of Arctic single-layer mixed-phase clouds in E3SM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8114" y="6400800"/>
            <a:ext cx="8987772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100" dirty="0"/>
              <a:t>Zhang, M., </a:t>
            </a:r>
            <a:r>
              <a:rPr lang="en-US" sz="1100" dirty="0" err="1"/>
              <a:t>Xie</a:t>
            </a:r>
            <a:r>
              <a:rPr lang="en-US" sz="1100" dirty="0"/>
              <a:t>, S., Liu, X., Lin, W., Zhang, K., Ma, H.‐Y., Zheng, X., &amp; Zhang, Y. (2020). Toward Understanding the Simulated Phase Partitioning of Arctic Single‐Layer Mixed‐Phase Clouds in E3SM. </a:t>
            </a:r>
            <a:r>
              <a:rPr lang="en-US" sz="1100" i="1" dirty="0"/>
              <a:t>Earth and Space Science</a:t>
            </a:r>
            <a:r>
              <a:rPr lang="en-US" sz="1100" dirty="0"/>
              <a:t>, 7, e2020EA001125. </a:t>
            </a:r>
            <a:r>
              <a:rPr lang="en-US" sz="1100" dirty="0">
                <a:hlinkClick r:id="rId3"/>
              </a:rPr>
              <a:t>https://doi.org/10.1029/2020EA001125</a:t>
            </a:r>
            <a:endParaRPr lang="en-US" sz="2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1" y="4648200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61336" y="941819"/>
                <a:ext cx="4425956" cy="585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231775" indent="-231775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15000"/>
                  </a:spcBef>
                </a:pPr>
                <a:r>
                  <a:rPr lang="en-US" altLang="en-US" sz="1600" b="1" dirty="0"/>
                  <a:t>Objective</a:t>
                </a:r>
              </a:p>
              <a:p>
                <a:pPr eaLnBrk="1" hangingPunct="1">
                  <a:spcBef>
                    <a:spcPct val="15000"/>
                  </a:spcBef>
                  <a:buFont typeface="Arial" pitchFamily="34" charset="0"/>
                  <a:buChar char="●"/>
                </a:pPr>
                <a:r>
                  <a:rPr lang="en-US" sz="1400" dirty="0"/>
                  <a:t>Understand the impact of cloud physics parameterizations in the E3SM version 1 (E3SMv1) development on simulated Arctic single-layer mixed-phase clouds.</a:t>
                </a:r>
                <a:endParaRPr lang="en-US" altLang="en-US" sz="1400" b="1" dirty="0"/>
              </a:p>
              <a:p>
                <a:pPr marL="0" indent="0" algn="ctr" eaLnBrk="1" hangingPunct="1">
                  <a:spcBef>
                    <a:spcPts val="924"/>
                  </a:spcBef>
                </a:pPr>
                <a:r>
                  <a:rPr lang="en-US" altLang="en-US" sz="1600" b="1" dirty="0"/>
                  <a:t>Approach</a:t>
                </a:r>
                <a:endParaRPr lang="en-US" altLang="en-US" sz="1400" b="1" dirty="0"/>
              </a:p>
              <a:p>
                <a:pPr eaLnBrk="1" hangingPunct="1">
                  <a:spcBef>
                    <a:spcPts val="324"/>
                  </a:spcBef>
                  <a:buFont typeface="Arial" pitchFamily="34" charset="0"/>
                  <a:buChar char="●"/>
                </a:pPr>
                <a:r>
                  <a:rPr lang="en-US" sz="1400" dirty="0"/>
                  <a:t>Replace cloud physics parameterizations in E3SMv1 with old schemes used in its predecessor CAM5 model.</a:t>
                </a:r>
              </a:p>
              <a:p>
                <a:pPr eaLnBrk="1" hangingPunct="1">
                  <a:spcBef>
                    <a:spcPts val="324"/>
                  </a:spcBef>
                  <a:buFont typeface="Arial" pitchFamily="34" charset="0"/>
                  <a:buChar char="●"/>
                </a:pPr>
                <a:r>
                  <a:rPr lang="en-US" sz="1400" dirty="0"/>
                  <a:t>Utilize short-term hindcast approach to examine the impact of cloud physics parameterization changes on mixed-phase clouds. </a:t>
                </a:r>
              </a:p>
              <a:p>
                <a:pPr eaLnBrk="1" hangingPunct="1">
                  <a:spcBef>
                    <a:spcPts val="324"/>
                  </a:spcBef>
                  <a:buFont typeface="Arial" pitchFamily="34" charset="0"/>
                  <a:buChar char="●"/>
                </a:pPr>
                <a:r>
                  <a:rPr lang="en-US" altLang="en-US" sz="1400" dirty="0"/>
                  <a:t>Model simulations are validated with observations obtained during ARM M-PACE campaign.</a:t>
                </a:r>
              </a:p>
              <a:p>
                <a:pPr algn="ctr" eaLnBrk="1" hangingPunct="1">
                  <a:spcBef>
                    <a:spcPts val="924"/>
                  </a:spcBef>
                </a:pPr>
                <a:r>
                  <a:rPr lang="en-US" altLang="en-US" sz="1600" b="1" dirty="0"/>
                  <a:t>Impact</a:t>
                </a:r>
              </a:p>
              <a:p>
                <a:pPr eaLnBrk="1" hangingPunct="1">
                  <a:spcBef>
                    <a:spcPct val="15000"/>
                  </a:spcBef>
                  <a:buFont typeface="Arial" pitchFamily="34" charset="0"/>
                  <a:buChar char="●"/>
                </a:pPr>
                <a:r>
                  <a:rPr lang="en-US" sz="1400" dirty="0"/>
                  <a:t>Simulated phase partitioning of mixed-phase cloud is substantially biased in E3SMv1, which overestimates  liquid water and underestimates ice water.</a:t>
                </a:r>
              </a:p>
              <a:p>
                <a:pPr eaLnBrk="1" hangingPunct="1">
                  <a:spcBef>
                    <a:spcPct val="15000"/>
                  </a:spcBef>
                  <a:buFont typeface="Arial" pitchFamily="34" charset="0"/>
                  <a:buChar char="●"/>
                </a:pPr>
                <a:r>
                  <a:rPr lang="en-US" sz="1400" dirty="0"/>
                  <a:t>Lack of ice particles produced from CNT ice nucleation scheme at temperatures warmer than -15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400" dirty="0"/>
                  <a:t> and negligible ice phase processes in CLUBB are primarily responsible for too low ice water content and too high liquid water content.</a:t>
                </a:r>
                <a:endParaRPr lang="en-US" altLang="en-US" sz="1400" dirty="0"/>
              </a:p>
            </p:txBody>
          </p:sp>
        </mc:Choice>
        <mc:Fallback xmlns="">
          <p:sp>
            <p:nvSpPr>
              <p:cNvPr id="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36" y="941819"/>
                <a:ext cx="4425956" cy="5855613"/>
              </a:xfrm>
              <a:prstGeom prst="rect">
                <a:avLst/>
              </a:prstGeom>
              <a:blipFill>
                <a:blip r:embed="rId4"/>
                <a:stretch>
                  <a:fillRect l="-287" t="-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572000" y="5359568"/>
            <a:ext cx="45368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200" b="1" dirty="0">
                <a:latin typeface="+mn-lt"/>
                <a:cs typeface="Arial" charset="0"/>
              </a:rPr>
              <a:t>Time series of liquid water path and ice water path from E3SM and the ARM ACRED dataset between 9-15 October. </a:t>
            </a:r>
            <a:r>
              <a:rPr lang="en-US" sz="1200" b="1" dirty="0">
                <a:solidFill>
                  <a:srgbClr val="FF0000"/>
                </a:solidFill>
                <a:latin typeface="+mn-lt"/>
                <a:cs typeface="Arial" charset="0"/>
              </a:rPr>
              <a:t>CTL</a:t>
            </a:r>
            <a:r>
              <a:rPr lang="en-US" sz="1200" b="1" dirty="0">
                <a:latin typeface="+mn-lt"/>
                <a:cs typeface="Arial" charset="0"/>
              </a:rPr>
              <a:t> is the default E3SMv1, </a:t>
            </a:r>
            <a:r>
              <a:rPr lang="en-US" sz="1200" b="1" dirty="0">
                <a:solidFill>
                  <a:srgbClr val="00B050"/>
                </a:solidFill>
                <a:latin typeface="+mn-lt"/>
                <a:cs typeface="Arial" charset="0"/>
              </a:rPr>
              <a:t>MEYERS</a:t>
            </a:r>
            <a:r>
              <a:rPr lang="en-US" sz="1200" b="1" dirty="0">
                <a:latin typeface="+mn-lt"/>
                <a:cs typeface="Arial" charset="0"/>
              </a:rPr>
              <a:t> uses Meyers ice nucleation scheme, </a:t>
            </a:r>
            <a:r>
              <a:rPr lang="en-US" sz="1200" b="1" dirty="0">
                <a:solidFill>
                  <a:srgbClr val="123BE2"/>
                </a:solidFill>
                <a:latin typeface="+mn-lt"/>
                <a:cs typeface="Arial" charset="0"/>
              </a:rPr>
              <a:t>UW</a:t>
            </a:r>
            <a:r>
              <a:rPr lang="en-US" sz="1200" b="1" dirty="0">
                <a:latin typeface="+mn-lt"/>
                <a:cs typeface="Arial" charset="0"/>
              </a:rPr>
              <a:t> uses University of Washington schemes to replace CLUBB turbulence, and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UW_MG1 </a:t>
            </a:r>
            <a:r>
              <a:rPr lang="en-US" sz="1200" b="1" dirty="0">
                <a:latin typeface="+mn-lt"/>
                <a:cs typeface="Arial" charset="0"/>
              </a:rPr>
              <a:t>uses MG1 to replace MG2 cloud microphysics in UW experiment.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95427-BE8F-DD43-9524-0A6B38940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78" y="739974"/>
            <a:ext cx="4661621" cy="46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55728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Ghan-slide-CLUBB-March2015</Presentation>
    <Funding xmlns="98b00cf3-a6ce-40de-8923-f140beb786e9">ESM, RGCM, ASR, ORLCF computing resources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57CF67-6BA6-4A1E-B8C5-B07E490E2EDB}">
  <ds:schemaRefs>
    <ds:schemaRef ds:uri="http://schemas.microsoft.com/office/2006/documentManagement/types"/>
    <ds:schemaRef ds:uri="http://schemas.openxmlformats.org/package/2006/metadata/core-properties"/>
    <ds:schemaRef ds:uri="98b00cf3-a6ce-40de-8923-f140beb786e9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C11706-C08E-46DB-A51C-2002EDDF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21920</TotalTime>
  <Words>296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Ghan-slide-CLUBB-March2015</dc:title>
  <dc:creator>Steve.Ghan@pnnl.gov</dc:creator>
  <cp:lastModifiedBy>Meng Zhang</cp:lastModifiedBy>
  <cp:revision>128</cp:revision>
  <cp:lastPrinted>2011-05-11T17:30:12Z</cp:lastPrinted>
  <dcterms:created xsi:type="dcterms:W3CDTF">2014-01-03T21:30:52Z</dcterms:created>
  <dcterms:modified xsi:type="dcterms:W3CDTF">2020-06-11T17:42:03Z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0x010100A22E315B1F3C42B49A0E90D2F9AB5AB100A3ADA40348D53C4EA114B46FA9468BEB</vt:lpwstr>
  </property>
  <property fmtid="{D5CDD505-2E9C-101B-9397-08002B2CF9AE}" pid="7" name="ContentType">
    <vt:lpwstr>Slide</vt:lpwstr>
  </property>
  <property fmtid="{D5CDD505-2E9C-101B-9397-08002B2CF9AE}" pid="8" name="Presentation">
    <vt:lpwstr>Ghan-slide-CLUBB-March2015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