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sey, Kathryn S" initials="DKS" lastIdx="8" clrIdx="0">
    <p:extLst>
      <p:ext uri="{19B8F6BF-5375-455C-9EA6-DF929625EA0E}">
        <p15:presenceInfo xmlns:p15="http://schemas.microsoft.com/office/powerpoint/2012/main" userId="S::kathryn.dorsey@pnnl.gov::486d99d4-716e-4f10-8ede-cfb62dbdb6d7" providerId="AD"/>
      </p:ext>
    </p:extLst>
  </p:cmAuthor>
  <p:cmAuthor id="2" name="Burrows, Susannah" initials="BS" lastIdx="4" clrIdx="1">
    <p:extLst>
      <p:ext uri="{19B8F6BF-5375-455C-9EA6-DF929625EA0E}">
        <p15:presenceInfo xmlns:p15="http://schemas.microsoft.com/office/powerpoint/2012/main" userId="S::susannah.burrows@pnnl.gov::c4bdb965-7719-4005-bd41-1c998e89dfe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25" autoAdjust="0"/>
  </p:normalViewPr>
  <p:slideViewPr>
    <p:cSldViewPr>
      <p:cViewPr varScale="1">
        <p:scale>
          <a:sx n="111" d="100"/>
          <a:sy n="111" d="100"/>
        </p:scale>
        <p:origin x="216" y="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19MS00162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64767" y="1143000"/>
            <a:ext cx="4278633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Describe the atmospheric component of the Energy </a:t>
            </a:r>
            <a:r>
              <a:rPr lang="en-US" sz="1400" dirty="0" err="1">
                <a:solidFill>
                  <a:prstClr val="black"/>
                </a:solidFill>
              </a:rPr>
              <a:t>Exascale</a:t>
            </a:r>
            <a:r>
              <a:rPr lang="en-US" sz="1400" dirty="0">
                <a:solidFill>
                  <a:prstClr val="black"/>
                </a:solidFill>
              </a:rPr>
              <a:t> Earth System Model (E3SM) known </a:t>
            </a:r>
            <a:r>
              <a:rPr lang="en-US" sz="1400">
                <a:solidFill>
                  <a:prstClr val="black"/>
                </a:solidFill>
              </a:rPr>
              <a:t>as EAMv1</a:t>
            </a:r>
            <a:endParaRPr lang="en-US" sz="1400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Fork from the Community Atmosphere Model. </a:t>
            </a:r>
            <a:br>
              <a:rPr lang="en-US" sz="1400" dirty="0"/>
            </a:br>
            <a:r>
              <a:rPr lang="en-US" sz="1400" b="1" i="1" dirty="0"/>
              <a:t>Revised for DOE goals.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The model now differs significantly in:</a:t>
            </a:r>
          </a:p>
          <a:p>
            <a:pPr marL="742950" lvl="1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Coding, performance, testing and development procedures</a:t>
            </a:r>
          </a:p>
          <a:p>
            <a:pPr marL="742950" lvl="1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Clouds, Aerosols, Ozone Photochemistry, Stronger connections with biogeochemistry</a:t>
            </a:r>
          </a:p>
          <a:p>
            <a:pPr marL="742950" lvl="1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Substantial increase in Vertical Resolution and model Top (30 </a:t>
            </a:r>
            <a:r>
              <a:rPr lang="en-US" sz="1400" dirty="0">
                <a:sym typeface="Wingdings" pitchFamily="2" charset="2"/>
              </a:rPr>
              <a:t></a:t>
            </a:r>
            <a:r>
              <a:rPr lang="en-US" sz="1400" dirty="0"/>
              <a:t> 72 layers,  60 km = ~0.1 </a:t>
            </a:r>
            <a:r>
              <a:rPr lang="en-US" sz="1400" dirty="0" err="1"/>
              <a:t>hPa</a:t>
            </a:r>
            <a:r>
              <a:rPr lang="en-US" sz="1400" dirty="0"/>
              <a:t>)</a:t>
            </a:r>
          </a:p>
          <a:p>
            <a:pPr marL="742950" lvl="1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Satellite and ground‐based cloud and aerosol simulators to facilitate evaluation of clouds, aerosols, and aerosol‐cloud interactions. </a:t>
            </a:r>
            <a:endParaRPr lang="en-US" sz="1400" dirty="0">
              <a:solidFill>
                <a:prstClr val="black"/>
              </a:solidFill>
            </a:endParaRPr>
          </a:p>
          <a:p>
            <a:pPr marL="231775" indent="-231775" algn="ctr" eaLnBrk="1" hangingPunct="1">
              <a:spcBef>
                <a:spcPct val="15000"/>
              </a:spcBef>
              <a:buFontTx/>
              <a:buNone/>
              <a:defRPr/>
            </a:pPr>
            <a:r>
              <a:rPr lang="en-US" altLang="en-US" sz="1600" b="1" dirty="0">
                <a:solidFill>
                  <a:prstClr val="black"/>
                </a:solidFill>
              </a:rPr>
              <a:t>Impact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more realistic variability in the upper troposphere and stratosphere 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Improved  model fidelity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Improved Performance, testability, Portability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Further improvements to model fidelity are already available.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8" y="0"/>
            <a:ext cx="8852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/>
              <a:t>An Overview of the Atmospheric Component of the Energy </a:t>
            </a:r>
            <a:r>
              <a:rPr lang="en-US" sz="3200" b="1" dirty="0" err="1"/>
              <a:t>Exascale</a:t>
            </a:r>
            <a:r>
              <a:rPr lang="en-US" sz="3200" b="1" dirty="0"/>
              <a:t> Earth System Model (EAMv1)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495800" y="6017216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/>
              <a:t>Rasch, P. J., S. </a:t>
            </a:r>
            <a:r>
              <a:rPr lang="en-US" sz="1000" dirty="0" err="1"/>
              <a:t>Xie</a:t>
            </a:r>
            <a:r>
              <a:rPr lang="en-US" sz="1000" dirty="0"/>
              <a:t>, P.-L. Ma, W. Lin, H. Wang, Q. Tang, S. M. Burrows, et al. “An Overview of the Atmospheric Component of the Energy </a:t>
            </a:r>
            <a:r>
              <a:rPr lang="en-US" sz="1000" dirty="0" err="1"/>
              <a:t>Exascale</a:t>
            </a:r>
            <a:r>
              <a:rPr lang="en-US" sz="1000" dirty="0"/>
              <a:t> Earth System Model.” </a:t>
            </a:r>
            <a:r>
              <a:rPr lang="en-US" sz="1000" i="1" dirty="0"/>
              <a:t>Journal of Advances in Modeling Earth Systems</a:t>
            </a:r>
            <a:r>
              <a:rPr lang="en-US" sz="1000" dirty="0"/>
              <a:t> 0, no. 0 (July 9, 2019). </a:t>
            </a:r>
            <a:r>
              <a:rPr lang="en-US" sz="1000" dirty="0">
                <a:hlinkClick r:id="rId3"/>
              </a:rPr>
              <a:t>https://doi.org/10.1029/2019MS001629</a:t>
            </a:r>
            <a:r>
              <a:rPr lang="en-US" sz="1000" dirty="0"/>
              <a:t>.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20653" y="5390116"/>
            <a:ext cx="44843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An example of an EAMv1 regionally refined grid over the Continental United States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B939F1B-AD60-7541-BE8E-33145180A1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2582" y="1006218"/>
            <a:ext cx="4376602" cy="43838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RGMA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f367a74-7294-440b-bcf2-615eafc1d48f"/>
  </ds:schemaRefs>
</ds:datastoreItem>
</file>

<file path=customXml/itemProps2.xml><?xml version="1.0" encoding="utf-8"?>
<ds:datastoreItem xmlns:ds="http://schemas.openxmlformats.org/officeDocument/2006/customXml" ds:itemID="{EA2FF01B-FF5F-476B-9FFB-0043014DDD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6049</TotalTime>
  <Words>153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Rasch, Philip J</cp:lastModifiedBy>
  <cp:revision>27</cp:revision>
  <cp:lastPrinted>2011-05-11T17:30:12Z</cp:lastPrinted>
  <dcterms:created xsi:type="dcterms:W3CDTF">2017-11-02T21:19:41Z</dcterms:created>
  <dcterms:modified xsi:type="dcterms:W3CDTF">2019-09-10T14:27:48Z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