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94626"/>
  </p:normalViewPr>
  <p:slideViewPr>
    <p:cSldViewPr snapToGrid="0" snapToObjects="1">
      <p:cViewPr varScale="1">
        <p:scale>
          <a:sx n="121" d="100"/>
          <a:sy n="121" d="100"/>
        </p:scale>
        <p:origin x="1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lvl1pPr>
              <a:defRPr sz="1000"/>
            </a:lvl1pPr>
          </a:lstStyle>
          <a:p>
            <a:r>
              <a:t>http://www.pnnl.gov/science/highlights/highlights.asp?division=749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77825" y="1416050"/>
            <a:ext cx="8415338" cy="1555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txBox="1"/>
          <p:nvPr/>
        </p:nvSpPr>
        <p:spPr>
          <a:xfrm>
            <a:off x="61352" y="1219199"/>
            <a:ext cx="4205849" cy="5632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31775" indent="-231775" algn="ctr">
              <a:spcBef>
                <a:spcPts val="200"/>
              </a:spcBef>
              <a:defRPr sz="1400" b="1"/>
            </a:pPr>
            <a:r>
              <a:rPr dirty="0"/>
              <a:t>Objective</a:t>
            </a:r>
          </a:p>
          <a:p>
            <a:pPr marL="285750" indent="-285750">
              <a:spcBef>
                <a:spcPts val="200"/>
              </a:spcBef>
              <a:buSzPct val="100000"/>
              <a:buFont typeface="Arial"/>
              <a:buChar char="●"/>
              <a:defRPr sz="1400"/>
            </a:pPr>
            <a:r>
              <a:rPr lang="en-US" dirty="0"/>
              <a:t>Precipitation falls mainly in summer over most tropical land.  This study aimed to determine whether multiple regions in the tropics that receive peak rainfall outside the summer season are individual peculiar exceptions or share common dynamics. </a:t>
            </a:r>
            <a:endParaRPr b="1" dirty="0"/>
          </a:p>
          <a:p>
            <a:pPr marL="231775" indent="-231775" algn="ctr">
              <a:spcBef>
                <a:spcPts val="200"/>
              </a:spcBef>
              <a:defRPr sz="1400" b="1"/>
            </a:pPr>
            <a:r>
              <a:rPr dirty="0"/>
              <a:t>Approach</a:t>
            </a:r>
          </a:p>
          <a:p>
            <a:pPr marL="285750" indent="-285750">
              <a:spcBef>
                <a:spcPts val="200"/>
              </a:spcBef>
              <a:buSzPct val="100000"/>
              <a:buFont typeface="Arial"/>
              <a:buChar char="●"/>
              <a:defRPr sz="1400"/>
            </a:pPr>
            <a:r>
              <a:rPr lang="en-US" dirty="0"/>
              <a:t>Analyze observations of precipitation, ocean surface temperatures, and the atmospheric state in the context of theories for monthly mean precipitation.</a:t>
            </a:r>
            <a:endParaRPr dirty="0"/>
          </a:p>
          <a:p>
            <a:pPr algn="ctr">
              <a:spcBef>
                <a:spcPts val="200"/>
              </a:spcBef>
              <a:defRPr sz="1400" b="1"/>
            </a:pPr>
            <a:r>
              <a:rPr dirty="0"/>
              <a:t>Impact</a:t>
            </a:r>
          </a:p>
          <a:p>
            <a:pPr marL="283463" indent="-283463">
              <a:spcBef>
                <a:spcPts val="200"/>
              </a:spcBef>
              <a:buSzPct val="100000"/>
              <a:buFont typeface="Arial"/>
              <a:buChar char="●"/>
              <a:defRPr sz="1400"/>
            </a:pPr>
            <a:r>
              <a:rPr lang="en-US" dirty="0"/>
              <a:t>This study identifies a previously unknown climate regime in which precipitation peaks in autumn; this “autumn monsoon”  regime exists on the east coasts of nearly all continents and is governed by a similar mechanisms in all regions. </a:t>
            </a:r>
          </a:p>
          <a:p>
            <a:pPr marL="283463" indent="-283463">
              <a:spcBef>
                <a:spcPts val="200"/>
              </a:spcBef>
              <a:buSzPct val="100000"/>
              <a:buFont typeface="Arial"/>
              <a:buChar char="●"/>
              <a:defRPr sz="1400"/>
            </a:pPr>
            <a:r>
              <a:rPr lang="en-US" dirty="0"/>
              <a:t>Precipitation in these regions peaks outside of summer because that is when they lie on the windward side of mountain ranges on continental east coasts; the autumn peak occurs due to the seasonal cycle of large-scale atmospheric convective stability, which is generated in turn by water temperatures in remote upwelling zones of the Pacific and Atlantic Oceans.</a:t>
            </a:r>
          </a:p>
        </p:txBody>
      </p:sp>
      <p:sp>
        <p:nvSpPr>
          <p:cNvPr id="22" name="Rectangle 5"/>
          <p:cNvSpPr txBox="1"/>
          <p:nvPr/>
        </p:nvSpPr>
        <p:spPr>
          <a:xfrm>
            <a:off x="152398" y="147585"/>
            <a:ext cx="8852625"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000" b="1">
                <a:latin typeface="Arial"/>
                <a:ea typeface="Arial"/>
                <a:cs typeface="Arial"/>
                <a:sym typeface="Arial"/>
              </a:defRPr>
            </a:lvl1pPr>
          </a:lstStyle>
          <a:p>
            <a:pPr algn="ctr"/>
            <a:r>
              <a:rPr lang="en-US" sz="2800" dirty="0"/>
              <a:t>Discovery of a new climate regime:</a:t>
            </a:r>
          </a:p>
          <a:p>
            <a:pPr algn="ctr"/>
            <a:r>
              <a:rPr lang="en-US" sz="2800" dirty="0"/>
              <a:t>the Autumn Monsoon</a:t>
            </a:r>
            <a:endParaRPr sz="2800" dirty="0"/>
          </a:p>
        </p:txBody>
      </p:sp>
      <p:sp>
        <p:nvSpPr>
          <p:cNvPr id="23" name="Text Box 6"/>
          <p:cNvSpPr txBox="1"/>
          <p:nvPr/>
        </p:nvSpPr>
        <p:spPr>
          <a:xfrm>
            <a:off x="4395812" y="6212356"/>
            <a:ext cx="4686836" cy="553998"/>
          </a:xfrm>
          <a:prstGeom prst="rect">
            <a:avLst/>
          </a:prstGeom>
          <a:ln w="127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000"/>
            </a:pPr>
            <a:r>
              <a:rPr lang="en-US" dirty="0"/>
              <a:t>Nandini Ramesh, Quentin Nicolas, William R. Boos (2021). The globally coherent pattern of autumn monsoon precipitation. </a:t>
            </a:r>
            <a:r>
              <a:rPr lang="en-US" i="1" dirty="0"/>
              <a:t>Journal of Climate</a:t>
            </a:r>
            <a:r>
              <a:rPr lang="en-US" dirty="0"/>
              <a:t>, </a:t>
            </a:r>
            <a:r>
              <a:rPr lang="en-US" b="1" dirty="0"/>
              <a:t>34</a:t>
            </a:r>
            <a:r>
              <a:rPr lang="en-US" dirty="0"/>
              <a:t>, 5687-5705, doi:10.1175/JCLI-D-20-0740.1.</a:t>
            </a:r>
          </a:p>
        </p:txBody>
      </p:sp>
      <p:pic>
        <p:nvPicPr>
          <p:cNvPr id="5" name="Picture 4">
            <a:extLst>
              <a:ext uri="{FF2B5EF4-FFF2-40B4-BE49-F238E27FC236}">
                <a16:creationId xmlns:a16="http://schemas.microsoft.com/office/drawing/2014/main" id="{9C7BEB44-6D1A-044A-93C5-D4E806DD34F2}"/>
              </a:ext>
            </a:extLst>
          </p:cNvPr>
          <p:cNvPicPr>
            <a:picLocks noChangeAspect="1"/>
          </p:cNvPicPr>
          <p:nvPr/>
        </p:nvPicPr>
        <p:blipFill rotWithShape="1">
          <a:blip r:embed="rId3">
            <a:extLst>
              <a:ext uri="{28A0092B-C50C-407E-A947-70E740481C1C}">
                <a14:useLocalDpi xmlns:a14="http://schemas.microsoft.com/office/drawing/2010/main" val="0"/>
              </a:ext>
            </a:extLst>
          </a:blip>
          <a:srcRect l="4943" t="8846" r="6781" b="1708"/>
          <a:stretch/>
        </p:blipFill>
        <p:spPr>
          <a:xfrm>
            <a:off x="4253206" y="1429408"/>
            <a:ext cx="4871482" cy="3284601"/>
          </a:xfrm>
          <a:prstGeom prst="rect">
            <a:avLst/>
          </a:prstGeom>
        </p:spPr>
      </p:pic>
      <p:sp>
        <p:nvSpPr>
          <p:cNvPr id="10" name="TextBox 9">
            <a:extLst>
              <a:ext uri="{FF2B5EF4-FFF2-40B4-BE49-F238E27FC236}">
                <a16:creationId xmlns:a16="http://schemas.microsoft.com/office/drawing/2014/main" id="{54C82A77-9049-4A4D-9E2B-440D8AD69ADA}"/>
              </a:ext>
            </a:extLst>
          </p:cNvPr>
          <p:cNvSpPr txBox="1"/>
          <p:nvPr/>
        </p:nvSpPr>
        <p:spPr>
          <a:xfrm>
            <a:off x="4435366" y="4735029"/>
            <a:ext cx="4546515"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0000FF"/>
                </a:solidFill>
                <a:latin typeface="Arial"/>
                <a:ea typeface="Arial"/>
                <a:cs typeface="Arial"/>
                <a:sym typeface="Arial"/>
              </a:defRPr>
            </a:lvl1pPr>
          </a:lstStyle>
          <a:p>
            <a:pPr algn="just"/>
            <a:r>
              <a:rPr lang="en-US" dirty="0"/>
              <a:t>The fraction of annual rainfall that occurs during autumn and winter in the (a) Northern Hemisphere (September–February) and (b) Southern Hemisphere (March–August). Shades of red and orange indicate regions where half or more of annual rainfall occurs during these months.  Most of these regions have an autumn precipitation peak in precipitation. Gray boxes mark the eight regions examined in this study.</a:t>
            </a:r>
          </a:p>
          <a:p>
            <a:pPr algn="just"/>
            <a:endParaRPr lang="en-US" dirty="0"/>
          </a:p>
        </p:txBody>
      </p:sp>
    </p:spTree>
  </p:cSld>
  <p:clrMapOvr>
    <a:masterClrMapping/>
  </p:clrMapOvr>
  <p:transition spd="med"/>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198</TotalTime>
  <Words>306</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Bill Boos</cp:lastModifiedBy>
  <cp:revision>12</cp:revision>
  <dcterms:modified xsi:type="dcterms:W3CDTF">2021-08-23T01:32:27Z</dcterms:modified>
</cp:coreProperties>
</file>