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5" r:id="rId1"/>
  </p:sldMasterIdLst>
  <p:notesMasterIdLst>
    <p:notesMasterId r:id="rId3"/>
  </p:notesMasterIdLst>
  <p:sldIdLst>
    <p:sldId id="260" r:id="rId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170">
          <p15:clr>
            <a:srgbClr val="A4A3A4"/>
          </p15:clr>
        </p15:guide>
        <p15:guide id="2" pos="28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9441" autoAdjust="0"/>
  </p:normalViewPr>
  <p:slideViewPr>
    <p:cSldViewPr snapToGrid="0" showGuides="1">
      <p:cViewPr varScale="1">
        <p:scale>
          <a:sx n="105" d="100"/>
          <a:sy n="105" d="100"/>
        </p:scale>
        <p:origin x="2096" y="200"/>
      </p:cViewPr>
      <p:guideLst>
        <p:guide orient="horz" pos="4170"/>
        <p:guide pos="2869"/>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ACF9529-6053-458B-924A-832E053D4809}" type="datetimeFigureOut">
              <a:rPr lang="en-US" smtClean="0"/>
              <a:t>6/10/20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FDA688C8-4494-4141-AA78-11AF68C30559}" type="slidenum">
              <a:rPr lang="en-US" smtClean="0"/>
              <a:t>‹#›</a:t>
            </a:fld>
            <a:endParaRPr lang="en-US"/>
          </a:p>
        </p:txBody>
      </p:sp>
    </p:spTree>
    <p:extLst>
      <p:ext uri="{BB962C8B-B14F-4D97-AF65-F5344CB8AC3E}">
        <p14:creationId xmlns:p14="http://schemas.microsoft.com/office/powerpoint/2010/main" val="4047975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4C499E-0E57-6E44-B184-384C814FFF57}" type="slidenum">
              <a:rPr lang="en-US" smtClean="0"/>
              <a:pPr/>
              <a:t>1</a:t>
            </a:fld>
            <a:endParaRPr lang="en-US"/>
          </a:p>
        </p:txBody>
      </p:sp>
    </p:spTree>
    <p:extLst>
      <p:ext uri="{BB962C8B-B14F-4D97-AF65-F5344CB8AC3E}">
        <p14:creationId xmlns:p14="http://schemas.microsoft.com/office/powerpoint/2010/main" val="1519310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userDrawn="1"/>
        </p:nvSpPr>
        <p:spPr bwMode="auto">
          <a:xfrm>
            <a:off x="5791200" y="0"/>
            <a:ext cx="3365146" cy="6858000"/>
          </a:xfrm>
          <a:prstGeom prst="rect">
            <a:avLst/>
          </a:prstGeom>
          <a:solidFill>
            <a:schemeClr val="tx2"/>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cs typeface="Arial" pitchFamily="34" charset="0"/>
            </a:endParaRPr>
          </a:p>
        </p:txBody>
      </p:sp>
      <p:sp>
        <p:nvSpPr>
          <p:cNvPr id="2" name="Title 1"/>
          <p:cNvSpPr>
            <a:spLocks noGrp="1"/>
          </p:cNvSpPr>
          <p:nvPr>
            <p:ph type="ctrTitle"/>
          </p:nvPr>
        </p:nvSpPr>
        <p:spPr>
          <a:xfrm>
            <a:off x="192024" y="502645"/>
            <a:ext cx="4160172" cy="1621430"/>
          </a:xfrm>
        </p:spPr>
        <p:txBody>
          <a:bodyPr/>
          <a:lstStyle>
            <a:lvl1pPr algn="l">
              <a:defRPr sz="4000" b="1">
                <a:solidFill>
                  <a:schemeClr val="tx2"/>
                </a:solidFill>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92753" y="2904402"/>
            <a:ext cx="3255297" cy="1839047"/>
          </a:xfrm>
        </p:spPr>
        <p:txBody>
          <a:bodyPr/>
          <a:lstStyle>
            <a:lvl1pPr marL="0" indent="0" algn="l">
              <a:buNone/>
              <a:defRPr sz="2400">
                <a:solidFill>
                  <a:schemeClr val="tx1"/>
                </a:solidFill>
                <a:latin typeface="Calibri" panose="020F050202020403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62621" y="6350181"/>
            <a:ext cx="3383280" cy="450184"/>
          </a:xfrm>
          <a:prstGeom prst="rect">
            <a:avLst/>
          </a:prstGeom>
        </p:spPr>
      </p:pic>
      <p:pic>
        <p:nvPicPr>
          <p:cNvPr id="11" name="Picture 10" descr="Slide 3.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58208" y="2260600"/>
            <a:ext cx="4197653" cy="25714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13372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2024" y="256031"/>
            <a:ext cx="8636290" cy="629793"/>
          </a:xfrm>
        </p:spPr>
        <p:txBody>
          <a:bodyPr/>
          <a:lstStyle/>
          <a:p>
            <a:r>
              <a:rPr lang="en-US" dirty="0"/>
              <a:t>Click to edit Master title style</a:t>
            </a:r>
          </a:p>
        </p:txBody>
      </p:sp>
      <p:sp>
        <p:nvSpPr>
          <p:cNvPr id="3" name="Content Placeholder 2"/>
          <p:cNvSpPr>
            <a:spLocks noGrp="1"/>
          </p:cNvSpPr>
          <p:nvPr>
            <p:ph idx="1"/>
          </p:nvPr>
        </p:nvSpPr>
        <p:spPr>
          <a:xfrm>
            <a:off x="201168" y="1443385"/>
            <a:ext cx="8642640" cy="4195415"/>
          </a:xfrm>
        </p:spPr>
        <p:txBody>
          <a:bodyPr/>
          <a:lstStyle>
            <a:lvl1pPr>
              <a:defRPr>
                <a:latin typeface="Calibri" panose="020F0502020204030204" pitchFamily="34" charset="0"/>
                <a:cs typeface="Arial" panose="020B0604020202020204" pitchFamily="34" charset="0"/>
              </a:defRPr>
            </a:lvl1pPr>
            <a:lvl2pPr>
              <a:defRPr>
                <a:latin typeface="Calibri" panose="020F0502020204030204" pitchFamily="34" charset="0"/>
                <a:cs typeface="Arial" panose="020B0604020202020204" pitchFamily="34" charset="0"/>
              </a:defRPr>
            </a:lvl2pPr>
            <a:lvl3pPr>
              <a:defRPr>
                <a:latin typeface="Calibri" panose="020F0502020204030204" pitchFamily="34" charset="0"/>
                <a:cs typeface="Arial" panose="020B0604020202020204" pitchFamily="34" charset="0"/>
              </a:defRPr>
            </a:lvl3pPr>
            <a:lvl4pPr>
              <a:defRPr>
                <a:latin typeface="Calibri" panose="020F0502020204030204" pitchFamily="34" charset="0"/>
                <a:cs typeface="Arial" panose="020B0604020202020204" pitchFamily="34" charset="0"/>
              </a:defRPr>
            </a:lvl4pPr>
            <a:lvl5pPr marL="1482725" indent="-222250">
              <a:buFont typeface="Arial" panose="020B0604020202020204" pitchFamily="34" charset="0"/>
              <a:buChar char="•"/>
              <a:defRPr>
                <a:latin typeface="Calibri" panose="020F050202020403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09220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2024" y="256032"/>
            <a:ext cx="8636290" cy="544068"/>
          </a:xfrm>
        </p:spPr>
        <p:txBody>
          <a:bodyPr/>
          <a:lstStyle/>
          <a:p>
            <a:r>
              <a:rPr lang="en-US" dirty="0"/>
              <a:t>Click to edit Master title style</a:t>
            </a:r>
          </a:p>
        </p:txBody>
      </p:sp>
      <p:sp>
        <p:nvSpPr>
          <p:cNvPr id="3" name="Content Placeholder 2"/>
          <p:cNvSpPr>
            <a:spLocks noGrp="1"/>
          </p:cNvSpPr>
          <p:nvPr>
            <p:ph sz="half" idx="1"/>
          </p:nvPr>
        </p:nvSpPr>
        <p:spPr>
          <a:xfrm>
            <a:off x="190047" y="1444752"/>
            <a:ext cx="4198258" cy="4275744"/>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97398" y="1444752"/>
            <a:ext cx="4198258" cy="4275744"/>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0660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8387" y="256032"/>
            <a:ext cx="8628678" cy="582168"/>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95948" y="1444752"/>
            <a:ext cx="4192528" cy="821190"/>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95948" y="2270334"/>
            <a:ext cx="4192528" cy="3674610"/>
          </a:xfrm>
        </p:spPr>
        <p:txBody>
          <a:bodyPr/>
          <a:lstStyle>
            <a:lvl1pPr>
              <a:defRPr sz="2400"/>
            </a:lvl1pPr>
            <a:lvl2pPr>
              <a:defRPr sz="2000"/>
            </a:lvl2pPr>
            <a:lvl3pPr>
              <a:defRPr sz="1800"/>
            </a:lvl3pPr>
            <a:lvl4pPr>
              <a:defRPr sz="1600"/>
            </a:lvl4pPr>
            <a:lvl5pPr marL="1482725" indent="-222250">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444752"/>
            <a:ext cx="4194175" cy="821190"/>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270334"/>
            <a:ext cx="4194175" cy="3674610"/>
          </a:xfrm>
        </p:spPr>
        <p:txBody>
          <a:bodyPr/>
          <a:lstStyle>
            <a:lvl1pPr>
              <a:defRPr sz="2400"/>
            </a:lvl1pPr>
            <a:lvl2pPr>
              <a:defRPr sz="2000"/>
            </a:lvl2pPr>
            <a:lvl3pPr>
              <a:defRPr sz="1800"/>
            </a:lvl3pPr>
            <a:lvl4pPr>
              <a:defRPr sz="1600"/>
            </a:lvl4pPr>
            <a:lvl5pPr marL="1482725" indent="-222250">
              <a:defRPr lang="en-US" sz="1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4864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3" name="Rectangle 2"/>
          <p:cNvSpPr/>
          <p:nvPr userDrawn="1"/>
        </p:nvSpPr>
        <p:spPr bwMode="auto">
          <a:xfrm>
            <a:off x="5791200" y="0"/>
            <a:ext cx="3365146" cy="6858000"/>
          </a:xfrm>
          <a:prstGeom prst="rect">
            <a:avLst/>
          </a:prstGeom>
          <a:solidFill>
            <a:schemeClr val="bg2"/>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cs typeface="Arial" pitchFamily="34" charset="0"/>
            </a:endParaRPr>
          </a:p>
        </p:txBody>
      </p:sp>
      <p:cxnSp>
        <p:nvCxnSpPr>
          <p:cNvPr id="7" name="Straight Arrow Connector 6"/>
          <p:cNvCxnSpPr/>
          <p:nvPr userDrawn="1"/>
        </p:nvCxnSpPr>
        <p:spPr>
          <a:xfrm>
            <a:off x="5791200" y="0"/>
            <a:ext cx="0" cy="6858000"/>
          </a:xfrm>
          <a:prstGeom prst="straightConnector1">
            <a:avLst/>
          </a:prstGeom>
          <a:ln w="381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61354" t="1250" r="1844"/>
          <a:stretch/>
        </p:blipFill>
        <p:spPr>
          <a:xfrm>
            <a:off x="5791201" y="0"/>
            <a:ext cx="3365146" cy="6772274"/>
          </a:xfrm>
          <a:prstGeom prst="rect">
            <a:avLst/>
          </a:prstGeom>
        </p:spPr>
      </p:pic>
      <p:sp>
        <p:nvSpPr>
          <p:cNvPr id="2" name="Title 1"/>
          <p:cNvSpPr>
            <a:spLocks noGrp="1"/>
          </p:cNvSpPr>
          <p:nvPr>
            <p:ph type="title"/>
          </p:nvPr>
        </p:nvSpPr>
        <p:spPr>
          <a:xfrm>
            <a:off x="193385" y="253529"/>
            <a:ext cx="3911890" cy="1117600"/>
          </a:xfrm>
        </p:spPr>
        <p:txBody>
          <a:bodyPr/>
          <a:lstStyle/>
          <a:p>
            <a:r>
              <a:rPr lang="en-US" dirty="0"/>
              <a:t>Click to edit Master 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30439" y="6368035"/>
            <a:ext cx="3291840" cy="369745"/>
          </a:xfrm>
          <a:prstGeom prst="rect">
            <a:avLst/>
          </a:prstGeom>
        </p:spPr>
      </p:pic>
    </p:spTree>
    <p:extLst>
      <p:ext uri="{BB962C8B-B14F-4D97-AF65-F5344CB8AC3E}">
        <p14:creationId xmlns:p14="http://schemas.microsoft.com/office/powerpoint/2010/main" val="612109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3385" y="253528"/>
            <a:ext cx="8628678" cy="565621"/>
          </a:xfrm>
        </p:spPr>
        <p:txBody>
          <a:bodyPr/>
          <a:lstStyle/>
          <a:p>
            <a:r>
              <a:rPr lang="en-US" dirty="0"/>
              <a:t>Click to edit Master title style</a:t>
            </a:r>
          </a:p>
        </p:txBody>
      </p:sp>
    </p:spTree>
    <p:extLst>
      <p:ext uri="{BB962C8B-B14F-4D97-AF65-F5344CB8AC3E}">
        <p14:creationId xmlns:p14="http://schemas.microsoft.com/office/powerpoint/2010/main" val="219886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2264" y="6310883"/>
            <a:ext cx="3636271" cy="408433"/>
          </a:xfrm>
          <a:prstGeom prst="rect">
            <a:avLst/>
          </a:prstGeom>
        </p:spPr>
      </p:pic>
    </p:spTree>
    <p:extLst>
      <p:ext uri="{BB962C8B-B14F-4D97-AF65-F5344CB8AC3E}">
        <p14:creationId xmlns:p14="http://schemas.microsoft.com/office/powerpoint/2010/main" val="1813336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rg Chart layout">
    <p:spTree>
      <p:nvGrpSpPr>
        <p:cNvPr id="1" name=""/>
        <p:cNvGrpSpPr/>
        <p:nvPr/>
      </p:nvGrpSpPr>
      <p:grpSpPr>
        <a:xfrm>
          <a:off x="0" y="0"/>
          <a:ext cx="0" cy="0"/>
          <a:chOff x="0" y="0"/>
          <a:chExt cx="0" cy="0"/>
        </a:xfrm>
      </p:grpSpPr>
      <p:sp>
        <p:nvSpPr>
          <p:cNvPr id="9" name="Title Placeholder 1"/>
          <p:cNvSpPr>
            <a:spLocks noGrp="1"/>
          </p:cNvSpPr>
          <p:nvPr>
            <p:ph type="title"/>
          </p:nvPr>
        </p:nvSpPr>
        <p:spPr bwMode="auto">
          <a:xfrm>
            <a:off x="457200" y="249001"/>
            <a:ext cx="8229600" cy="579673"/>
          </a:xfrm>
          <a:prstGeom prst="rect">
            <a:avLst/>
          </a:prstGeom>
          <a:noFill/>
          <a:ln w="9525">
            <a:noFill/>
            <a:miter lim="800000"/>
            <a:headEnd/>
            <a:tailEnd/>
          </a:ln>
        </p:spPr>
        <p:txBody>
          <a:bodyPr/>
          <a:lstStyle>
            <a:lvl1pPr algn="ctr">
              <a:defRPr/>
            </a:lvl1pPr>
          </a:lstStyle>
          <a:p>
            <a:pPr lvl="0"/>
            <a:r>
              <a:rPr lang="en-US" dirty="0"/>
              <a:t>Click to edit Master title style</a:t>
            </a:r>
          </a:p>
        </p:txBody>
      </p:sp>
    </p:spTree>
    <p:extLst>
      <p:ext uri="{BB962C8B-B14F-4D97-AF65-F5344CB8AC3E}">
        <p14:creationId xmlns:p14="http://schemas.microsoft.com/office/powerpoint/2010/main" val="2671107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 y="65"/>
            <a:ext cx="9143825" cy="6857868"/>
          </a:xfrm>
          <a:prstGeom prst="rect">
            <a:avLst/>
          </a:prstGeom>
        </p:spPr>
      </p:pic>
      <p:sp>
        <p:nvSpPr>
          <p:cNvPr id="1026" name="Title Placeholder 1"/>
          <p:cNvSpPr>
            <a:spLocks noGrp="1"/>
          </p:cNvSpPr>
          <p:nvPr>
            <p:ph type="title"/>
          </p:nvPr>
        </p:nvSpPr>
        <p:spPr bwMode="auto">
          <a:xfrm>
            <a:off x="183860" y="244475"/>
            <a:ext cx="8628678" cy="6155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188688" y="1445477"/>
            <a:ext cx="8642640"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92264" y="6310883"/>
            <a:ext cx="3636271" cy="408433"/>
          </a:xfrm>
          <a:prstGeom prst="rect">
            <a:avLst/>
          </a:prstGeom>
        </p:spPr>
      </p:pic>
    </p:spTree>
    <p:extLst>
      <p:ext uri="{BB962C8B-B14F-4D97-AF65-F5344CB8AC3E}">
        <p14:creationId xmlns:p14="http://schemas.microsoft.com/office/powerpoint/2010/main" val="2081848127"/>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Lst>
  <p:hf hdr="0" ftr="0" dt="0"/>
  <p:txStyles>
    <p:titleStyle>
      <a:lvl1pPr algn="l" rtl="0" eaLnBrk="1" fontAlgn="base" hangingPunct="1">
        <a:lnSpc>
          <a:spcPct val="85000"/>
        </a:lnSpc>
        <a:spcBef>
          <a:spcPct val="0"/>
        </a:spcBef>
        <a:spcAft>
          <a:spcPct val="0"/>
        </a:spcAft>
        <a:defRPr sz="4000" b="1" kern="1200">
          <a:solidFill>
            <a:schemeClr val="tx2"/>
          </a:solidFill>
          <a:latin typeface="Calibri" panose="020F050202020403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1" fontAlgn="base" hangingPunct="1">
        <a:lnSpc>
          <a:spcPct val="90000"/>
        </a:lnSpc>
        <a:spcBef>
          <a:spcPts val="1400"/>
        </a:spcBef>
        <a:spcAft>
          <a:spcPct val="0"/>
        </a:spcAft>
        <a:buClr>
          <a:schemeClr val="tx2"/>
        </a:buClr>
        <a:buFont typeface="Arial" charset="0"/>
        <a:buChar char="•"/>
        <a:defRPr sz="3200" kern="1200">
          <a:solidFill>
            <a:schemeClr val="tx1"/>
          </a:solidFill>
          <a:latin typeface="Calibri" panose="020F0502020204030204" pitchFamily="34" charset="0"/>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800" kern="1200">
          <a:solidFill>
            <a:schemeClr val="tx1"/>
          </a:solidFill>
          <a:latin typeface="Calibri" panose="020F0502020204030204" pitchFamily="34" charset="0"/>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Calibri" panose="020F0502020204030204" pitchFamily="34" charset="0"/>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Calibri" panose="020F0502020204030204" pitchFamily="34" charset="0"/>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0" name="Picture 6" descr="C:\Users\ipt\Documents\ornl\ber\highlights\2016\ccsi_logo_left.PNG"/>
          <p:cNvPicPr>
            <a:picLocks noChangeAspect="1" noChangeArrowheads="1"/>
          </p:cNvPicPr>
          <p:nvPr/>
        </p:nvPicPr>
        <p:blipFill rotWithShape="1">
          <a:blip r:embed="rId3">
            <a:extLst>
              <a:ext uri="{28A0092B-C50C-407E-A947-70E740481C1C}">
                <a14:useLocalDpi xmlns:a14="http://schemas.microsoft.com/office/drawing/2010/main" val="0"/>
              </a:ext>
            </a:extLst>
          </a:blip>
          <a:srcRect t="73291" r="1460"/>
          <a:stretch/>
        </p:blipFill>
        <p:spPr bwMode="auto">
          <a:xfrm>
            <a:off x="6076144" y="6454243"/>
            <a:ext cx="3069205" cy="410442"/>
          </a:xfrm>
          <a:prstGeom prst="rect">
            <a:avLst/>
          </a:prstGeom>
          <a:noFill/>
          <a:extLst>
            <a:ext uri="{909E8E84-426E-40dd-AFC4-6F175D3DCCD1}">
              <a14:hiddenFill xmlns:a14="http://schemas.microsoft.com/office/drawing/2010/main" xmlns="">
                <a:solidFill>
                  <a:srgbClr val="FFFFFF"/>
                </a:solidFill>
              </a14:hiddenFill>
            </a:ext>
          </a:extLst>
        </p:spPr>
      </p:pic>
      <p:sp>
        <p:nvSpPr>
          <p:cNvPr id="8" name="Content Placeholder 5"/>
          <p:cNvSpPr txBox="1">
            <a:spLocks/>
          </p:cNvSpPr>
          <p:nvPr/>
        </p:nvSpPr>
        <p:spPr bwMode="auto">
          <a:xfrm>
            <a:off x="130072" y="810256"/>
            <a:ext cx="6226997" cy="422408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3200">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har char="–"/>
              <a:defRPr sz="2800">
                <a:solidFill>
                  <a:schemeClr val="tx1"/>
                </a:solidFill>
                <a:latin typeface="Calibri" pitchFamily="34" charset="0"/>
              </a:defRPr>
            </a:lvl2pPr>
            <a:lvl3pPr marL="1143000" indent="-228600" algn="l" rtl="0" eaLnBrk="1" fontAlgn="base" hangingPunct="1">
              <a:spcBef>
                <a:spcPct val="20000"/>
              </a:spcBef>
              <a:spcAft>
                <a:spcPct val="0"/>
              </a:spcAft>
              <a:buChar char="•"/>
              <a:defRPr sz="24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 typeface="Symbol" charset="0"/>
              <a:buNone/>
              <a:defRPr/>
            </a:pPr>
            <a:r>
              <a:rPr lang="en-US" sz="1500" b="1" u="sng" dirty="0">
                <a:solidFill>
                  <a:srgbClr val="006600"/>
                </a:solidFill>
                <a:ea typeface="ＭＳ Ｐゴシック" charset="0"/>
                <a:cs typeface="ＭＳ Ｐゴシック" charset="0"/>
              </a:rPr>
              <a:t>Objective</a:t>
            </a:r>
          </a:p>
          <a:p>
            <a:pPr marL="73152" indent="-73152">
              <a:spcBef>
                <a:spcPts val="0"/>
              </a:spcBef>
              <a:spcAft>
                <a:spcPts val="800"/>
              </a:spcAft>
              <a:buFont typeface="Arial"/>
              <a:buChar char="•"/>
            </a:pPr>
            <a:r>
              <a:rPr lang="en-US" sz="1500" dirty="0"/>
              <a:t>We investigated the changes in seasonal environmental drivers and predictability of African fire using the analytical framework of Stepwise Generalized Equilibrium Feedback Assessment (SGEFA) and machine learning techniques (MLTs).</a:t>
            </a:r>
          </a:p>
          <a:p>
            <a:pPr marL="0" indent="0">
              <a:spcBef>
                <a:spcPts val="0"/>
              </a:spcBef>
              <a:spcAft>
                <a:spcPts val="200"/>
              </a:spcAft>
              <a:buNone/>
            </a:pPr>
            <a:r>
              <a:rPr lang="en-US" sz="1500" b="1" u="sng" dirty="0">
                <a:solidFill>
                  <a:srgbClr val="00673E"/>
                </a:solidFill>
                <a:ea typeface="ＭＳ Ｐゴシック" charset="0"/>
                <a:cs typeface="ＭＳ Ｐゴシック" charset="0"/>
              </a:rPr>
              <a:t>New Science</a:t>
            </a:r>
          </a:p>
          <a:p>
            <a:pPr marL="73152" indent="-73152">
              <a:spcBef>
                <a:spcPts val="0"/>
              </a:spcBef>
              <a:spcAft>
                <a:spcPts val="200"/>
              </a:spcAft>
              <a:buFont typeface="Arial"/>
              <a:buChar char="•"/>
            </a:pPr>
            <a:r>
              <a:rPr lang="en-US" sz="1500" dirty="0"/>
              <a:t>The impacts of sea-surface temperature, soil moisture, and leaf area index were quantified and found to dominate the fire seasonal variability by regulating regional burning condition and fuel supply. </a:t>
            </a:r>
          </a:p>
          <a:p>
            <a:pPr marL="73152" indent="-73152">
              <a:spcBef>
                <a:spcPts val="0"/>
              </a:spcBef>
              <a:spcAft>
                <a:spcPts val="200"/>
              </a:spcAft>
              <a:buFont typeface="Arial"/>
              <a:buChar char="•"/>
            </a:pPr>
            <a:r>
              <a:rPr lang="en-US" sz="1500" dirty="0"/>
              <a:t>Compared with previously-identified atmospheric and socioeconomic predictors, these slowly evolving oceanic and terrestrial predictors were further identified to determine the seasonal predictability of fire activity in Africa. </a:t>
            </a:r>
          </a:p>
          <a:p>
            <a:pPr marL="73152" indent="-73152">
              <a:spcBef>
                <a:spcPts val="0"/>
              </a:spcBef>
              <a:spcAft>
                <a:spcPts val="200"/>
              </a:spcAft>
              <a:buFont typeface="Arial"/>
              <a:buChar char="•"/>
            </a:pPr>
            <a:r>
              <a:rPr lang="en-US" sz="1500" dirty="0"/>
              <a:t>The combined SGEFA-MLT approach achieved skillful prediction of African fire one month in advance (Figs. A and B).</a:t>
            </a:r>
          </a:p>
          <a:p>
            <a:pPr marL="0" indent="0">
              <a:spcBef>
                <a:spcPts val="0"/>
              </a:spcBef>
              <a:spcAft>
                <a:spcPts val="200"/>
              </a:spcAft>
              <a:buNone/>
            </a:pPr>
            <a:r>
              <a:rPr lang="en-US" sz="1500" b="1" u="sng" dirty="0">
                <a:solidFill>
                  <a:srgbClr val="00673E"/>
                </a:solidFill>
                <a:ea typeface="ＭＳ Ｐゴシック" charset="0"/>
                <a:cs typeface="ＭＳ Ｐゴシック" charset="0"/>
              </a:rPr>
              <a:t>Significance</a:t>
            </a:r>
          </a:p>
          <a:p>
            <a:pPr marL="73152" indent="-73152">
              <a:spcBef>
                <a:spcPts val="0"/>
              </a:spcBef>
              <a:spcAft>
                <a:spcPts val="200"/>
              </a:spcAft>
              <a:buFont typeface="Arial"/>
              <a:buChar char="•"/>
            </a:pPr>
            <a:r>
              <a:rPr lang="en-US" sz="1500" dirty="0"/>
              <a:t>We provide the first clear evidence of the drivers underlying seasonal changes in African fire.</a:t>
            </a:r>
          </a:p>
          <a:p>
            <a:pPr marL="73152" indent="-73152">
              <a:spcBef>
                <a:spcPts val="0"/>
              </a:spcBef>
              <a:spcAft>
                <a:spcPts val="200"/>
              </a:spcAft>
              <a:buFont typeface="Arial"/>
              <a:buChar char="•"/>
            </a:pPr>
            <a:r>
              <a:rPr lang="en-US" sz="1500" dirty="0"/>
              <a:t>We provide an encouraging regional diagnostic and prediction framework that can be generalized for building a global fire early-warning system.</a:t>
            </a:r>
          </a:p>
        </p:txBody>
      </p:sp>
      <p:sp>
        <p:nvSpPr>
          <p:cNvPr id="19" name="Rectangle 18"/>
          <p:cNvSpPr/>
          <p:nvPr/>
        </p:nvSpPr>
        <p:spPr>
          <a:xfrm>
            <a:off x="0" y="-9832"/>
            <a:ext cx="9144000" cy="737896"/>
          </a:xfrm>
          <a:prstGeom prst="rect">
            <a:avLst/>
          </a:prstGeom>
          <a:solidFill>
            <a:srgbClr val="008000"/>
          </a:solidFill>
          <a:ln>
            <a:solidFill>
              <a:srgbClr val="2975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0977" y="-25635"/>
            <a:ext cx="9017000" cy="731520"/>
          </a:xfrm>
          <a:prstGeom prst="rect">
            <a:avLst/>
          </a:prstGeom>
          <a:noFill/>
        </p:spPr>
        <p:txBody>
          <a:bodyPr wrap="square" rtlCol="0">
            <a:noAutofit/>
          </a:bodyPr>
          <a:lstStyle/>
          <a:p>
            <a:pPr algn="ctr"/>
            <a:r>
              <a:rPr lang="en-US" sz="2300" b="1" dirty="0">
                <a:solidFill>
                  <a:schemeClr val="bg1"/>
                </a:solidFill>
                <a:latin typeface="Calibri" panose="020F0502020204030204" pitchFamily="34" charset="0"/>
              </a:rPr>
              <a:t>Analytical Framework and Machine Learning Techniques Used to Quantify and Predict Seasonal Variation in African Fire</a:t>
            </a:r>
            <a:endParaRPr lang="en-US" sz="2600" b="1" dirty="0">
              <a:solidFill>
                <a:schemeClr val="bg1"/>
              </a:solidFill>
              <a:latin typeface="Calibri" panose="020F0502020204030204" pitchFamily="34" charset="0"/>
            </a:endParaRPr>
          </a:p>
        </p:txBody>
      </p:sp>
      <p:sp>
        <p:nvSpPr>
          <p:cNvPr id="14" name="Rectangle 7"/>
          <p:cNvSpPr>
            <a:spLocks noChangeArrowheads="1"/>
          </p:cNvSpPr>
          <p:nvPr/>
        </p:nvSpPr>
        <p:spPr bwMode="auto">
          <a:xfrm>
            <a:off x="202697" y="5709794"/>
            <a:ext cx="6226997" cy="1015663"/>
          </a:xfrm>
          <a:prstGeom prst="rect">
            <a:avLst/>
          </a:prstGeom>
          <a:noFill/>
          <a:ln>
            <a:noFill/>
          </a:ln>
        </p:spPr>
        <p:txBody>
          <a:bodyPr wrap="square">
            <a:spAutoFit/>
          </a:bodyPr>
          <a:lstStyle/>
          <a:p>
            <a:pPr>
              <a:defRPr/>
            </a:pPr>
            <a:r>
              <a:rPr lang="en-US" sz="1200" b="1" u="sng" dirty="0">
                <a:solidFill>
                  <a:srgbClr val="00673E"/>
                </a:solidFill>
                <a:latin typeface="Calibri" panose="020F0502020204030204" pitchFamily="34" charset="0"/>
                <a:ea typeface="ＭＳ Ｐゴシック" charset="0"/>
                <a:cs typeface="Calibri" panose="020F0502020204030204" pitchFamily="34" charset="0"/>
              </a:rPr>
              <a:t>Contact: </a:t>
            </a:r>
            <a:r>
              <a:rPr lang="en-US" sz="1200" b="1" i="1" dirty="0">
                <a:latin typeface="Calibri" panose="020F0502020204030204" pitchFamily="34" charset="0"/>
                <a:cs typeface="Calibri" panose="020F0502020204030204" pitchFamily="34" charset="0"/>
              </a:rPr>
              <a:t>Jiafu Mao (</a:t>
            </a:r>
            <a:r>
              <a:rPr lang="en-US" sz="1200" b="1" i="1" dirty="0" err="1">
                <a:latin typeface="Calibri" panose="020F0502020204030204" pitchFamily="34" charset="0"/>
                <a:cs typeface="Calibri" panose="020F0502020204030204" pitchFamily="34" charset="0"/>
              </a:rPr>
              <a:t>maoj@ornl.gov</a:t>
            </a:r>
            <a:r>
              <a:rPr lang="en-US" sz="1200" b="1" i="1" dirty="0">
                <a:latin typeface="Calibri" panose="020F0502020204030204" pitchFamily="34" charset="0"/>
                <a:cs typeface="Calibri" panose="020F0502020204030204" pitchFamily="34" charset="0"/>
              </a:rPr>
              <a:t>); </a:t>
            </a:r>
          </a:p>
          <a:p>
            <a:pPr>
              <a:defRPr/>
            </a:pPr>
            <a:r>
              <a:rPr lang="en-US" sz="1200" b="1" u="sng" dirty="0">
                <a:solidFill>
                  <a:srgbClr val="00673E"/>
                </a:solidFill>
                <a:latin typeface="Calibri" panose="020F0502020204030204" pitchFamily="34" charset="0"/>
                <a:ea typeface="ＭＳ Ｐゴシック" charset="0"/>
                <a:cs typeface="Calibri" panose="020F0502020204030204" pitchFamily="34" charset="0"/>
              </a:rPr>
              <a:t>Funding: </a:t>
            </a:r>
            <a:r>
              <a:rPr lang="en-US" sz="1200" b="1" i="1" dirty="0">
                <a:latin typeface="Calibri" panose="020F0502020204030204" pitchFamily="34" charset="0"/>
                <a:cs typeface="Calibri" panose="020F0502020204030204" pitchFamily="34" charset="0"/>
              </a:rPr>
              <a:t>ORNL ESD, RUBISCO SFA, DE-SC0012534, and E3SM.</a:t>
            </a:r>
          </a:p>
          <a:p>
            <a:pPr lvl="0"/>
            <a:r>
              <a:rPr lang="en-US" sz="1200" b="1" u="sng" dirty="0">
                <a:solidFill>
                  <a:srgbClr val="00673E"/>
                </a:solidFill>
                <a:latin typeface="Calibri" panose="020F0502020204030204" pitchFamily="34" charset="0"/>
                <a:ea typeface="ＭＳ Ｐゴシック" charset="0"/>
                <a:cs typeface="Calibri" panose="020F0502020204030204" pitchFamily="34" charset="0"/>
              </a:rPr>
              <a:t>Citation: </a:t>
            </a:r>
            <a:r>
              <a:rPr lang="en-US" sz="1200" dirty="0">
                <a:latin typeface="Calibri" panose="020F0502020204030204" pitchFamily="34" charset="0"/>
                <a:cs typeface="Calibri" panose="020F0502020204030204" pitchFamily="34" charset="0"/>
              </a:rPr>
              <a:t>Yan Yu</a:t>
            </a:r>
            <a:r>
              <a:rPr lang="en-US" sz="1200" baseline="30000" dirty="0">
                <a:latin typeface="Calibri" panose="020F0502020204030204" pitchFamily="34" charset="0"/>
                <a:cs typeface="Calibri" panose="020F0502020204030204" pitchFamily="34" charset="0"/>
              </a:rPr>
              <a:t>**</a:t>
            </a:r>
            <a:r>
              <a:rPr lang="en-US" sz="1200" dirty="0">
                <a:latin typeface="Calibri" panose="020F0502020204030204" pitchFamily="34" charset="0"/>
                <a:cs typeface="Calibri" panose="020F0502020204030204" pitchFamily="34" charset="0"/>
              </a:rPr>
              <a:t>, Jiafu Mao*,**, Peter E. Thornton, Michael </a:t>
            </a:r>
            <a:r>
              <a:rPr lang="en-US" sz="1200" dirty="0" err="1">
                <a:latin typeface="Calibri" panose="020F0502020204030204" pitchFamily="34" charset="0"/>
                <a:cs typeface="Calibri" panose="020F0502020204030204" pitchFamily="34" charset="0"/>
              </a:rPr>
              <a:t>Notaro</a:t>
            </a:r>
            <a:r>
              <a:rPr lang="en-US" sz="1200" dirty="0">
                <a:latin typeface="Calibri" panose="020F0502020204030204" pitchFamily="34" charset="0"/>
                <a:cs typeface="Calibri" panose="020F0502020204030204" pitchFamily="34" charset="0"/>
              </a:rPr>
              <a:t>, Stan D. </a:t>
            </a:r>
            <a:r>
              <a:rPr lang="en-US" sz="1200" dirty="0" err="1">
                <a:latin typeface="Calibri" panose="020F0502020204030204" pitchFamily="34" charset="0"/>
                <a:cs typeface="Calibri" panose="020F0502020204030204" pitchFamily="34" charset="0"/>
              </a:rPr>
              <a:t>Wullschleger</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Xiaoying</a:t>
            </a:r>
            <a:r>
              <a:rPr lang="en-US" sz="1200" dirty="0">
                <a:latin typeface="Calibri" panose="020F0502020204030204" pitchFamily="34" charset="0"/>
                <a:cs typeface="Calibri" panose="020F0502020204030204" pitchFamily="34" charset="0"/>
              </a:rPr>
              <a:t> Shi, Forrest M. Hoffman, and </a:t>
            </a:r>
            <a:r>
              <a:rPr lang="en-US" sz="1200" dirty="0" err="1">
                <a:latin typeface="Calibri" panose="020F0502020204030204" pitchFamily="34" charset="0"/>
                <a:cs typeface="Calibri" panose="020F0502020204030204" pitchFamily="34" charset="0"/>
              </a:rPr>
              <a:t>Yaoping</a:t>
            </a:r>
            <a:r>
              <a:rPr lang="en-US" sz="1200" dirty="0">
                <a:latin typeface="Calibri" panose="020F0502020204030204" pitchFamily="34" charset="0"/>
                <a:cs typeface="Calibri" panose="020F0502020204030204" pitchFamily="34" charset="0"/>
              </a:rPr>
              <a:t> Wang (2020). </a:t>
            </a:r>
            <a:r>
              <a:rPr lang="en-US" sz="1200" i="1" dirty="0">
                <a:latin typeface="Calibri" panose="020F0502020204030204" pitchFamily="34" charset="0"/>
                <a:cs typeface="Calibri" panose="020F0502020204030204" pitchFamily="34" charset="0"/>
              </a:rPr>
              <a:t>Quantifying the drivers and predictability of seasonal changes in African fire. </a:t>
            </a:r>
            <a:r>
              <a:rPr lang="en-US" sz="1200" b="1" i="1" u="sng" dirty="0">
                <a:latin typeface="Calibri" panose="020F0502020204030204" pitchFamily="34" charset="0"/>
                <a:cs typeface="Calibri" panose="020F0502020204030204" pitchFamily="34" charset="0"/>
              </a:rPr>
              <a:t>Nature Communications</a:t>
            </a:r>
            <a:r>
              <a:rPr lang="en-US" sz="1200" b="1" dirty="0">
                <a:latin typeface="Calibri" panose="020F0502020204030204" pitchFamily="34" charset="0"/>
                <a:cs typeface="Calibri" panose="020F0502020204030204" pitchFamily="34" charset="0"/>
              </a:rPr>
              <a:t>, </a:t>
            </a:r>
            <a:r>
              <a:rPr lang="en-US" sz="1200">
                <a:latin typeface="Calibri" panose="020F0502020204030204" pitchFamily="34" charset="0"/>
                <a:cs typeface="Calibri" panose="020F0502020204030204" pitchFamily="34" charset="0"/>
              </a:rPr>
              <a:t>11 2893.</a:t>
            </a:r>
            <a:endParaRPr lang="en-US" sz="1200" dirty="0">
              <a:latin typeface="Calibri" pitchFamily="34" charset="0"/>
              <a:cs typeface="+mn-cs"/>
            </a:endParaRPr>
          </a:p>
        </p:txBody>
      </p:sp>
      <p:sp>
        <p:nvSpPr>
          <p:cNvPr id="5" name="TextBox 4"/>
          <p:cNvSpPr txBox="1"/>
          <p:nvPr/>
        </p:nvSpPr>
        <p:spPr>
          <a:xfrm>
            <a:off x="10680700" y="5397500"/>
            <a:ext cx="184666" cy="346249"/>
          </a:xfrm>
          <a:prstGeom prst="rect">
            <a:avLst/>
          </a:prstGeom>
          <a:noFill/>
        </p:spPr>
        <p:txBody>
          <a:bodyPr wrap="none" rtlCol="0">
            <a:spAutoFit/>
          </a:bodyPr>
          <a:lstStyle/>
          <a:p>
            <a:pPr algn="ctr">
              <a:lnSpc>
                <a:spcPct val="90000"/>
              </a:lnSpc>
            </a:pPr>
            <a:endParaRPr lang="en-US" dirty="0"/>
          </a:p>
        </p:txBody>
      </p:sp>
      <p:sp>
        <p:nvSpPr>
          <p:cNvPr id="24" name="TextBox 23">
            <a:extLst>
              <a:ext uri="{FF2B5EF4-FFF2-40B4-BE49-F238E27FC236}">
                <a16:creationId xmlns:a16="http://schemas.microsoft.com/office/drawing/2014/main" id="{348CC3B7-FB6E-6B41-BEC2-6337A6770715}"/>
              </a:ext>
            </a:extLst>
          </p:cNvPr>
          <p:cNvSpPr txBox="1"/>
          <p:nvPr/>
        </p:nvSpPr>
        <p:spPr>
          <a:xfrm>
            <a:off x="6134022" y="2346655"/>
            <a:ext cx="245884" cy="341632"/>
          </a:xfrm>
          <a:prstGeom prst="rect">
            <a:avLst/>
          </a:prstGeom>
          <a:solidFill>
            <a:schemeClr val="bg1"/>
          </a:solidFill>
        </p:spPr>
        <p:txBody>
          <a:bodyPr wrap="square" rtlCol="0">
            <a:spAutoFit/>
          </a:bodyPr>
          <a:lstStyle/>
          <a:p>
            <a:pPr algn="ctr">
              <a:lnSpc>
                <a:spcPct val="90000"/>
              </a:lnSpc>
            </a:pPr>
            <a:endParaRPr lang="en-US" dirty="0"/>
          </a:p>
        </p:txBody>
      </p:sp>
      <p:sp>
        <p:nvSpPr>
          <p:cNvPr id="25" name="TextBox 24">
            <a:extLst>
              <a:ext uri="{FF2B5EF4-FFF2-40B4-BE49-F238E27FC236}">
                <a16:creationId xmlns:a16="http://schemas.microsoft.com/office/drawing/2014/main" id="{8E02B85C-DC51-094B-B8C0-ED4DF657F354}"/>
              </a:ext>
            </a:extLst>
          </p:cNvPr>
          <p:cNvSpPr txBox="1"/>
          <p:nvPr/>
        </p:nvSpPr>
        <p:spPr>
          <a:xfrm>
            <a:off x="6064639" y="4132056"/>
            <a:ext cx="245884" cy="341632"/>
          </a:xfrm>
          <a:prstGeom prst="rect">
            <a:avLst/>
          </a:prstGeom>
          <a:solidFill>
            <a:schemeClr val="bg1"/>
          </a:solidFill>
        </p:spPr>
        <p:txBody>
          <a:bodyPr wrap="square" rtlCol="0">
            <a:spAutoFit/>
          </a:bodyPr>
          <a:lstStyle/>
          <a:p>
            <a:pPr algn="ctr">
              <a:lnSpc>
                <a:spcPct val="90000"/>
              </a:lnSpc>
            </a:pPr>
            <a:endParaRPr lang="en-US" dirty="0"/>
          </a:p>
        </p:txBody>
      </p:sp>
      <p:sp>
        <p:nvSpPr>
          <p:cNvPr id="26" name="TextBox 25">
            <a:extLst>
              <a:ext uri="{FF2B5EF4-FFF2-40B4-BE49-F238E27FC236}">
                <a16:creationId xmlns:a16="http://schemas.microsoft.com/office/drawing/2014/main" id="{0F5D2BAE-64AF-8044-BA90-5E8B1156DFB1}"/>
              </a:ext>
            </a:extLst>
          </p:cNvPr>
          <p:cNvSpPr txBox="1"/>
          <p:nvPr/>
        </p:nvSpPr>
        <p:spPr>
          <a:xfrm>
            <a:off x="8732427" y="2413100"/>
            <a:ext cx="245884" cy="914400"/>
          </a:xfrm>
          <a:prstGeom prst="rect">
            <a:avLst/>
          </a:prstGeom>
          <a:solidFill>
            <a:schemeClr val="bg1"/>
          </a:solidFill>
        </p:spPr>
        <p:txBody>
          <a:bodyPr wrap="square" rtlCol="0">
            <a:spAutoFit/>
          </a:bodyPr>
          <a:lstStyle/>
          <a:p>
            <a:pPr algn="ctr">
              <a:lnSpc>
                <a:spcPct val="90000"/>
              </a:lnSpc>
            </a:pPr>
            <a:endParaRPr lang="en-US" dirty="0"/>
          </a:p>
        </p:txBody>
      </p:sp>
      <p:sp>
        <p:nvSpPr>
          <p:cNvPr id="15" name="Rectangle 14">
            <a:extLst>
              <a:ext uri="{FF2B5EF4-FFF2-40B4-BE49-F238E27FC236}">
                <a16:creationId xmlns:a16="http://schemas.microsoft.com/office/drawing/2014/main" id="{34DC0B2D-D7F8-EB4A-8A82-C6B555A28BB8}"/>
              </a:ext>
            </a:extLst>
          </p:cNvPr>
          <p:cNvSpPr/>
          <p:nvPr/>
        </p:nvSpPr>
        <p:spPr>
          <a:xfrm>
            <a:off x="6012557" y="5185953"/>
            <a:ext cx="3141717" cy="1384995"/>
          </a:xfrm>
          <a:prstGeom prst="rect">
            <a:avLst/>
          </a:prstGeom>
        </p:spPr>
        <p:txBody>
          <a:bodyPr wrap="square">
            <a:spAutoFit/>
          </a:bodyPr>
          <a:lstStyle/>
          <a:p>
            <a:pPr algn="ctr"/>
            <a:r>
              <a:rPr lang="en-US" sz="800" b="1" dirty="0"/>
              <a:t>Predictability of the South Africa (A) and North Africa (B) fire carbon emission anomalies as a function of lead time, estimated using multiple MLTs. </a:t>
            </a:r>
            <a:r>
              <a:rPr lang="en-US" sz="600" dirty="0"/>
              <a:t>The predictability is represented by the squared correlation coefficient (R</a:t>
            </a:r>
            <a:r>
              <a:rPr lang="en-US" sz="600" baseline="30000" dirty="0"/>
              <a:t>2</a:t>
            </a:r>
            <a:r>
              <a:rPr lang="en-US" sz="600" dirty="0"/>
              <a:t>) between the predicted and observed monthly anomalies (n = 60) of the regional average fire carbon emissions across the (a) northern and (b) southern African ecoregions. The assessed sets of predictors include previously identified atmospheric and socioeconomic predictors (blue), currently identified oceanic and terrestrial predictors (black), and the combination of all these predictors (red). The assessed models include season-specific models (filled circles), in which the MLTs are built and applied by season, and all-season models (open squares). The circles and squares indicate the mean R</a:t>
            </a:r>
            <a:r>
              <a:rPr lang="en-US" sz="600" baseline="30000" dirty="0"/>
              <a:t>2</a:t>
            </a:r>
            <a:r>
              <a:rPr lang="en-US" sz="600" dirty="0"/>
              <a:t> across the 100 ensemble members of the best MLT (Methods), and the vertical lines indicate the range of 10</a:t>
            </a:r>
            <a:r>
              <a:rPr lang="en-US" sz="600" baseline="30000" dirty="0"/>
              <a:t>th</a:t>
            </a:r>
            <a:r>
              <a:rPr lang="en-US" sz="600" dirty="0"/>
              <a:t> and 90</a:t>
            </a:r>
            <a:r>
              <a:rPr lang="en-US" sz="600" baseline="30000" dirty="0"/>
              <a:t>th</a:t>
            </a:r>
            <a:r>
              <a:rPr lang="en-US" sz="600" dirty="0"/>
              <a:t> percentiles of the 100 ensemble members. </a:t>
            </a:r>
            <a:endParaRPr lang="en-US" sz="600" b="1" baseline="30000" dirty="0"/>
          </a:p>
        </p:txBody>
      </p:sp>
      <p:pic>
        <p:nvPicPr>
          <p:cNvPr id="16" name="Picture 15">
            <a:extLst>
              <a:ext uri="{FF2B5EF4-FFF2-40B4-BE49-F238E27FC236}">
                <a16:creationId xmlns:a16="http://schemas.microsoft.com/office/drawing/2014/main" id="{DA15553C-1A75-1449-AE86-28EF76D55125}"/>
              </a:ext>
            </a:extLst>
          </p:cNvPr>
          <p:cNvPicPr/>
          <p:nvPr/>
        </p:nvPicPr>
        <p:blipFill rotWithShape="1">
          <a:blip r:embed="rId4"/>
          <a:srcRect l="51311" t="6482" r="1437" b="11642"/>
          <a:stretch/>
        </p:blipFill>
        <p:spPr>
          <a:xfrm>
            <a:off x="6277857" y="791114"/>
            <a:ext cx="2584011" cy="2082858"/>
          </a:xfrm>
          <a:prstGeom prst="rect">
            <a:avLst/>
          </a:prstGeom>
        </p:spPr>
      </p:pic>
      <p:pic>
        <p:nvPicPr>
          <p:cNvPr id="17" name="Picture 16">
            <a:extLst>
              <a:ext uri="{FF2B5EF4-FFF2-40B4-BE49-F238E27FC236}">
                <a16:creationId xmlns:a16="http://schemas.microsoft.com/office/drawing/2014/main" id="{AB21EEAD-1D3D-4045-A376-0103A810A65F}"/>
              </a:ext>
            </a:extLst>
          </p:cNvPr>
          <p:cNvPicPr/>
          <p:nvPr/>
        </p:nvPicPr>
        <p:blipFill rotWithShape="1">
          <a:blip r:embed="rId4"/>
          <a:srcRect l="3453" t="6751" r="49295"/>
          <a:stretch/>
        </p:blipFill>
        <p:spPr>
          <a:xfrm>
            <a:off x="6248712" y="2854854"/>
            <a:ext cx="2584012" cy="2372196"/>
          </a:xfrm>
          <a:prstGeom prst="rect">
            <a:avLst/>
          </a:prstGeom>
        </p:spPr>
      </p:pic>
      <p:sp>
        <p:nvSpPr>
          <p:cNvPr id="2" name="TextBox 1">
            <a:extLst>
              <a:ext uri="{FF2B5EF4-FFF2-40B4-BE49-F238E27FC236}">
                <a16:creationId xmlns:a16="http://schemas.microsoft.com/office/drawing/2014/main" id="{E0E6338C-06C8-AA44-B7BF-2CAA6F2B4D3F}"/>
              </a:ext>
            </a:extLst>
          </p:cNvPr>
          <p:cNvSpPr txBox="1"/>
          <p:nvPr/>
        </p:nvSpPr>
        <p:spPr>
          <a:xfrm>
            <a:off x="8413581" y="911286"/>
            <a:ext cx="400692" cy="258532"/>
          </a:xfrm>
          <a:prstGeom prst="rect">
            <a:avLst/>
          </a:prstGeom>
          <a:noFill/>
        </p:spPr>
        <p:txBody>
          <a:bodyPr wrap="square" rtlCol="0">
            <a:spAutoFit/>
          </a:bodyPr>
          <a:lstStyle/>
          <a:p>
            <a:pPr algn="ctr">
              <a:lnSpc>
                <a:spcPct val="90000"/>
              </a:lnSpc>
            </a:pPr>
            <a:r>
              <a:rPr lang="en-US" sz="1200" b="1" dirty="0"/>
              <a:t>(A)</a:t>
            </a:r>
          </a:p>
        </p:txBody>
      </p:sp>
      <p:sp>
        <p:nvSpPr>
          <p:cNvPr id="27" name="TextBox 26">
            <a:extLst>
              <a:ext uri="{FF2B5EF4-FFF2-40B4-BE49-F238E27FC236}">
                <a16:creationId xmlns:a16="http://schemas.microsoft.com/office/drawing/2014/main" id="{A833660A-4CED-F440-B14C-1A9B0D64912F}"/>
              </a:ext>
            </a:extLst>
          </p:cNvPr>
          <p:cNvSpPr txBox="1"/>
          <p:nvPr/>
        </p:nvSpPr>
        <p:spPr>
          <a:xfrm>
            <a:off x="8397598" y="2975026"/>
            <a:ext cx="400692" cy="258532"/>
          </a:xfrm>
          <a:prstGeom prst="rect">
            <a:avLst/>
          </a:prstGeom>
          <a:noFill/>
        </p:spPr>
        <p:txBody>
          <a:bodyPr wrap="square" rtlCol="0">
            <a:spAutoFit/>
          </a:bodyPr>
          <a:lstStyle/>
          <a:p>
            <a:pPr algn="ctr">
              <a:lnSpc>
                <a:spcPct val="90000"/>
              </a:lnSpc>
            </a:pPr>
            <a:r>
              <a:rPr lang="en-US" sz="1200" b="1" dirty="0"/>
              <a:t>(B)</a:t>
            </a:r>
          </a:p>
        </p:txBody>
      </p:sp>
      <p:sp>
        <p:nvSpPr>
          <p:cNvPr id="3" name="TextBox 2">
            <a:extLst>
              <a:ext uri="{FF2B5EF4-FFF2-40B4-BE49-F238E27FC236}">
                <a16:creationId xmlns:a16="http://schemas.microsoft.com/office/drawing/2014/main" id="{2CF2390D-1981-D246-BEC9-7C9EFEF82358}"/>
              </a:ext>
            </a:extLst>
          </p:cNvPr>
          <p:cNvSpPr txBox="1"/>
          <p:nvPr/>
        </p:nvSpPr>
        <p:spPr>
          <a:xfrm>
            <a:off x="7284378" y="1832543"/>
            <a:ext cx="1406953" cy="258532"/>
          </a:xfrm>
          <a:prstGeom prst="rect">
            <a:avLst/>
          </a:prstGeom>
          <a:noFill/>
        </p:spPr>
        <p:txBody>
          <a:bodyPr wrap="square" rtlCol="0">
            <a:spAutoFit/>
          </a:bodyPr>
          <a:lstStyle/>
          <a:p>
            <a:pPr algn="ctr">
              <a:lnSpc>
                <a:spcPct val="90000"/>
              </a:lnSpc>
            </a:pPr>
            <a:r>
              <a:rPr lang="en-US" sz="1200" b="1" dirty="0"/>
              <a:t>South Africa</a:t>
            </a:r>
          </a:p>
        </p:txBody>
      </p:sp>
      <p:sp>
        <p:nvSpPr>
          <p:cNvPr id="28" name="TextBox 27">
            <a:extLst>
              <a:ext uri="{FF2B5EF4-FFF2-40B4-BE49-F238E27FC236}">
                <a16:creationId xmlns:a16="http://schemas.microsoft.com/office/drawing/2014/main" id="{5715ABB6-27FF-7042-BA56-EE3E0AD15487}"/>
              </a:ext>
            </a:extLst>
          </p:cNvPr>
          <p:cNvSpPr txBox="1"/>
          <p:nvPr/>
        </p:nvSpPr>
        <p:spPr>
          <a:xfrm>
            <a:off x="7251146" y="3616605"/>
            <a:ext cx="1406953" cy="258532"/>
          </a:xfrm>
          <a:prstGeom prst="rect">
            <a:avLst/>
          </a:prstGeom>
          <a:noFill/>
        </p:spPr>
        <p:txBody>
          <a:bodyPr wrap="square" rtlCol="0">
            <a:spAutoFit/>
          </a:bodyPr>
          <a:lstStyle/>
          <a:p>
            <a:pPr algn="ctr">
              <a:lnSpc>
                <a:spcPct val="90000"/>
              </a:lnSpc>
            </a:pPr>
            <a:r>
              <a:rPr lang="en-US" sz="1200" b="1" dirty="0"/>
              <a:t>North Africa</a:t>
            </a:r>
          </a:p>
        </p:txBody>
      </p:sp>
    </p:spTree>
    <p:extLst>
      <p:ext uri="{BB962C8B-B14F-4D97-AF65-F5344CB8AC3E}">
        <p14:creationId xmlns:p14="http://schemas.microsoft.com/office/powerpoint/2010/main" val="598024423"/>
      </p:ext>
    </p:extLst>
  </p:cSld>
  <p:clrMapOvr>
    <a:masterClrMapping/>
  </p:clrMapOvr>
</p:sld>
</file>

<file path=ppt/theme/theme1.xml><?xml version="1.0" encoding="utf-8"?>
<a:theme xmlns:a="http://schemas.openxmlformats.org/drawingml/2006/main" name="Default Theme">
  <a:themeElements>
    <a:clrScheme name="ORNL corporate palette May 28 saturation adjust">
      <a:dk1>
        <a:sysClr val="windowText" lastClr="000000"/>
      </a:dk1>
      <a:lt1>
        <a:sysClr val="window" lastClr="FFFFFF"/>
      </a:lt1>
      <a:dk2>
        <a:srgbClr val="1E7640"/>
      </a:dk2>
      <a:lt2>
        <a:srgbClr val="FFFFFF"/>
      </a:lt2>
      <a:accent1>
        <a:srgbClr val="306DBE"/>
      </a:accent1>
      <a:accent2>
        <a:srgbClr val="84B641"/>
      </a:accent2>
      <a:accent3>
        <a:srgbClr val="DE762D"/>
      </a:accent3>
      <a:accent4>
        <a:srgbClr val="2ABDDA"/>
      </a:accent4>
      <a:accent5>
        <a:srgbClr val="A03123"/>
      </a:accent5>
      <a:accent6>
        <a:srgbClr val="FFCD00"/>
      </a:accent6>
      <a:hlink>
        <a:srgbClr val="0070B9"/>
      </a:hlink>
      <a:folHlink>
        <a:srgbClr val="1E7640"/>
      </a:folHlink>
    </a:clrScheme>
    <a:fontScheme name="ORNL 2013">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accent1"/>
          </a:solidFill>
        </a:ln>
        <a:effectLst/>
        <a:scene3d>
          <a:camera prst="orthographicFront">
            <a:rot lat="0" lon="0" rev="0"/>
          </a:camera>
          <a:lightRig rig="balanced" dir="t">
            <a:rot lat="0" lon="0" rev="0"/>
          </a:lightRig>
        </a:scene3d>
        <a:sp3d>
          <a:contourClr>
            <a:schemeClr val="lt1"/>
          </a:contourClr>
        </a:sp3d>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gn="ctr">
          <a:lnSpc>
            <a:spcPct val="90000"/>
          </a:lnSpc>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3945</TotalTime>
  <Words>435</Words>
  <Application>Microsoft Macintosh PowerPoint</Application>
  <PresentationFormat>On-screen Show (4:3)</PresentationFormat>
  <Paragraphs>19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Symbol</vt:lpstr>
      <vt:lpstr>Default Theme</vt:lpstr>
      <vt:lpstr>PowerPoint Presentation</vt:lpstr>
    </vt:vector>
  </TitlesOfParts>
  <Manager/>
  <Company>ORNL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Analytics  at the Health Data Sciences Institute</dc:title>
  <dc:subject/>
  <dc:creator>Roy, Donna Jo</dc:creator>
  <cp:keywords/>
  <dc:description/>
  <cp:lastModifiedBy>Mao, Jiafu</cp:lastModifiedBy>
  <cp:revision>512</cp:revision>
  <dcterms:created xsi:type="dcterms:W3CDTF">2014-07-09T16:38:52Z</dcterms:created>
  <dcterms:modified xsi:type="dcterms:W3CDTF">2020-06-10T19:23:35Z</dcterms:modified>
  <cp:category/>
</cp:coreProperties>
</file>