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5" r:id="rId2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715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586A74D-81BC-4965-8D76-20C793EE69AD}" type="datetimeFigureOut">
              <a:rPr lang="en-US" smtClean="0"/>
              <a:pPr/>
              <a:t>2/22/2017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BD793DC-401D-445D-9E15-8375BE67FA7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78590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Wanda says that this is a general slide with no </a:t>
            </a:r>
            <a:r>
              <a:rPr lang="en-US" smtClean="0"/>
              <a:t>specific reference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C80B9A-C993-4CEA-8A39-3AFD6A021F27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15635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36D64-B606-4833-8E9E-A8FC51B35A1D}" type="datetimeFigureOut">
              <a:rPr lang="en-US" smtClean="0"/>
              <a:pPr/>
              <a:t>2/22/2017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C275B-07AD-4C9E-AB1F-13419A9373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36D64-B606-4833-8E9E-A8FC51B35A1D}" type="datetimeFigureOut">
              <a:rPr lang="en-US" smtClean="0"/>
              <a:pPr/>
              <a:t>2/22/2017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C275B-07AD-4C9E-AB1F-13419A9373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36D64-B606-4833-8E9E-A8FC51B35A1D}" type="datetimeFigureOut">
              <a:rPr lang="en-US" smtClean="0"/>
              <a:pPr/>
              <a:t>2/22/2017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C275B-07AD-4C9E-AB1F-13419A9373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 userDrawn="1"/>
        </p:nvSpPr>
        <p:spPr bwMode="auto">
          <a:xfrm>
            <a:off x="2360613" y="6634163"/>
            <a:ext cx="6784975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hangingPunct="0">
              <a:defRPr/>
            </a:pPr>
            <a:endParaRPr lang="en-US">
              <a:latin typeface="Arial" pitchFamily="34" charset="0"/>
            </a:endParaRPr>
          </a:p>
        </p:txBody>
      </p:sp>
      <p:sp>
        <p:nvSpPr>
          <p:cNvPr id="6" name="Rectangle 8"/>
          <p:cNvSpPr/>
          <p:nvPr userDrawn="1"/>
        </p:nvSpPr>
        <p:spPr bwMode="auto">
          <a:xfrm>
            <a:off x="0" y="6634163"/>
            <a:ext cx="2333625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hangingPunct="0">
              <a:defRPr/>
            </a:pPr>
            <a:endParaRPr lang="en-US">
              <a:latin typeface="Arial" pitchFamily="34" charset="0"/>
            </a:endParaRPr>
          </a:p>
        </p:txBody>
      </p:sp>
      <p:sp>
        <p:nvSpPr>
          <p:cNvPr id="7" name="Rectangle 235"/>
          <p:cNvSpPr>
            <a:spLocks noChangeArrowheads="1"/>
          </p:cNvSpPr>
          <p:nvPr/>
        </p:nvSpPr>
        <p:spPr bwMode="auto">
          <a:xfrm>
            <a:off x="2398713" y="6646863"/>
            <a:ext cx="6588125" cy="211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71450" indent="-171450" algn="r" eaLnBrk="0" hangingPunct="0">
              <a:lnSpc>
                <a:spcPct val="90000"/>
              </a:lnSpc>
              <a:defRPr/>
            </a:pPr>
            <a:r>
              <a:rPr lang="en-US" sz="1200" b="1" dirty="0">
                <a:solidFill>
                  <a:schemeClr val="bg1"/>
                </a:solidFill>
                <a:ea typeface="Rod"/>
                <a:cs typeface="Rod"/>
              </a:rPr>
              <a:t>Department of Energy  •  Office of Science  •  Biological and Environmental Research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838200" y="1600200"/>
            <a:ext cx="38481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838700" y="1600200"/>
            <a:ext cx="3848100" cy="4525963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9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eaLnBrk="0" hangingPunct="0">
              <a:defRPr>
                <a:latin typeface="Arial" charset="0"/>
              </a:defRPr>
            </a:lvl1pPr>
          </a:lstStyle>
          <a:p>
            <a:pPr>
              <a:defRPr/>
            </a:pPr>
            <a:fld id="{2113C00A-46C3-4695-A1BF-A4D51761E61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235"/>
          <p:cNvSpPr>
            <a:spLocks noChangeArrowheads="1"/>
          </p:cNvSpPr>
          <p:nvPr userDrawn="1"/>
        </p:nvSpPr>
        <p:spPr bwMode="auto">
          <a:xfrm>
            <a:off x="-34926" y="6646863"/>
            <a:ext cx="2320925" cy="2746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71450" indent="-171450" eaLnBrk="0" hangingPunct="0">
              <a:lnSpc>
                <a:spcPct val="90000"/>
              </a:lnSpc>
              <a:defRPr/>
            </a:pPr>
            <a:fld id="{3CF22588-4ED6-4D73-B710-A92B6386A90D}" type="slidenum">
              <a:rPr lang="en-US" sz="1000">
                <a:solidFill>
                  <a:schemeClr val="bg1"/>
                </a:solidFill>
                <a:ea typeface="Rod"/>
                <a:cs typeface="Rod"/>
              </a:rPr>
              <a:pPr marL="171450" indent="-171450" eaLnBrk="0" hangingPunct="0">
                <a:lnSpc>
                  <a:spcPct val="90000"/>
                </a:lnSpc>
                <a:defRPr/>
              </a:pPr>
              <a:t>‹#›</a:t>
            </a:fld>
            <a:r>
              <a:rPr lang="en-US" sz="1000" dirty="0">
                <a:solidFill>
                  <a:schemeClr val="bg1"/>
                </a:solidFill>
                <a:ea typeface="Rod"/>
                <a:cs typeface="Rod"/>
              </a:rPr>
              <a:t>	 </a:t>
            </a:r>
            <a:r>
              <a:rPr lang="en-US" sz="1200" b="1" dirty="0" smtClean="0">
                <a:solidFill>
                  <a:schemeClr val="bg1"/>
                </a:solidFill>
                <a:ea typeface="Rod"/>
                <a:cs typeface="Rod"/>
              </a:rPr>
              <a:t>BER Climate Research</a:t>
            </a:r>
            <a:endParaRPr lang="en-US" sz="1200" b="1" dirty="0">
              <a:solidFill>
                <a:schemeClr val="bg1"/>
              </a:solidFill>
              <a:ea typeface="Rod"/>
              <a:cs typeface="Rod"/>
            </a:endParaRPr>
          </a:p>
        </p:txBody>
      </p:sp>
    </p:spTree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36D64-B606-4833-8E9E-A8FC51B35A1D}" type="datetimeFigureOut">
              <a:rPr lang="en-US" smtClean="0"/>
              <a:pPr/>
              <a:t>2/22/2017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C275B-07AD-4C9E-AB1F-13419A9373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36D64-B606-4833-8E9E-A8FC51B35A1D}" type="datetimeFigureOut">
              <a:rPr lang="en-US" smtClean="0"/>
              <a:pPr/>
              <a:t>2/22/2017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C275B-07AD-4C9E-AB1F-13419A9373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36D64-B606-4833-8E9E-A8FC51B35A1D}" type="datetimeFigureOut">
              <a:rPr lang="en-US" smtClean="0"/>
              <a:pPr/>
              <a:t>2/22/2017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C275B-07AD-4C9E-AB1F-13419A9373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36D64-B606-4833-8E9E-A8FC51B35A1D}" type="datetimeFigureOut">
              <a:rPr lang="en-US" smtClean="0"/>
              <a:pPr/>
              <a:t>2/22/2017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C275B-07AD-4C9E-AB1F-13419A9373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36D64-B606-4833-8E9E-A8FC51B35A1D}" type="datetimeFigureOut">
              <a:rPr lang="en-US" smtClean="0"/>
              <a:pPr/>
              <a:t>2/22/2017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C275B-07AD-4C9E-AB1F-13419A9373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36D64-B606-4833-8E9E-A8FC51B35A1D}" type="datetimeFigureOut">
              <a:rPr lang="en-US" smtClean="0"/>
              <a:pPr/>
              <a:t>2/22/2017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C275B-07AD-4C9E-AB1F-13419A9373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36D64-B606-4833-8E9E-A8FC51B35A1D}" type="datetimeFigureOut">
              <a:rPr lang="en-US" smtClean="0"/>
              <a:pPr/>
              <a:t>2/22/2017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C275B-07AD-4C9E-AB1F-13419A9373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36D64-B606-4833-8E9E-A8FC51B35A1D}" type="datetimeFigureOut">
              <a:rPr lang="en-US" smtClean="0"/>
              <a:pPr/>
              <a:t>2/22/2017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C275B-07AD-4C9E-AB1F-13419A9373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636D64-B606-4833-8E9E-A8FC51B35A1D}" type="datetimeFigureOut">
              <a:rPr lang="en-US" smtClean="0"/>
              <a:pPr/>
              <a:t>2/22/2017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BC275B-07AD-4C9E-AB1F-13419A9373D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4.emf"/><Relationship Id="rId5" Type="http://schemas.openxmlformats.org/officeDocument/2006/relationships/image" Target="../media/image3.emf"/><Relationship Id="rId4" Type="http://schemas.openxmlformats.org/officeDocument/2006/relationships/image" Target="../media/image2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4"/>
          <p:cNvSpPr txBox="1">
            <a:spLocks noChangeArrowheads="1"/>
          </p:cNvSpPr>
          <p:nvPr/>
        </p:nvSpPr>
        <p:spPr bwMode="auto">
          <a:xfrm>
            <a:off x="444500" y="3759200"/>
            <a:ext cx="1841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28600" y="228600"/>
            <a:ext cx="89154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b="1" dirty="0"/>
              <a:t>Polynyas’ Impact on Atmosphere Depends on Wind Direction </a:t>
            </a:r>
            <a:endParaRPr lang="en-US" sz="2400" dirty="0"/>
          </a:p>
        </p:txBody>
      </p:sp>
      <p:cxnSp>
        <p:nvCxnSpPr>
          <p:cNvPr id="7" name="Straight Connector 6"/>
          <p:cNvCxnSpPr/>
          <p:nvPr/>
        </p:nvCxnSpPr>
        <p:spPr>
          <a:xfrm rot="16200000" flipH="1">
            <a:off x="1752600" y="3733800"/>
            <a:ext cx="5562600" cy="76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228600" y="3429000"/>
            <a:ext cx="8915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304800" y="990600"/>
            <a:ext cx="365760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u="sng" dirty="0" smtClean="0"/>
              <a:t>Objective: </a:t>
            </a:r>
            <a:r>
              <a:rPr lang="en-US" sz="2000" dirty="0" smtClean="0"/>
              <a:t>Study and quantify the </a:t>
            </a:r>
            <a:r>
              <a:rPr lang="en-US" sz="2000" dirty="0"/>
              <a:t>impact of </a:t>
            </a:r>
            <a:r>
              <a:rPr lang="en-US" sz="2000" dirty="0" smtClean="0"/>
              <a:t>air/sea heat </a:t>
            </a:r>
            <a:r>
              <a:rPr lang="en-US" sz="2000" dirty="0"/>
              <a:t>exchange </a:t>
            </a:r>
            <a:r>
              <a:rPr lang="en-US" sz="2000" dirty="0" smtClean="0"/>
              <a:t>over polynyas on </a:t>
            </a:r>
            <a:r>
              <a:rPr lang="en-US" sz="2000" dirty="0"/>
              <a:t>the </a:t>
            </a:r>
            <a:r>
              <a:rPr lang="en-US" sz="2000" dirty="0" smtClean="0"/>
              <a:t>atmosphere in </a:t>
            </a:r>
            <a:r>
              <a:rPr lang="en-US" sz="2000" dirty="0"/>
              <a:t>a high-resolution climate </a:t>
            </a:r>
            <a:r>
              <a:rPr lang="en-US" sz="2000" dirty="0" smtClean="0"/>
              <a:t>model (NCAR’s ASD run).</a:t>
            </a:r>
            <a:endParaRPr lang="en-US" sz="2000" u="sng" dirty="0" smtClean="0"/>
          </a:p>
        </p:txBody>
      </p:sp>
      <p:sp>
        <p:nvSpPr>
          <p:cNvPr id="19" name="TextBox 18"/>
          <p:cNvSpPr txBox="1"/>
          <p:nvPr/>
        </p:nvSpPr>
        <p:spPr>
          <a:xfrm>
            <a:off x="228600" y="3441032"/>
            <a:ext cx="41148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u="sng" dirty="0" smtClean="0"/>
              <a:t>Research:</a:t>
            </a:r>
            <a:endParaRPr lang="en-US" sz="20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/>
              <a:t>Polynyas significantly enhance turbulent heat fluxes</a:t>
            </a:r>
            <a:r>
              <a:rPr lang="en-US" sz="2000" dirty="0"/>
              <a:t>, precipitation, </a:t>
            </a:r>
            <a:r>
              <a:rPr lang="en-US" sz="2000" dirty="0" smtClean="0"/>
              <a:t>and </a:t>
            </a:r>
            <a:r>
              <a:rPr lang="en-US" sz="2000" dirty="0"/>
              <a:t>radiative fluxes. </a:t>
            </a:r>
            <a:endParaRPr lang="en-US" sz="20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C</a:t>
            </a:r>
            <a:r>
              <a:rPr lang="en-US" sz="2000" dirty="0" smtClean="0"/>
              <a:t>louds </a:t>
            </a:r>
            <a:r>
              <a:rPr lang="en-US" sz="2000" dirty="0"/>
              <a:t>over polynyas are optically thicker and higher </a:t>
            </a:r>
            <a:r>
              <a:rPr lang="en-US" sz="2000" dirty="0" smtClean="0"/>
              <a:t>than clouds </a:t>
            </a:r>
            <a:r>
              <a:rPr lang="en-US" sz="2000" dirty="0"/>
              <a:t>over sea </a:t>
            </a:r>
            <a:r>
              <a:rPr lang="en-US" sz="2000" dirty="0" smtClean="0"/>
              <a:t>ice.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/>
              <a:t>Atmospheric response is strongest for northeasterly wind directions.</a:t>
            </a:r>
            <a:endParaRPr lang="en-US" sz="2000" dirty="0" smtClean="0"/>
          </a:p>
        </p:txBody>
      </p:sp>
      <p:sp>
        <p:nvSpPr>
          <p:cNvPr id="20" name="TextBox 19"/>
          <p:cNvSpPr txBox="1"/>
          <p:nvPr/>
        </p:nvSpPr>
        <p:spPr>
          <a:xfrm>
            <a:off x="4648200" y="3449048"/>
            <a:ext cx="4343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u="sng" dirty="0" smtClean="0"/>
              <a:t>Impact: </a:t>
            </a:r>
            <a:r>
              <a:rPr lang="en-US" sz="2000" dirty="0"/>
              <a:t>This study is the first to address polynyas in a global high-resolution climate model, and yielded some unexpected results that motivate subsequent analysis.</a:t>
            </a:r>
          </a:p>
          <a:p>
            <a:endParaRPr lang="en-US" sz="2000" u="sng" dirty="0" smtClean="0"/>
          </a:p>
        </p:txBody>
      </p:sp>
      <p:sp>
        <p:nvSpPr>
          <p:cNvPr id="12" name="TextBox 11"/>
          <p:cNvSpPr txBox="1"/>
          <p:nvPr/>
        </p:nvSpPr>
        <p:spPr>
          <a:xfrm>
            <a:off x="1371600" y="6276201"/>
            <a:ext cx="6629400" cy="55399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en-GB" sz="1000" b="1" dirty="0" smtClean="0"/>
              <a:t>Reference</a:t>
            </a:r>
            <a:r>
              <a:rPr lang="en-GB" sz="1000" b="1" dirty="0" smtClean="0"/>
              <a:t>: </a:t>
            </a:r>
            <a:r>
              <a:rPr lang="en-US" sz="1000" dirty="0"/>
              <a:t>Weijer, W., Veneziani, M., </a:t>
            </a:r>
            <a:r>
              <a:rPr lang="en-US" sz="1000" dirty="0" err="1"/>
              <a:t>Stössel</a:t>
            </a:r>
            <a:r>
              <a:rPr lang="en-US" sz="1000" dirty="0"/>
              <a:t>, A., Hecht, M.W., Jeffery, N., Jonko, A., Hodos, T. and Wang, H., </a:t>
            </a:r>
            <a:r>
              <a:rPr lang="en-US" sz="1000" dirty="0" smtClean="0"/>
              <a:t>2017. </a:t>
            </a:r>
            <a:r>
              <a:rPr lang="en-US" sz="1000" dirty="0"/>
              <a:t>Local Atmospheric Response to an Open-Ocean Polynya in a High-Resolution Climate Model. </a:t>
            </a:r>
            <a:r>
              <a:rPr lang="en-US" sz="1000" i="1" dirty="0"/>
              <a:t>Journal of Climate</a:t>
            </a:r>
            <a:r>
              <a:rPr lang="en-US" sz="1000" dirty="0"/>
              <a:t>, </a:t>
            </a:r>
            <a:r>
              <a:rPr lang="en-US" sz="1000" b="1" dirty="0"/>
              <a:t>30</a:t>
            </a:r>
            <a:r>
              <a:rPr lang="en-US" sz="1000" dirty="0"/>
              <a:t>, </a:t>
            </a:r>
            <a:r>
              <a:rPr lang="en-US" sz="1000" dirty="0" smtClean="0"/>
              <a:t>1629-1641. </a:t>
            </a:r>
            <a:r>
              <a:rPr lang="en-US" sz="1000" dirty="0"/>
              <a:t>DOI: 10.1175/JCLI-D-16-0120.1</a:t>
            </a:r>
            <a:endParaRPr lang="en-US" sz="1000" i="1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91050" y="860877"/>
            <a:ext cx="1974245" cy="1987993"/>
          </a:xfrm>
          <a:prstGeom prst="rect">
            <a:avLst/>
          </a:prstGeom>
        </p:spPr>
      </p:pic>
      <p:grpSp>
        <p:nvGrpSpPr>
          <p:cNvPr id="15" name="Group 14"/>
          <p:cNvGrpSpPr/>
          <p:nvPr/>
        </p:nvGrpSpPr>
        <p:grpSpPr>
          <a:xfrm>
            <a:off x="6816770" y="615559"/>
            <a:ext cx="2241508" cy="2078133"/>
            <a:chOff x="6477601" y="990600"/>
            <a:chExt cx="2437200" cy="2271510"/>
          </a:xfrm>
        </p:grpSpPr>
        <p:pic>
          <p:nvPicPr>
            <p:cNvPr id="6" name="Picture 5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6477601" y="990600"/>
              <a:ext cx="2437200" cy="2271510"/>
            </a:xfrm>
            <a:prstGeom prst="rect">
              <a:avLst/>
            </a:prstGeom>
          </p:spPr>
        </p:pic>
        <p:pic>
          <p:nvPicPr>
            <p:cNvPr id="8" name="Picture 7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7133713" y="1427567"/>
              <a:ext cx="1574288" cy="239911"/>
            </a:xfrm>
            <a:prstGeom prst="rect">
              <a:avLst/>
            </a:prstGeom>
          </p:spPr>
        </p:pic>
      </p:grpSp>
      <p:sp>
        <p:nvSpPr>
          <p:cNvPr id="16" name="TextBox 15"/>
          <p:cNvSpPr txBox="1"/>
          <p:nvPr/>
        </p:nvSpPr>
        <p:spPr>
          <a:xfrm>
            <a:off x="4714875" y="2813584"/>
            <a:ext cx="202569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Sea ice concentration showing open-ocean polynya in the Weddell Sea</a:t>
            </a:r>
            <a:endParaRPr lang="en-US" sz="1200" dirty="0"/>
          </a:p>
        </p:txBody>
      </p:sp>
      <p:pic>
        <p:nvPicPr>
          <p:cNvPr id="17" name="Picture 1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574820" y="903243"/>
            <a:ext cx="165750" cy="1763757"/>
          </a:xfrm>
          <a:prstGeom prst="rect">
            <a:avLst/>
          </a:prstGeom>
        </p:spPr>
      </p:pic>
      <p:sp>
        <p:nvSpPr>
          <p:cNvPr id="21" name="TextBox 20"/>
          <p:cNvSpPr txBox="1"/>
          <p:nvPr/>
        </p:nvSpPr>
        <p:spPr>
          <a:xfrm>
            <a:off x="6865960" y="2808789"/>
            <a:ext cx="202569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Precipitation anomalies for northeasterly winds striking over the polynya. </a:t>
            </a:r>
            <a:endParaRPr lang="en-US" sz="1200" dirty="0"/>
          </a:p>
        </p:txBody>
      </p:sp>
      <p:cxnSp>
        <p:nvCxnSpPr>
          <p:cNvPr id="24" name="Straight Arrow Connector 23"/>
          <p:cNvCxnSpPr/>
          <p:nvPr/>
        </p:nvCxnSpPr>
        <p:spPr>
          <a:xfrm flipH="1">
            <a:off x="7805860" y="1690692"/>
            <a:ext cx="676562" cy="483380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452</TotalTime>
  <Words>194</Words>
  <Application>Microsoft Office PowerPoint</Application>
  <PresentationFormat>On-screen Show (4:3)</PresentationFormat>
  <Paragraphs>12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Rod</vt:lpstr>
      <vt:lpstr>Office Theme</vt:lpstr>
      <vt:lpstr>PowerPoint Presentation</vt:lpstr>
    </vt:vector>
  </TitlesOfParts>
  <Company>Office of Science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renu</dc:creator>
  <cp:lastModifiedBy>Wilbert Weijer</cp:lastModifiedBy>
  <cp:revision>65</cp:revision>
  <dcterms:created xsi:type="dcterms:W3CDTF">2010-09-02T17:02:09Z</dcterms:created>
  <dcterms:modified xsi:type="dcterms:W3CDTF">2017-02-22T16:09:07Z</dcterms:modified>
</cp:coreProperties>
</file>