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3"/>
  </p:notesMasterIdLst>
  <p:handoutMasterIdLst>
    <p:handoutMasterId r:id="rId4"/>
  </p:handoutMasterIdLst>
  <p:sldIdLst>
    <p:sldId id="536" r:id="rId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5pPr>
    <a:lvl6pPr marL="2286000" algn="l" defTabSz="914400" rtl="0" eaLnBrk="1" latinLnBrk="0" hangingPunct="1">
      <a:defRPr sz="2400" kern="1200">
        <a:solidFill>
          <a:schemeClr val="tx1"/>
        </a:solidFill>
        <a:latin typeface="Arial" charset="0"/>
        <a:ea typeface="ＭＳ Ｐゴシック" pitchFamily="-106" charset="-128"/>
        <a:cs typeface="+mn-cs"/>
      </a:defRPr>
    </a:lvl6pPr>
    <a:lvl7pPr marL="2743200" algn="l" defTabSz="914400" rtl="0" eaLnBrk="1" latinLnBrk="0" hangingPunct="1">
      <a:defRPr sz="2400" kern="1200">
        <a:solidFill>
          <a:schemeClr val="tx1"/>
        </a:solidFill>
        <a:latin typeface="Arial" charset="0"/>
        <a:ea typeface="ＭＳ Ｐゴシック" pitchFamily="-106" charset="-128"/>
        <a:cs typeface="+mn-cs"/>
      </a:defRPr>
    </a:lvl7pPr>
    <a:lvl8pPr marL="3200400" algn="l" defTabSz="914400" rtl="0" eaLnBrk="1" latinLnBrk="0" hangingPunct="1">
      <a:defRPr sz="2400" kern="1200">
        <a:solidFill>
          <a:schemeClr val="tx1"/>
        </a:solidFill>
        <a:latin typeface="Arial" charset="0"/>
        <a:ea typeface="ＭＳ Ｐゴシック" pitchFamily="-106" charset="-128"/>
        <a:cs typeface="+mn-cs"/>
      </a:defRPr>
    </a:lvl8pPr>
    <a:lvl9pPr marL="3657600" algn="l" defTabSz="914400" rtl="0" eaLnBrk="1" latinLnBrk="0" hangingPunct="1">
      <a:defRPr sz="2400"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FF"/>
    <a:srgbClr val="FF0552"/>
    <a:srgbClr val="FF9900"/>
    <a:srgbClr val="FF125D"/>
    <a:srgbClr val="C0B37A"/>
    <a:srgbClr val="0066FF"/>
    <a:srgbClr val="F0E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39"/>
    <p:restoredTop sz="50074"/>
  </p:normalViewPr>
  <p:slideViewPr>
    <p:cSldViewPr>
      <p:cViewPr>
        <p:scale>
          <a:sx n="97" d="100"/>
          <a:sy n="97" d="100"/>
        </p:scale>
        <p:origin x="1688"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706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6" charset="0"/>
                <a:cs typeface="ＭＳ Ｐゴシック" pitchFamily="-106" charset="-128"/>
              </a:defRPr>
            </a:lvl1pPr>
          </a:lstStyle>
          <a:p>
            <a:pPr>
              <a:defRPr/>
            </a:pPr>
            <a:endParaRPr lang="en-US"/>
          </a:p>
        </p:txBody>
      </p:sp>
      <p:sp>
        <p:nvSpPr>
          <p:cNvPr id="706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706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E46C475-8A35-415A-9CA4-2A19E95FA6E7}" type="slidenum">
              <a:rPr lang="en-US"/>
              <a:pPr>
                <a:defRPr/>
              </a:pPr>
              <a:t>‹#›</a:t>
            </a:fld>
            <a:endParaRPr lang="en-US"/>
          </a:p>
        </p:txBody>
      </p:sp>
    </p:spTree>
    <p:extLst>
      <p:ext uri="{BB962C8B-B14F-4D97-AF65-F5344CB8AC3E}">
        <p14:creationId xmlns:p14="http://schemas.microsoft.com/office/powerpoint/2010/main" val="647557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6" charset="0"/>
                <a:cs typeface="ＭＳ Ｐゴシック" pitchFamily="-106" charset="-128"/>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6A13BC90-0074-43EE-BB9C-DD96ADFE8CE6}" type="slidenum">
              <a:rPr lang="en-US"/>
              <a:pPr>
                <a:defRPr/>
              </a:pPr>
              <a:t>‹#›</a:t>
            </a:fld>
            <a:endParaRPr lang="en-US"/>
          </a:p>
        </p:txBody>
      </p:sp>
    </p:spTree>
    <p:extLst>
      <p:ext uri="{BB962C8B-B14F-4D97-AF65-F5344CB8AC3E}">
        <p14:creationId xmlns:p14="http://schemas.microsoft.com/office/powerpoint/2010/main" val="2022465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ＭＳ Ｐゴシック" pitchFamily="-65" charset="-128"/>
      </a:defRPr>
    </a:lvl1pPr>
    <a:lvl2pPr marL="742950" indent="-28575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1143000" indent="-228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600200" indent="-228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2057400" indent="-228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a:spcBef>
                <a:spcPct val="0"/>
              </a:spcBef>
            </a:pPr>
            <a:fld id="{B101207D-5BDA-4BED-8240-D3FC29C8C655}" type="slidenum">
              <a:rPr lang="en-US" altLang="en-US" smtClean="0">
                <a:latin typeface="Arial" charset="0"/>
              </a:rPr>
              <a:pPr>
                <a:spcBef>
                  <a:spcPct val="0"/>
                </a:spcBef>
              </a:pPr>
              <a:t>1</a:t>
            </a:fld>
            <a:endParaRPr lang="en-US" altLang="en-US" smtClean="0">
              <a:latin typeface="Arial" charset="0"/>
            </a:endParaRPr>
          </a:p>
        </p:txBody>
      </p:sp>
      <p:sp>
        <p:nvSpPr>
          <p:cNvPr id="51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algn="r">
              <a:spcBef>
                <a:spcPct val="0"/>
              </a:spcBef>
            </a:pPr>
            <a:fld id="{DB0EE1A8-34CE-4F32-BF25-9D4E96A7F8DF}" type="slidenum">
              <a:rPr lang="en-US" altLang="en-US">
                <a:latin typeface="Arial" charset="0"/>
              </a:rPr>
              <a:pPr algn="r">
                <a:spcBef>
                  <a:spcPct val="0"/>
                </a:spcBef>
              </a:pPr>
              <a:t>1</a:t>
            </a:fld>
            <a:endParaRPr lang="en-US" altLang="en-US">
              <a:latin typeface="Arial" charset="0"/>
            </a:endParaRPr>
          </a:p>
        </p:txBody>
      </p:sp>
      <p:sp>
        <p:nvSpPr>
          <p:cNvPr id="5124" name="Rectangle 2"/>
          <p:cNvSpPr>
            <a:spLocks noGrp="1" noRot="1" noChangeAspect="1" noChangeArrowheads="1" noTextEdit="1"/>
          </p:cNvSpPr>
          <p:nvPr>
            <p:ph type="sldImg"/>
          </p:nvPr>
        </p:nvSpPr>
        <p:spPr>
          <a:ln/>
        </p:spPr>
      </p:sp>
      <p:sp>
        <p:nvSpPr>
          <p:cNvPr id="512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latin typeface="Times" pitchFamily="-106" charset="0"/>
              <a:ea typeface="ＭＳ Ｐゴシック" pitchFamily="-106" charset="-128"/>
            </a:endParaRPr>
          </a:p>
        </p:txBody>
      </p:sp>
    </p:spTree>
    <p:extLst>
      <p:ext uri="{BB962C8B-B14F-4D97-AF65-F5344CB8AC3E}">
        <p14:creationId xmlns:p14="http://schemas.microsoft.com/office/powerpoint/2010/main" val="322454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88524"/>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2787650" y="3175"/>
            <a:ext cx="6140450"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963613" y="1290638"/>
            <a:ext cx="7845425" cy="497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a:p>
        </p:txBody>
      </p:sp>
      <p:sp>
        <p:nvSpPr>
          <p:cNvPr id="1030" name="Rectangle 6">
            <a:hlinkClick r:id="" action="ppaction://hlinkshowjump?jump=lastslide"/>
          </p:cNvPr>
          <p:cNvSpPr>
            <a:spLocks noChangeArrowheads="1"/>
          </p:cNvSpPr>
          <p:nvPr userDrawn="1"/>
        </p:nvSpPr>
        <p:spPr bwMode="auto">
          <a:xfrm>
            <a:off x="8932863" y="0"/>
            <a:ext cx="211137" cy="254000"/>
          </a:xfrm>
          <a:prstGeom prst="rect">
            <a:avLst/>
          </a:prstGeom>
          <a:solidFill>
            <a:schemeClr val="accent1">
              <a:alpha val="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a:p>
        </p:txBody>
      </p:sp>
      <p:sp>
        <p:nvSpPr>
          <p:cNvPr id="1031" name="Rectangle 7"/>
          <p:cNvSpPr>
            <a:spLocks noChangeArrowheads="1"/>
          </p:cNvSpPr>
          <p:nvPr/>
        </p:nvSpPr>
        <p:spPr bwMode="auto">
          <a:xfrm>
            <a:off x="-627063" y="6259513"/>
            <a:ext cx="1905001"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r"/>
            <a:endParaRPr lang="en-US" altLang="en-US" sz="1400"/>
          </a:p>
        </p:txBody>
      </p:sp>
      <p:sp>
        <p:nvSpPr>
          <p:cNvPr id="8" name="Line 2"/>
          <p:cNvSpPr>
            <a:spLocks noChangeShapeType="1"/>
          </p:cNvSpPr>
          <p:nvPr userDrawn="1"/>
        </p:nvSpPr>
        <p:spPr bwMode="auto">
          <a:xfrm>
            <a:off x="65088" y="914400"/>
            <a:ext cx="9018587" cy="0"/>
          </a:xfrm>
          <a:prstGeom prst="line">
            <a:avLst/>
          </a:prstGeom>
          <a:noFill/>
          <a:ln w="38100" cmpd="dbl">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78" r:id="rId1"/>
  </p:sldLayoutIdLst>
  <p:transition>
    <p:wipe dir="d"/>
  </p:transition>
  <p:txStyles>
    <p:titleStyle>
      <a:lvl1pPr algn="r" rtl="0" eaLnBrk="0" fontAlgn="base" hangingPunct="0">
        <a:lnSpc>
          <a:spcPct val="85000"/>
        </a:lnSpc>
        <a:spcBef>
          <a:spcPct val="0"/>
        </a:spcBef>
        <a:spcAft>
          <a:spcPct val="0"/>
        </a:spcAft>
        <a:defRPr sz="3000" b="1">
          <a:solidFill>
            <a:schemeClr val="bg1"/>
          </a:solidFill>
          <a:latin typeface="+mj-lt"/>
          <a:ea typeface="ＭＳ Ｐゴシック" pitchFamily="-65" charset="-128"/>
          <a:cs typeface="ＭＳ Ｐゴシック" pitchFamily="-65" charset="-128"/>
        </a:defRPr>
      </a:lvl1pPr>
      <a:lvl2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2pPr>
      <a:lvl3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3pPr>
      <a:lvl4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4pPr>
      <a:lvl5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5pPr>
      <a:lvl6pPr marL="457200" algn="r" rtl="0" fontAlgn="base">
        <a:lnSpc>
          <a:spcPct val="85000"/>
        </a:lnSpc>
        <a:spcBef>
          <a:spcPct val="0"/>
        </a:spcBef>
        <a:spcAft>
          <a:spcPct val="0"/>
        </a:spcAft>
        <a:defRPr sz="3000" b="1">
          <a:solidFill>
            <a:schemeClr val="bg1"/>
          </a:solidFill>
          <a:latin typeface="Arial" pitchFamily="-65" charset="0"/>
        </a:defRPr>
      </a:lvl6pPr>
      <a:lvl7pPr marL="914400" algn="r" rtl="0" fontAlgn="base">
        <a:lnSpc>
          <a:spcPct val="85000"/>
        </a:lnSpc>
        <a:spcBef>
          <a:spcPct val="0"/>
        </a:spcBef>
        <a:spcAft>
          <a:spcPct val="0"/>
        </a:spcAft>
        <a:defRPr sz="3000" b="1">
          <a:solidFill>
            <a:schemeClr val="bg1"/>
          </a:solidFill>
          <a:latin typeface="Arial" pitchFamily="-65" charset="0"/>
        </a:defRPr>
      </a:lvl7pPr>
      <a:lvl8pPr marL="1371600" algn="r" rtl="0" fontAlgn="base">
        <a:lnSpc>
          <a:spcPct val="85000"/>
        </a:lnSpc>
        <a:spcBef>
          <a:spcPct val="0"/>
        </a:spcBef>
        <a:spcAft>
          <a:spcPct val="0"/>
        </a:spcAft>
        <a:defRPr sz="3000" b="1">
          <a:solidFill>
            <a:schemeClr val="bg1"/>
          </a:solidFill>
          <a:latin typeface="Arial" pitchFamily="-65" charset="0"/>
        </a:defRPr>
      </a:lvl8pPr>
      <a:lvl9pPr marL="1828800" algn="r" rtl="0" fontAlgn="base">
        <a:lnSpc>
          <a:spcPct val="85000"/>
        </a:lnSpc>
        <a:spcBef>
          <a:spcPct val="0"/>
        </a:spcBef>
        <a:spcAft>
          <a:spcPct val="0"/>
        </a:spcAft>
        <a:defRPr sz="3000" b="1">
          <a:solidFill>
            <a:schemeClr val="bg1"/>
          </a:solidFill>
          <a:latin typeface="Arial" pitchFamily="-65"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pitchFamily="-106" charset="2"/>
        <a:defRPr sz="2000">
          <a:solidFill>
            <a:schemeClr val="tx1"/>
          </a:solidFill>
          <a:latin typeface="+mn-lt"/>
          <a:ea typeface="ＭＳ Ｐゴシック" pitchFamily="-65" charset="-128"/>
          <a:cs typeface="ＭＳ Ｐゴシック" pitchFamily="-65" charset="-128"/>
        </a:defRPr>
      </a:lvl1pPr>
      <a:lvl2pPr marL="636588" indent="-239713" algn="l" rtl="0" eaLnBrk="0" fontAlgn="base" hangingPunct="0">
        <a:lnSpc>
          <a:spcPct val="85000"/>
        </a:lnSpc>
        <a:spcBef>
          <a:spcPct val="20000"/>
        </a:spcBef>
        <a:spcAft>
          <a:spcPct val="0"/>
        </a:spcAft>
        <a:buFont typeface="Times" pitchFamily="-106" charset="0"/>
        <a:buChar char="•"/>
        <a:defRPr sz="2000">
          <a:solidFill>
            <a:schemeClr val="tx1"/>
          </a:solidFill>
          <a:latin typeface="+mn-lt"/>
          <a:ea typeface="ＭＳ Ｐゴシック" pitchFamily="-65"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175/JCLI-D-17-0482.1" TargetMode="External"/><Relationship Id="rId4" Type="http://schemas.openxmlformats.org/officeDocument/2006/relationships/image" Target="../media/image1.emf"/><Relationship Id="rId5"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idx="4294967295"/>
          </p:nvPr>
        </p:nvSpPr>
        <p:spPr>
          <a:xfrm>
            <a:off x="1981200" y="163154"/>
            <a:ext cx="7162800" cy="606425"/>
          </a:xfrm>
        </p:spPr>
        <p:txBody>
          <a:bodyPr/>
          <a:lstStyle/>
          <a:p>
            <a:pPr eaLnBrk="1" hangingPunct="1"/>
            <a:r>
              <a:rPr lang="en-US" altLang="en-US" sz="2200" dirty="0" smtClean="0">
                <a:solidFill>
                  <a:schemeClr val="tx1"/>
                </a:solidFill>
                <a:ea typeface="ＭＳ Ｐゴシック" pitchFamily="-106" charset="-128"/>
              </a:rPr>
              <a:t>Emergent  constraints of  climate sensitivity</a:t>
            </a:r>
            <a:r>
              <a:rPr lang="en-US" altLang="en-US" sz="2400" dirty="0" smtClean="0">
                <a:solidFill>
                  <a:schemeClr val="tx1"/>
                </a:solidFill>
                <a:ea typeface="ＭＳ Ｐゴシック" pitchFamily="-106" charset="-128"/>
              </a:rPr>
              <a:t/>
            </a:r>
            <a:br>
              <a:rPr lang="en-US" altLang="en-US" sz="2400" dirty="0" smtClean="0">
                <a:solidFill>
                  <a:schemeClr val="tx1"/>
                </a:solidFill>
                <a:ea typeface="ＭＳ Ｐゴシック" pitchFamily="-106" charset="-128"/>
              </a:rPr>
            </a:br>
            <a:r>
              <a:rPr lang="en-US" altLang="en-US" sz="1400" dirty="0" smtClean="0">
                <a:solidFill>
                  <a:schemeClr val="tx1"/>
                </a:solidFill>
                <a:ea typeface="ＭＳ Ｐゴシック" pitchFamily="-106" charset="-128"/>
              </a:rPr>
              <a:t>Xin Qu</a:t>
            </a:r>
            <a:r>
              <a:rPr lang="en-US" altLang="en-US" sz="1400" baseline="30000" dirty="0" smtClean="0">
                <a:solidFill>
                  <a:schemeClr val="tx1"/>
                </a:solidFill>
                <a:ea typeface="ＭＳ Ｐゴシック" pitchFamily="-106" charset="-128"/>
              </a:rPr>
              <a:t>1</a:t>
            </a:r>
            <a:r>
              <a:rPr lang="en-US" altLang="en-US" sz="1400" dirty="0" smtClean="0">
                <a:solidFill>
                  <a:schemeClr val="tx1"/>
                </a:solidFill>
                <a:ea typeface="ＭＳ Ｐゴシック" pitchFamily="-106" charset="-128"/>
              </a:rPr>
              <a:t>, Alex Hall</a:t>
            </a:r>
            <a:r>
              <a:rPr lang="en-US" altLang="en-US" sz="1400" baseline="30000" dirty="0" smtClean="0">
                <a:solidFill>
                  <a:schemeClr val="tx1"/>
                </a:solidFill>
                <a:ea typeface="ＭＳ Ｐゴシック" pitchFamily="-106" charset="-128"/>
              </a:rPr>
              <a:t>1</a:t>
            </a:r>
            <a:r>
              <a:rPr lang="en-US" altLang="en-US" sz="1400" dirty="0" smtClean="0">
                <a:solidFill>
                  <a:schemeClr val="tx1"/>
                </a:solidFill>
                <a:ea typeface="ＭＳ Ｐゴシック" pitchFamily="-106" charset="-128"/>
              </a:rPr>
              <a:t>, Anthony M. DeAngelis</a:t>
            </a:r>
            <a:r>
              <a:rPr lang="en-US" altLang="en-US" sz="1400" baseline="30000" dirty="0" smtClean="0">
                <a:solidFill>
                  <a:schemeClr val="tx1"/>
                </a:solidFill>
                <a:ea typeface="ＭＳ Ｐゴシック" pitchFamily="-106" charset="-128"/>
              </a:rPr>
              <a:t>1</a:t>
            </a:r>
            <a:r>
              <a:rPr lang="en-US" altLang="en-US" sz="1400" dirty="0" smtClean="0">
                <a:solidFill>
                  <a:schemeClr val="tx1"/>
                </a:solidFill>
                <a:ea typeface="ＭＳ Ｐゴシック" pitchFamily="-106" charset="-128"/>
              </a:rPr>
              <a:t>, Mark D. Zelinka</a:t>
            </a:r>
            <a:r>
              <a:rPr lang="en-US" altLang="en-US" sz="1400" baseline="30000" dirty="0" smtClean="0">
                <a:solidFill>
                  <a:schemeClr val="tx1"/>
                </a:solidFill>
                <a:ea typeface="ＭＳ Ｐゴシック" pitchFamily="-106" charset="-128"/>
              </a:rPr>
              <a:t>2</a:t>
            </a:r>
            <a:r>
              <a:rPr lang="en-US" altLang="en-US" sz="1400" dirty="0" smtClean="0">
                <a:solidFill>
                  <a:schemeClr val="tx1"/>
                </a:solidFill>
                <a:ea typeface="ＭＳ Ｐゴシック" pitchFamily="-106" charset="-128"/>
              </a:rPr>
              <a:t>, Stephen A. </a:t>
            </a:r>
            <a:r>
              <a:rPr lang="en-US" altLang="en-US" sz="1400" dirty="0" smtClean="0">
                <a:solidFill>
                  <a:schemeClr val="tx1"/>
                </a:solidFill>
                <a:ea typeface="ＭＳ Ｐゴシック" pitchFamily="-106" charset="-128"/>
              </a:rPr>
              <a:t>Klein</a:t>
            </a:r>
            <a:r>
              <a:rPr lang="en-US" altLang="en-US" sz="1400" baseline="30000" dirty="0" smtClean="0">
                <a:solidFill>
                  <a:schemeClr val="tx1"/>
                </a:solidFill>
                <a:ea typeface="ＭＳ Ｐゴシック" pitchFamily="-106" charset="-128"/>
              </a:rPr>
              <a:t>2</a:t>
            </a:r>
            <a:r>
              <a:rPr lang="en-US" altLang="en-US" sz="1400" dirty="0" smtClean="0">
                <a:solidFill>
                  <a:schemeClr val="tx1"/>
                </a:solidFill>
                <a:ea typeface="ＭＳ Ｐゴシック" pitchFamily="-106" charset="-128"/>
              </a:rPr>
              <a:t>, Hui Su</a:t>
            </a:r>
            <a:r>
              <a:rPr lang="en-US" altLang="en-US" sz="1400" baseline="30000" dirty="0" smtClean="0">
                <a:solidFill>
                  <a:schemeClr val="tx1"/>
                </a:solidFill>
                <a:ea typeface="ＭＳ Ｐゴシック" pitchFamily="-106" charset="-128"/>
              </a:rPr>
              <a:t>3</a:t>
            </a:r>
            <a:r>
              <a:rPr lang="en-US" altLang="en-US" sz="1400" dirty="0" smtClean="0">
                <a:solidFill>
                  <a:schemeClr val="tx1"/>
                </a:solidFill>
                <a:ea typeface="ＭＳ Ｐゴシック" pitchFamily="-106" charset="-128"/>
              </a:rPr>
              <a:t>, </a:t>
            </a:r>
            <a:r>
              <a:rPr lang="en-US" altLang="en-US" sz="1400" dirty="0" err="1" smtClean="0">
                <a:solidFill>
                  <a:schemeClr val="tx1"/>
                </a:solidFill>
                <a:ea typeface="ＭＳ Ｐゴシック" pitchFamily="-106" charset="-128"/>
              </a:rPr>
              <a:t>Baijun</a:t>
            </a:r>
            <a:r>
              <a:rPr lang="en-US" altLang="en-US" sz="1400" dirty="0" smtClean="0">
                <a:solidFill>
                  <a:schemeClr val="tx1"/>
                </a:solidFill>
                <a:ea typeface="ＭＳ Ｐゴシック" pitchFamily="-106" charset="-128"/>
              </a:rPr>
              <a:t> Tian</a:t>
            </a:r>
            <a:r>
              <a:rPr lang="en-US" altLang="en-US" sz="1400" baseline="30000" dirty="0" smtClean="0">
                <a:solidFill>
                  <a:schemeClr val="tx1"/>
                </a:solidFill>
                <a:ea typeface="ＭＳ Ｐゴシック" pitchFamily="-106" charset="-128"/>
              </a:rPr>
              <a:t>3</a:t>
            </a:r>
            <a:r>
              <a:rPr lang="en-US" altLang="en-US" sz="1400" dirty="0" smtClean="0">
                <a:solidFill>
                  <a:schemeClr val="tx1"/>
                </a:solidFill>
                <a:ea typeface="ＭＳ Ｐゴシック" pitchFamily="-106" charset="-128"/>
              </a:rPr>
              <a:t>, </a:t>
            </a:r>
            <a:r>
              <a:rPr lang="en-US" altLang="en-US" sz="1400" dirty="0" err="1" smtClean="0">
                <a:solidFill>
                  <a:schemeClr val="tx1"/>
                </a:solidFill>
                <a:ea typeface="ＭＳ Ｐゴシック" pitchFamily="-106" charset="-128"/>
              </a:rPr>
              <a:t>Chengxing</a:t>
            </a:r>
            <a:r>
              <a:rPr lang="en-US" altLang="en-US" sz="1400" dirty="0" smtClean="0">
                <a:solidFill>
                  <a:schemeClr val="tx1"/>
                </a:solidFill>
                <a:ea typeface="ＭＳ Ｐゴシック" pitchFamily="-106" charset="-128"/>
              </a:rPr>
              <a:t> Zhai</a:t>
            </a:r>
            <a:r>
              <a:rPr lang="en-US" altLang="en-US" sz="1400" baseline="30000" dirty="0" smtClean="0">
                <a:solidFill>
                  <a:schemeClr val="tx1"/>
                </a:solidFill>
                <a:ea typeface="ＭＳ Ｐゴシック" pitchFamily="-106" charset="-128"/>
              </a:rPr>
              <a:t>3</a:t>
            </a:r>
            <a:endParaRPr lang="en-US" altLang="en-US" sz="1400" baseline="30000" dirty="0" smtClean="0">
              <a:solidFill>
                <a:schemeClr val="tx1"/>
              </a:solidFill>
              <a:ea typeface="ＭＳ Ｐゴシック" pitchFamily="-106" charset="-128"/>
            </a:endParaRPr>
          </a:p>
        </p:txBody>
      </p:sp>
      <p:sp>
        <p:nvSpPr>
          <p:cNvPr id="3075" name="Text Box 7"/>
          <p:cNvSpPr txBox="1">
            <a:spLocks noChangeArrowheads="1"/>
          </p:cNvSpPr>
          <p:nvPr/>
        </p:nvSpPr>
        <p:spPr bwMode="auto">
          <a:xfrm>
            <a:off x="4572000" y="990600"/>
            <a:ext cx="4572000"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just">
              <a:spcBef>
                <a:spcPct val="50000"/>
              </a:spcBef>
            </a:pPr>
            <a:r>
              <a:rPr lang="en-US" altLang="en-US" sz="1600" b="1" dirty="0" smtClean="0">
                <a:solidFill>
                  <a:srgbClr val="0000FF"/>
                </a:solidFill>
              </a:rPr>
              <a:t>Science Question: </a:t>
            </a:r>
            <a:r>
              <a:rPr lang="en-US" altLang="en-US" sz="1600" dirty="0" smtClean="0"/>
              <a:t>(1) Do the recent emergent constraints of climate sensitivity have a clear physical basis? (2) To what extent are they different from the direct emergent constraints of shortwave cloud feedback? </a:t>
            </a:r>
            <a:endParaRPr lang="en-US" altLang="en-US" sz="1600" dirty="0"/>
          </a:p>
          <a:p>
            <a:pPr algn="just">
              <a:spcBef>
                <a:spcPct val="50000"/>
              </a:spcBef>
            </a:pPr>
            <a:r>
              <a:rPr lang="en-US" altLang="en-US" sz="1600" b="1" dirty="0" smtClean="0">
                <a:solidFill>
                  <a:srgbClr val="0000FF"/>
                </a:solidFill>
              </a:rPr>
              <a:t>Data &amp; Results:</a:t>
            </a:r>
            <a:r>
              <a:rPr lang="en-US" altLang="en-US" sz="1600" dirty="0" smtClean="0">
                <a:solidFill>
                  <a:srgbClr val="0000FF"/>
                </a:solidFill>
              </a:rPr>
              <a:t> </a:t>
            </a:r>
            <a:r>
              <a:rPr lang="en-US" sz="1600" dirty="0" smtClean="0"/>
              <a:t>The relationship between each metric and climate sensitivity is largely attributable to a statistical connection with shortwave low cloud feedback. Any proposed or forthcoming climate sensitivity emergent constraint should be viewed as a potential constraint on shortwave cloud feedback. </a:t>
            </a:r>
            <a:endParaRPr lang="en-US" sz="1600" dirty="0"/>
          </a:p>
          <a:p>
            <a:pPr algn="just">
              <a:spcBef>
                <a:spcPct val="50000"/>
              </a:spcBef>
            </a:pPr>
            <a:r>
              <a:rPr lang="en-US" altLang="en-US" sz="1600" b="1" dirty="0" smtClean="0">
                <a:solidFill>
                  <a:srgbClr val="0000FF"/>
                </a:solidFill>
              </a:rPr>
              <a:t>Significance</a:t>
            </a:r>
            <a:r>
              <a:rPr lang="en-US" altLang="en-US" sz="1600" b="1" dirty="0">
                <a:solidFill>
                  <a:srgbClr val="0000FF"/>
                </a:solidFill>
              </a:rPr>
              <a:t>: </a:t>
            </a:r>
            <a:r>
              <a:rPr lang="en-US" sz="1600" dirty="0" smtClean="0"/>
              <a:t>This work assesses the usefulness of all existing or forthcoming emergent constraints of climate sensitivity. The recommendation is that any proposed climate sensitivity constraint should not be taken at face value, since other factors influencing climate sensitivity besides shortwave cloud feedback could be systematically biased in the models.</a:t>
            </a:r>
            <a:endParaRPr lang="en-US" altLang="en-US" sz="1600" dirty="0"/>
          </a:p>
        </p:txBody>
      </p:sp>
      <p:sp>
        <p:nvSpPr>
          <p:cNvPr id="3076" name="Text Box 8"/>
          <p:cNvSpPr txBox="1">
            <a:spLocks noChangeArrowheads="1"/>
          </p:cNvSpPr>
          <p:nvPr/>
        </p:nvSpPr>
        <p:spPr bwMode="auto">
          <a:xfrm>
            <a:off x="228600" y="6230779"/>
            <a:ext cx="8763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just"/>
            <a:r>
              <a:rPr lang="en-US" sz="1000" dirty="0"/>
              <a:t>X</a:t>
            </a:r>
            <a:r>
              <a:rPr lang="en-US" sz="1000" dirty="0" smtClean="0"/>
              <a:t>. Qu, A. Hall, A. M. </a:t>
            </a:r>
            <a:r>
              <a:rPr lang="en-US" sz="1000" dirty="0" err="1" smtClean="0"/>
              <a:t>DeAngelis</a:t>
            </a:r>
            <a:r>
              <a:rPr lang="en-US" sz="1000" dirty="0" smtClean="0"/>
              <a:t>, M. D. </a:t>
            </a:r>
            <a:r>
              <a:rPr lang="en-US" sz="1000" dirty="0" err="1" smtClean="0"/>
              <a:t>Zelinka</a:t>
            </a:r>
            <a:r>
              <a:rPr lang="en-US" sz="1000" dirty="0" smtClean="0"/>
              <a:t>, S. A. Klein, H. Su, B. Tian and C. </a:t>
            </a:r>
            <a:r>
              <a:rPr lang="en-US" sz="1000" dirty="0" err="1" smtClean="0"/>
              <a:t>Zhai</a:t>
            </a:r>
            <a:r>
              <a:rPr lang="en-US" sz="1000" dirty="0" smtClean="0"/>
              <a:t>, On the emergent constraints of climate sensitivity. </a:t>
            </a:r>
            <a:r>
              <a:rPr lang="en-US" sz="1000" dirty="0" smtClean="0"/>
              <a:t>J</a:t>
            </a:r>
            <a:r>
              <a:rPr lang="en-US" sz="1000" dirty="0"/>
              <a:t>. </a:t>
            </a:r>
            <a:r>
              <a:rPr lang="en-US" sz="1000" dirty="0" err="1" smtClean="0"/>
              <a:t>Clim</a:t>
            </a:r>
            <a:r>
              <a:rPr lang="en-US" sz="1000" dirty="0" smtClean="0"/>
              <a:t>. </a:t>
            </a:r>
            <a:r>
              <a:rPr lang="en-US" sz="1000" dirty="0">
                <a:hlinkClick r:id="rId3"/>
              </a:rPr>
              <a:t>https://doi.org/10.1175/JCLI-D-17-0482.1</a:t>
            </a:r>
            <a:endParaRPr lang="en-US" sz="1000" dirty="0"/>
          </a:p>
        </p:txBody>
      </p:sp>
      <p:sp>
        <p:nvSpPr>
          <p:cNvPr id="7" name="Text Box 8"/>
          <p:cNvSpPr txBox="1">
            <a:spLocks noChangeArrowheads="1"/>
          </p:cNvSpPr>
          <p:nvPr/>
        </p:nvSpPr>
        <p:spPr bwMode="auto">
          <a:xfrm>
            <a:off x="152400" y="3505200"/>
            <a:ext cx="4343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just"/>
            <a:r>
              <a:rPr lang="en-US" sz="1200" dirty="0" smtClean="0"/>
              <a:t>All metrics are correlated with tropical shortwave cloud feedback in the subsidence regions. </a:t>
            </a:r>
            <a:r>
              <a:rPr lang="en-US" sz="1200" dirty="0" smtClean="0">
                <a:effectLst/>
              </a:rPr>
              <a:t> </a:t>
            </a:r>
            <a:endParaRPr lang="en-US" sz="1200" dirty="0"/>
          </a:p>
        </p:txBody>
      </p:sp>
      <p:sp>
        <p:nvSpPr>
          <p:cNvPr id="10" name="Rectangle 3"/>
          <p:cNvSpPr>
            <a:spLocks noChangeArrowheads="1"/>
          </p:cNvSpPr>
          <p:nvPr/>
        </p:nvSpPr>
        <p:spPr bwMode="auto">
          <a:xfrm>
            <a:off x="152400" y="221396"/>
            <a:ext cx="2324100" cy="584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spAutoFit/>
          </a:bodyPr>
          <a:lstStyle>
            <a:lvl1pPr eaLnBrk="0" hangingPunct="0">
              <a:defRPr sz="1300">
                <a:solidFill>
                  <a:schemeClr val="tx1"/>
                </a:solidFill>
                <a:latin typeface="Times New Roman" pitchFamily="18" charset="0"/>
                <a:ea typeface="MS PGothic" pitchFamily="34" charset="-128"/>
              </a:defRPr>
            </a:lvl1pPr>
            <a:lvl2pPr marL="742950" indent="-285750" eaLnBrk="0" hangingPunct="0">
              <a:defRPr sz="1300">
                <a:solidFill>
                  <a:schemeClr val="tx1"/>
                </a:solidFill>
                <a:latin typeface="Times New Roman" pitchFamily="18" charset="0"/>
                <a:ea typeface="MS PGothic" pitchFamily="34" charset="-128"/>
              </a:defRPr>
            </a:lvl2pPr>
            <a:lvl3pPr marL="1143000" indent="-228600" eaLnBrk="0" hangingPunct="0">
              <a:defRPr sz="1300">
                <a:solidFill>
                  <a:schemeClr val="tx1"/>
                </a:solidFill>
                <a:latin typeface="Times New Roman" pitchFamily="18" charset="0"/>
                <a:ea typeface="MS PGothic" pitchFamily="34" charset="-128"/>
              </a:defRPr>
            </a:lvl3pPr>
            <a:lvl4pPr marL="1600200" indent="-228600" eaLnBrk="0" hangingPunct="0">
              <a:defRPr sz="1300">
                <a:solidFill>
                  <a:schemeClr val="tx1"/>
                </a:solidFill>
                <a:latin typeface="Times New Roman" pitchFamily="18" charset="0"/>
                <a:ea typeface="MS PGothic" pitchFamily="34" charset="-128"/>
              </a:defRPr>
            </a:lvl4pPr>
            <a:lvl5pPr marL="2057400" indent="-228600" eaLnBrk="0" hangingPunct="0">
              <a:defRPr sz="13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3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3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3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300">
                <a:solidFill>
                  <a:schemeClr val="tx1"/>
                </a:solidFill>
                <a:latin typeface="Times New Roman" pitchFamily="18" charset="0"/>
                <a:ea typeface="MS PGothic" pitchFamily="34" charset="-128"/>
              </a:defRPr>
            </a:lvl9pPr>
          </a:lstStyle>
          <a:p>
            <a:pPr>
              <a:defRPr/>
            </a:pPr>
            <a:r>
              <a:rPr lang="en-US" altLang="en-US" sz="800" baseline="30000" dirty="0" smtClean="0">
                <a:solidFill>
                  <a:schemeClr val="accent2"/>
                </a:solidFill>
                <a:latin typeface="Helvetica" pitchFamily="1" charset="0"/>
              </a:rPr>
              <a:t>1</a:t>
            </a:r>
            <a:r>
              <a:rPr lang="en-US" altLang="en-US" sz="800" dirty="0" smtClean="0">
                <a:solidFill>
                  <a:schemeClr val="accent2"/>
                </a:solidFill>
                <a:latin typeface="Helvetica" pitchFamily="1" charset="0"/>
              </a:rPr>
              <a:t>University of California, Los Angeles</a:t>
            </a:r>
          </a:p>
          <a:p>
            <a:pPr>
              <a:defRPr/>
            </a:pPr>
            <a:r>
              <a:rPr lang="en-US" altLang="en-US" sz="800" baseline="30000" dirty="0" smtClean="0">
                <a:solidFill>
                  <a:schemeClr val="accent2"/>
                </a:solidFill>
                <a:latin typeface="Helvetica" charset="0"/>
                <a:ea typeface="Helvetica" charset="0"/>
                <a:cs typeface="Helvetica" charset="0"/>
              </a:rPr>
              <a:t>2</a:t>
            </a:r>
            <a:r>
              <a:rPr lang="en-US" sz="800" dirty="0" smtClean="0">
                <a:solidFill>
                  <a:schemeClr val="accent2"/>
                </a:solidFill>
                <a:latin typeface="Helvetica" charset="0"/>
                <a:ea typeface="Helvetica" charset="0"/>
                <a:cs typeface="Helvetica" charset="0"/>
              </a:rPr>
              <a:t>Lawrence </a:t>
            </a:r>
            <a:r>
              <a:rPr lang="en-US" sz="800" dirty="0">
                <a:solidFill>
                  <a:schemeClr val="accent2"/>
                </a:solidFill>
                <a:latin typeface="Helvetica" charset="0"/>
                <a:ea typeface="Helvetica" charset="0"/>
                <a:cs typeface="Helvetica" charset="0"/>
              </a:rPr>
              <a:t>Livermore National Laboratory</a:t>
            </a:r>
            <a:endParaRPr lang="en-US" altLang="en-US" sz="800" dirty="0" smtClean="0">
              <a:solidFill>
                <a:schemeClr val="accent2"/>
              </a:solidFill>
              <a:latin typeface="Helvetica" charset="0"/>
              <a:ea typeface="Helvetica" charset="0"/>
              <a:cs typeface="Helvetica" charset="0"/>
            </a:endParaRPr>
          </a:p>
          <a:p>
            <a:pPr>
              <a:defRPr/>
            </a:pPr>
            <a:r>
              <a:rPr lang="en-US" altLang="en-US" sz="800" baseline="30000" dirty="0" smtClean="0">
                <a:solidFill>
                  <a:schemeClr val="accent2"/>
                </a:solidFill>
                <a:latin typeface="Helvetica" pitchFamily="1" charset="0"/>
              </a:rPr>
              <a:t>3</a:t>
            </a:r>
            <a:r>
              <a:rPr lang="en-US" altLang="en-US" sz="800" dirty="0" smtClean="0">
                <a:solidFill>
                  <a:schemeClr val="accent2"/>
                </a:solidFill>
                <a:latin typeface="Helvetica" pitchFamily="1" charset="0"/>
              </a:rPr>
              <a:t>Jet </a:t>
            </a:r>
            <a:r>
              <a:rPr lang="en-US" altLang="en-US" sz="800" dirty="0" smtClean="0">
                <a:solidFill>
                  <a:schemeClr val="accent2"/>
                </a:solidFill>
                <a:latin typeface="Helvetica" pitchFamily="1" charset="0"/>
              </a:rPr>
              <a:t>Propulsion Laboratory</a:t>
            </a:r>
          </a:p>
          <a:p>
            <a:pPr>
              <a:defRPr/>
            </a:pPr>
            <a:r>
              <a:rPr lang="en-US" altLang="en-US" sz="800" dirty="0" smtClean="0">
                <a:solidFill>
                  <a:schemeClr val="accent2"/>
                </a:solidFill>
                <a:latin typeface="Helvetica" pitchFamily="1" charset="0"/>
              </a:rPr>
              <a:t>California Institute of Technology</a:t>
            </a:r>
            <a:endParaRPr lang="en-US" altLang="en-US" sz="800" dirty="0" smtClean="0">
              <a:latin typeface="Helvetica" pitchFamily="1" charset="0"/>
            </a:endParaRPr>
          </a:p>
        </p:txBody>
      </p:sp>
      <p:sp>
        <p:nvSpPr>
          <p:cNvPr id="4" name="Rectangle 3"/>
          <p:cNvSpPr/>
          <p:nvPr/>
        </p:nvSpPr>
        <p:spPr>
          <a:xfrm>
            <a:off x="2667000" y="4253805"/>
            <a:ext cx="1971519" cy="1384995"/>
          </a:xfrm>
          <a:prstGeom prst="rect">
            <a:avLst/>
          </a:prstGeom>
        </p:spPr>
        <p:txBody>
          <a:bodyPr wrap="square">
            <a:spAutoFit/>
          </a:bodyPr>
          <a:lstStyle/>
          <a:p>
            <a:r>
              <a:rPr lang="en-US" sz="1200" dirty="0" smtClean="0"/>
              <a:t>The generally large climate sensitivity in GCMs deemed realistic primarily stems from a shortwave cloud feedback that is more positive than the ensemble mean.</a:t>
            </a:r>
            <a:endParaRPr lang="en-US" sz="12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1066800"/>
            <a:ext cx="4371819" cy="25146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399" y="4059198"/>
            <a:ext cx="2513527" cy="2189202"/>
          </a:xfrm>
          <a:prstGeom prst="rect">
            <a:avLst/>
          </a:prstGeom>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1_Blank">
  <a:themeElements>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8036</TotalTime>
  <Words>253</Words>
  <Application>Microsoft Macintosh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Helvetica</vt:lpstr>
      <vt:lpstr>MS PGothic</vt:lpstr>
      <vt:lpstr>ＭＳ Ｐゴシック</vt:lpstr>
      <vt:lpstr>Times</vt:lpstr>
      <vt:lpstr>Wingdings</vt:lpstr>
      <vt:lpstr>Arial</vt:lpstr>
      <vt:lpstr>1_Blank</vt:lpstr>
      <vt:lpstr>Emergent  constraints of  climate sensitivity Xin Qu1, Alex Hall1, Anthony M. DeAngelis1, Mark D. Zelinka2, Stephen A. Klein2, Hui Su3, Baijun Tian3, Chengxing Zhai3</vt:lpstr>
    </vt:vector>
  </TitlesOfParts>
  <Company>NASA HQ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NASA HQ</dc:creator>
  <cp:lastModifiedBy>Microsoft Office User</cp:lastModifiedBy>
  <cp:revision>322</cp:revision>
  <cp:lastPrinted>2007-09-25T19:58:52Z</cp:lastPrinted>
  <dcterms:created xsi:type="dcterms:W3CDTF">2008-11-10T22:26:59Z</dcterms:created>
  <dcterms:modified xsi:type="dcterms:W3CDTF">2018-01-16T18:18:52Z</dcterms:modified>
</cp:coreProperties>
</file>