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1485E-18BE-430A-B1AF-1C84637D883E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96658-A958-40F9-9531-D5BD6CBC2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54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91225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186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40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990600"/>
            <a:ext cx="40386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Improve understanding of model behavior </a:t>
            </a:r>
            <a:r>
              <a:rPr lang="en-US" sz="1400" dirty="0" smtClean="0">
                <a:solidFill>
                  <a:prstClr val="black"/>
                </a:solidFill>
              </a:rPr>
              <a:t>and quantify uncertainty </a:t>
            </a:r>
            <a:r>
              <a:rPr lang="en-US" sz="1400" dirty="0">
                <a:solidFill>
                  <a:prstClr val="black"/>
                </a:solidFill>
              </a:rPr>
              <a:t>in the atmospheric component of </a:t>
            </a:r>
            <a:r>
              <a:rPr lang="en-US" sz="1400" dirty="0" smtClean="0">
                <a:solidFill>
                  <a:prstClr val="black"/>
                </a:solidFill>
              </a:rPr>
              <a:t>DOE’s Energy </a:t>
            </a:r>
            <a:r>
              <a:rPr lang="en-US" sz="1400" dirty="0" err="1">
                <a:solidFill>
                  <a:prstClr val="black"/>
                </a:solidFill>
              </a:rPr>
              <a:t>Exascale</a:t>
            </a:r>
            <a:r>
              <a:rPr lang="en-US" sz="1400" dirty="0">
                <a:solidFill>
                  <a:prstClr val="black"/>
                </a:solidFill>
              </a:rPr>
              <a:t> Earth System Model </a:t>
            </a:r>
            <a:r>
              <a:rPr lang="en-US" sz="1400" dirty="0" smtClean="0">
                <a:solidFill>
                  <a:prstClr val="black"/>
                </a:solidFill>
              </a:rPr>
              <a:t>(E3SM) version </a:t>
            </a:r>
            <a:r>
              <a:rPr lang="en-US" sz="1400" dirty="0">
                <a:solidFill>
                  <a:prstClr val="black"/>
                </a:solidFill>
              </a:rPr>
              <a:t>1 (EAMv1)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Select and simultaneously perturb </a:t>
            </a:r>
            <a:r>
              <a:rPr lang="en-US" sz="1400" dirty="0" smtClean="0">
                <a:solidFill>
                  <a:prstClr val="black"/>
                </a:solidFill>
              </a:rPr>
              <a:t>18 </a:t>
            </a:r>
            <a:r>
              <a:rPr lang="en-US" sz="1400" dirty="0">
                <a:solidFill>
                  <a:prstClr val="black"/>
                </a:solidFill>
              </a:rPr>
              <a:t>parameters that could significantly influence EAMv1’s representation of cloud microphysics, turbulence, and convection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Conduct 256x12 ensemble short simulations at modest cost and within short wall clock time </a:t>
            </a:r>
            <a:r>
              <a:rPr lang="en-US" sz="1400" dirty="0" smtClean="0">
                <a:solidFill>
                  <a:prstClr val="black"/>
                </a:solidFill>
              </a:rPr>
              <a:t>(five </a:t>
            </a:r>
            <a:r>
              <a:rPr lang="en-US" sz="1400" dirty="0">
                <a:solidFill>
                  <a:prstClr val="black"/>
                </a:solidFill>
              </a:rPr>
              <a:t>days) on </a:t>
            </a:r>
            <a:r>
              <a:rPr lang="en-US" sz="1400" dirty="0" smtClean="0">
                <a:solidFill>
                  <a:prstClr val="black"/>
                </a:solidFill>
              </a:rPr>
              <a:t>DOE </a:t>
            </a:r>
            <a:r>
              <a:rPr lang="en-US" sz="1400" dirty="0">
                <a:solidFill>
                  <a:prstClr val="black"/>
                </a:solidFill>
              </a:rPr>
              <a:t>Leadership Computers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Study provides a comprehensive picture of the behaviors of EAMv1 and its sensitivity to model parameters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Perturbed parameter ensemble (PPE) using short simulations has some bearing on understanding parametric sensitivity of longer simulations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Difficulty in reducing biases simultaneously in multiple variables highlights </a:t>
            </a:r>
            <a:r>
              <a:rPr lang="en-US" sz="1400" dirty="0" smtClean="0"/>
              <a:t>structural uncertainty and the </a:t>
            </a:r>
            <a:r>
              <a:rPr lang="en-US" sz="1400" dirty="0"/>
              <a:t>need of characterizing embedded errors to inform future development </a:t>
            </a:r>
            <a:r>
              <a:rPr lang="en-US" sz="1400" dirty="0" smtClean="0"/>
              <a:t>efforts</a:t>
            </a: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-14350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Parametric Sensitivity and Uncertainty Quantification in the E3SM Atmosphere Model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401275" y="5293951"/>
            <a:ext cx="4361725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+mn-lt"/>
              </a:rPr>
              <a:t>Qian Y, H Wan, B Yang, J-C </a:t>
            </a:r>
            <a:r>
              <a:rPr lang="en-US" sz="1000" dirty="0" err="1">
                <a:solidFill>
                  <a:srgbClr val="000000"/>
                </a:solidFill>
                <a:latin typeface="+mn-lt"/>
              </a:rPr>
              <a:t>Golaz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, B Harrop, Z </a:t>
            </a:r>
            <a:r>
              <a:rPr lang="en-US" sz="1000" dirty="0" err="1">
                <a:solidFill>
                  <a:srgbClr val="000000"/>
                </a:solidFill>
                <a:latin typeface="+mn-lt"/>
              </a:rPr>
              <a:t>Hou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, VE Larson, LR Leung, G Lin, W Lin, P-L Ma, H-Y Ma, P Rasch, B Singh, H Wang, S Xie, and K Zhang. 2018. “Parametric Sensitivity and Uncertainty Quantification in the Version 1 of E3SM Atmosphere Model Based on Short Perturbed Parameter Ensemble Simulations.” </a:t>
            </a:r>
            <a:r>
              <a:rPr lang="en-US" sz="1000" i="1" dirty="0">
                <a:solidFill>
                  <a:srgbClr val="000000"/>
                </a:solidFill>
                <a:latin typeface="+mn-lt"/>
              </a:rPr>
              <a:t>Journal of Geophysical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000" i="1" dirty="0">
                <a:solidFill>
                  <a:srgbClr val="000000"/>
                </a:solidFill>
                <a:latin typeface="+mn-lt"/>
              </a:rPr>
              <a:t>Research: Atmospheres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123(23):13,046−13,073. 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https://doi.org/10.1029/2018JD028927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178217" y="4345772"/>
            <a:ext cx="50007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The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relative 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contributions—importance—of 18 parameters and their interactions for nine objective variables.</a:t>
            </a:r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solidFill>
                <a:srgbClr val="0000FF"/>
              </a:solidFill>
              <a:latin typeface="+mj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047332" y="1186852"/>
            <a:ext cx="5096668" cy="3041102"/>
            <a:chOff x="4047332" y="1186852"/>
            <a:chExt cx="5096668" cy="3041102"/>
          </a:xfrm>
        </p:grpSpPr>
        <p:pic>
          <p:nvPicPr>
            <p:cNvPr id="8" name="Picture 7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619" b="27133"/>
            <a:stretch/>
          </p:blipFill>
          <p:spPr bwMode="auto">
            <a:xfrm>
              <a:off x="4275932" y="1450423"/>
              <a:ext cx="4763422" cy="25603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4578712" y="3966344"/>
              <a:ext cx="3733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Objective atmospheric variables</a:t>
              </a:r>
              <a:endParaRPr lang="en-US" sz="1100" b="1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047332" y="1765504"/>
              <a:ext cx="353943" cy="181607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1100" b="1" dirty="0" smtClean="0"/>
                <a:t>Relative contributions</a:t>
              </a:r>
              <a:endParaRPr lang="en-US" sz="1100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201798" y="1186852"/>
              <a:ext cx="94220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Perturbed parameters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310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Qian-etal-E3SM-PPE-JGRAtmos-January2019-f</Presentation>
    <Funding xmlns="98b00cf3-a6ce-40de-8923-f140beb786e9">ESM</Funding>
  </documentManagement>
</p:properties>
</file>

<file path=customXml/itemProps1.xml><?xml version="1.0" encoding="utf-8"?>
<ds:datastoreItem xmlns:ds="http://schemas.openxmlformats.org/officeDocument/2006/customXml" ds:itemID="{B519E3A0-D973-46BF-928B-4D69D328F7C4}"/>
</file>

<file path=customXml/itemProps2.xml><?xml version="1.0" encoding="utf-8"?>
<ds:datastoreItem xmlns:ds="http://schemas.openxmlformats.org/officeDocument/2006/customXml" ds:itemID="{3D54DC0D-4614-450D-93BC-A8A806E3A9A3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6264</TotalTime>
  <Words>255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Qian-etal-E3SM-PPE-JGRAtmos-January2019-f</dc:title>
  <dc:creator>Davis, Emily L</dc:creator>
  <dc:description/>
  <cp:lastModifiedBy>Dorsey, Kathryn S</cp:lastModifiedBy>
  <cp:revision>58</cp:revision>
  <cp:lastPrinted>2011-05-11T17:30:12Z</cp:lastPrinted>
  <dcterms:created xsi:type="dcterms:W3CDTF">2017-11-02T21:19:41Z</dcterms:created>
  <dcterms:modified xsi:type="dcterms:W3CDTF">2019-01-07T20:46:20Z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43831fa0-6ffc-43fb-af3c-b7a414fd513d</vt:lpwstr>
  </property>
  <property fmtid="{D5CDD505-2E9C-101B-9397-08002B2CF9AE}" pid="3" name="ContentTypeId">
    <vt:lpwstr>0x010100A22E315B1F3C42B49A0E90D2F9AB5AB100A3ADA40348D53C4EA114B46FA9468BEB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ESM</vt:lpwstr>
  </property>
  <property fmtid="{D5CDD505-2E9C-101B-9397-08002B2CF9AE}" pid="7" name="ContentType">
    <vt:lpwstr>Slide</vt:lpwstr>
  </property>
  <property fmtid="{D5CDD505-2E9C-101B-9397-08002B2CF9AE}" pid="8" name="Presentation">
    <vt:lpwstr>Qian-etal-E3SM-PPE-JGRAtmos-January2019-f</vt:lpwstr>
  </property>
  <property fmtid="{D5CDD505-2E9C-101B-9397-08002B2CF9AE}" pid="9" name="SlideDescription">
    <vt:lpwstr/>
  </property>
</Properties>
</file>