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046339-9674-41EC-880E-70ABEA58A32D}" type="datetimeFigureOut">
              <a:rPr lang="en-US" smtClean="0"/>
              <a:t>4/10/2017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4640-1185-4843-A9C3-8E71BD482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853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6726618-B6E3-4BFA-90FA-53203A95B45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smtClean="0">
                <a:latin typeface="Calibri" charset="0"/>
              </a:rPr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0180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79787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9F896C-6CF0-4956-9151-E28C3B66422F}" type="datetimeFigureOut">
              <a:rPr lang="en-US" altLang="en-US"/>
              <a:pPr>
                <a:defRPr/>
              </a:pPr>
              <a:t>4/10/2017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6B76B22-42B1-4072-8786-45AA57C9FB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92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anose="020B0600070205080204" pitchFamily="34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208032" y="990600"/>
            <a:ext cx="276542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  <a:spcAft>
                <a:spcPts val="600"/>
              </a:spcAft>
              <a:buFontTx/>
              <a:buNone/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Investigate the spatial and seasonal characteristics </a:t>
            </a:r>
            <a:br>
              <a:rPr lang="en-US" altLang="en-US" sz="1600" dirty="0"/>
            </a:br>
            <a:r>
              <a:rPr lang="en-US" altLang="en-US" sz="1600" dirty="0"/>
              <a:t>of radiative effects of open-fire aerosols including black carbon and particulate organic matter</a:t>
            </a:r>
          </a:p>
          <a:p>
            <a:pPr algn="ctr" eaLnBrk="1" hangingPunct="1">
              <a:spcBef>
                <a:spcPts val="1200"/>
              </a:spcBef>
              <a:spcAft>
                <a:spcPts val="600"/>
              </a:spcAft>
              <a:buFontTx/>
              <a:buNone/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Perform ensemble CAM5 model simulations with and without open-fire emissions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Diagnose fire aerosol effects through aerosol-radiation interaction and aerosol-cloud interaction separately 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52400"/>
            <a:ext cx="8991600" cy="5080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700" b="1" dirty="0">
                <a:latin typeface="+mn-lt"/>
                <a:ea typeface="+mn-ea"/>
                <a:cs typeface="Arial" pitchFamily="34" charset="0"/>
              </a:rPr>
              <a:t>Global Impact of Open-Fire Aerosols on Clouds and </a:t>
            </a:r>
            <a:r>
              <a:rPr lang="en-US" sz="2700" b="1" dirty="0">
                <a:latin typeface="Calibri" charset="0"/>
                <a:ea typeface="ＭＳ Ｐゴシック" charset="0"/>
                <a:cs typeface="Arial" pitchFamily="34" charset="0"/>
              </a:rPr>
              <a:t>Radiation</a:t>
            </a:r>
            <a:endParaRPr lang="en-US" sz="27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304800" y="5638800"/>
            <a:ext cx="2716282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000" dirty="0" smtClean="0">
                <a:latin typeface="+mn-lt"/>
              </a:rPr>
              <a:t>Jiang Y, Z Lu, X Liu, Y Qian, K Zhang, Y Wang, and X-Q Yang. 2016. “Impacts of Global Open-Fire Aerosols on Direct Radiative, Cloud and Surface-Albedo Effects Simulated with CAM5.” </a:t>
            </a:r>
            <a:r>
              <a:rPr lang="en-US" altLang="en-US" sz="1000" i="1" dirty="0" smtClean="0">
                <a:latin typeface="+mn-lt"/>
              </a:rPr>
              <a:t>Atmospheric Chemistry and Physics </a:t>
            </a:r>
            <a:r>
              <a:rPr lang="en-US" altLang="en-US" sz="1000" dirty="0" smtClean="0">
                <a:latin typeface="+mn-lt"/>
              </a:rPr>
              <a:t>16:14805-14824. DOI: 10.5194/acp-16-14805-2016 </a:t>
            </a:r>
          </a:p>
        </p:txBody>
      </p:sp>
      <p:sp>
        <p:nvSpPr>
          <p:cNvPr id="6150" name="TextBox 9"/>
          <p:cNvSpPr txBox="1">
            <a:spLocks noChangeArrowheads="1"/>
          </p:cNvSpPr>
          <p:nvPr/>
        </p:nvSpPr>
        <p:spPr bwMode="auto">
          <a:xfrm>
            <a:off x="8020198" y="2248491"/>
            <a:ext cx="11557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cs typeface="Arial" panose="020B0604020202020204" pitchFamily="34" charset="0"/>
              </a:rPr>
              <a:t>Annual mean fire aerosol effects on radiation at TOA (W m</a:t>
            </a:r>
            <a:r>
              <a:rPr lang="en-US" altLang="en-US" sz="1200" b="1" baseline="30000" dirty="0">
                <a:solidFill>
                  <a:srgbClr val="0000FF"/>
                </a:solidFill>
                <a:cs typeface="Arial" panose="020B0604020202020204" pitchFamily="34" charset="0"/>
              </a:rPr>
              <a:t>-2</a:t>
            </a:r>
            <a:r>
              <a:rPr lang="en-US" altLang="en-US" sz="1200" b="1" dirty="0">
                <a:solidFill>
                  <a:srgbClr val="0000FF"/>
                </a:solidFill>
                <a:cs typeface="Arial" panose="020B0604020202020204" pitchFamily="34" charset="0"/>
              </a:rPr>
              <a:t>) during period of 2003-2011. </a:t>
            </a:r>
          </a:p>
        </p:txBody>
      </p:sp>
      <p:sp>
        <p:nvSpPr>
          <p:cNvPr id="6151" name="Rectangle 2"/>
          <p:cNvSpPr>
            <a:spLocks noChangeArrowheads="1"/>
          </p:cNvSpPr>
          <p:nvPr/>
        </p:nvSpPr>
        <p:spPr bwMode="auto">
          <a:xfrm>
            <a:off x="3276600" y="3886200"/>
            <a:ext cx="5410200" cy="276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  <a:spcAft>
                <a:spcPts val="600"/>
              </a:spcAft>
              <a:buFontTx/>
              <a:buNone/>
            </a:pPr>
            <a:r>
              <a:rPr lang="en-US" altLang="en-US" sz="1800" b="1" dirty="0"/>
              <a:t>Impact</a:t>
            </a:r>
            <a:endParaRPr lang="en-US" altLang="en-US" sz="1600" dirty="0"/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/>
              <a:t>By quantifying the energy imbalance of fire aerosols, </a:t>
            </a:r>
            <a:r>
              <a:rPr lang="en-US" altLang="en-US" sz="1600" dirty="0" smtClean="0"/>
              <a:t>results reduce uncertainties </a:t>
            </a:r>
            <a:r>
              <a:rPr lang="en-US" altLang="en-US" sz="1600" dirty="0"/>
              <a:t>about feedback mechanisms between open fire and climate interactions 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Fire aerosols </a:t>
            </a:r>
            <a:r>
              <a:rPr lang="en-US" altLang="en-US" sz="1600" dirty="0"/>
              <a:t>have a significant impact on the global annual mean net radiation at TOA (-0.70 W m</a:t>
            </a:r>
            <a:r>
              <a:rPr lang="en-US" altLang="en-US" sz="1600" baseline="30000" dirty="0"/>
              <a:t>-2</a:t>
            </a:r>
            <a:r>
              <a:rPr lang="en-US" altLang="en-US" sz="1600" dirty="0"/>
              <a:t>)</a:t>
            </a:r>
          </a:p>
          <a:p>
            <a:pPr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600" dirty="0" smtClean="0"/>
              <a:t>Fire </a:t>
            </a:r>
            <a:r>
              <a:rPr lang="en-US" altLang="en-US" sz="1600" dirty="0"/>
              <a:t>aerosol effects on radiation in the Northern Hemisphere (NH) high-latitude regions are stronger than in other regions (e.g</a:t>
            </a:r>
            <a:r>
              <a:rPr lang="en-US" altLang="en-US" sz="1600"/>
              <a:t>., </a:t>
            </a:r>
            <a:r>
              <a:rPr lang="en-US" altLang="en-US" sz="1600" smtClean="0"/>
              <a:t>the tropics</a:t>
            </a:r>
            <a:r>
              <a:rPr lang="en-US" altLang="en-US" sz="1600" dirty="0"/>
              <a:t>) despite a smaller fire aerosol </a:t>
            </a:r>
            <a:r>
              <a:rPr lang="en-US" altLang="en-US" sz="1600" dirty="0" smtClean="0"/>
              <a:t>load</a:t>
            </a:r>
            <a:endParaRPr lang="en-US" altLang="en-US" sz="1600" dirty="0"/>
          </a:p>
        </p:txBody>
      </p:sp>
      <p:pic>
        <p:nvPicPr>
          <p:cNvPr id="6152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082" y="951097"/>
            <a:ext cx="49784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3975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Qian-Zhang-OpenFireAerosols-ACP-April2017f</Presentation>
    <Funding xmlns="98b00cf3-a6ce-40de-8923-f140beb786e9">RGCM (EaSM2)</Funding>
  </documentManagement>
</p:properties>
</file>

<file path=customXml/itemProps1.xml><?xml version="1.0" encoding="utf-8"?>
<ds:datastoreItem xmlns:ds="http://schemas.openxmlformats.org/officeDocument/2006/customXml" ds:itemID="{76CA5940-3B43-44EB-8D94-7FE6C642FE50}"/>
</file>

<file path=customXml/itemProps2.xml><?xml version="1.0" encoding="utf-8"?>
<ds:datastoreItem xmlns:ds="http://schemas.openxmlformats.org/officeDocument/2006/customXml" ds:itemID="{F3ED4536-CCEA-4ECE-96CB-462EBB9638C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163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Qian-Zhang-OpenFireAerosols-ACP-April2017f</dc:title>
  <dc:creator>JOvink</dc:creator>
  <dc:description/>
  <cp:lastModifiedBy>Dorsey, Kathryn S</cp:lastModifiedBy>
  <cp:revision>82</cp:revision>
  <cp:lastPrinted>2011-05-11T17:30:12Z</cp:lastPrinted>
  <dcterms:created xsi:type="dcterms:W3CDTF">2013-02-22T17:42:48Z</dcterms:created>
  <dcterms:modified xsi:type="dcterms:W3CDTF">2017-04-10T17:13:58Z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 (EaSM2)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Qian-Zhang-OpenFireAerosols-ACP-April2017f</vt:lpwstr>
  </property>
  <property fmtid="{D5CDD505-2E9C-101B-9397-08002B2CF9AE}" pid="8" name="SlideDescription">
    <vt:lpwstr/>
  </property>
</Properties>
</file>