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6"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95" d="100"/>
          <a:sy n="95" d="100"/>
        </p:scale>
        <p:origin x="1627"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9/7/2017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4024575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636D64-B606-4833-8E9E-A8FC51B35A1D}"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636D64-B606-4833-8E9E-A8FC51B35A1D}" type="datetimeFigureOut">
              <a:rPr lang="en-US" smtClean="0"/>
              <a:pPr/>
              <a:t>9/7/2017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636D64-B606-4833-8E9E-A8FC51B35A1D}" type="datetimeFigureOut">
              <a:rPr lang="en-US" smtClean="0"/>
              <a:pPr/>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9/7/2017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9/7/2017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0" y="6096000"/>
            <a:ext cx="1143000" cy="381000"/>
          </a:xfrm>
          <a:prstGeom prst="rect">
            <a:avLst/>
          </a:prstGeom>
        </p:spPr>
      </p:pic>
      <p:sp>
        <p:nvSpPr>
          <p:cNvPr id="5" name="TextBox 4"/>
          <p:cNvSpPr txBox="1"/>
          <p:nvPr/>
        </p:nvSpPr>
        <p:spPr>
          <a:xfrm>
            <a:off x="0" y="0"/>
            <a:ext cx="9144001" cy="707886"/>
          </a:xfrm>
          <a:prstGeom prst="rect">
            <a:avLst/>
          </a:prstGeom>
          <a:noFill/>
        </p:spPr>
        <p:txBody>
          <a:bodyPr wrap="square">
            <a:spAutoFit/>
          </a:bodyPr>
          <a:lstStyle/>
          <a:p>
            <a:pPr algn="ctr"/>
            <a:r>
              <a:rPr lang="en-US" sz="2000" b="1" dirty="0" smtClean="0"/>
              <a:t>Tropical </a:t>
            </a:r>
            <a:r>
              <a:rPr lang="en-US" sz="2000" b="1" dirty="0"/>
              <a:t>Pacific SST drivers of recent Antarctic sea ice trends</a:t>
            </a:r>
            <a:endParaRPr lang="en-US" sz="2000" dirty="0"/>
          </a:p>
          <a:p>
            <a:pPr algn="ctr"/>
            <a:endParaRPr lang="en-US" sz="2000" b="1" dirty="0"/>
          </a:p>
        </p:txBody>
      </p:sp>
      <p:sp>
        <p:nvSpPr>
          <p:cNvPr id="18" name="TextBox 17"/>
          <p:cNvSpPr txBox="1"/>
          <p:nvPr/>
        </p:nvSpPr>
        <p:spPr>
          <a:xfrm>
            <a:off x="0" y="381000"/>
            <a:ext cx="4724400" cy="1477328"/>
          </a:xfrm>
          <a:prstGeom prst="rect">
            <a:avLst/>
          </a:prstGeom>
          <a:noFill/>
        </p:spPr>
        <p:txBody>
          <a:bodyPr wrap="square" rtlCol="0">
            <a:spAutoFit/>
          </a:bodyPr>
          <a:lstStyle/>
          <a:p>
            <a:r>
              <a:rPr lang="en-US" b="1" u="sng" dirty="0" smtClean="0">
                <a:solidFill>
                  <a:srgbClr val="FF0000"/>
                </a:solidFill>
              </a:rPr>
              <a:t>Objective: </a:t>
            </a:r>
            <a:r>
              <a:rPr lang="en-US" dirty="0"/>
              <a:t>The seemingly counter-intuitive observed increase of Antarctic sea ice </a:t>
            </a:r>
            <a:r>
              <a:rPr lang="en-US" dirty="0" smtClean="0"/>
              <a:t>extent </a:t>
            </a:r>
            <a:r>
              <a:rPr lang="en-US" dirty="0"/>
              <a:t>in the face of a warming planet </a:t>
            </a:r>
            <a:r>
              <a:rPr lang="en-US" dirty="0" smtClean="0"/>
              <a:t>is further explored to </a:t>
            </a:r>
            <a:r>
              <a:rPr lang="en-US" dirty="0"/>
              <a:t>follow up on other related studies </a:t>
            </a:r>
            <a:r>
              <a:rPr lang="en-US" dirty="0" smtClean="0"/>
              <a:t>in order to use </a:t>
            </a:r>
            <a:r>
              <a:rPr lang="en-US" dirty="0"/>
              <a:t>model simulations </a:t>
            </a:r>
            <a:r>
              <a:rPr lang="en-US" dirty="0" smtClean="0"/>
              <a:t> to explore </a:t>
            </a:r>
            <a:r>
              <a:rPr lang="en-US" dirty="0"/>
              <a:t>processes </a:t>
            </a:r>
            <a:endParaRPr lang="en-US" dirty="0" smtClean="0"/>
          </a:p>
        </p:txBody>
      </p:sp>
      <p:sp>
        <p:nvSpPr>
          <p:cNvPr id="12" name="TextBox 11"/>
          <p:cNvSpPr txBox="1"/>
          <p:nvPr/>
        </p:nvSpPr>
        <p:spPr>
          <a:xfrm>
            <a:off x="1066800" y="6096000"/>
            <a:ext cx="7010400" cy="55399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dirty="0" err="1" smtClean="0"/>
              <a:t>Purich</a:t>
            </a:r>
            <a:r>
              <a:rPr lang="en-US" sz="1000" dirty="0"/>
              <a:t>, A., M.H. England, </a:t>
            </a:r>
            <a:r>
              <a:rPr lang="en-US" sz="1000" dirty="0" err="1"/>
              <a:t>W.Cai</a:t>
            </a:r>
            <a:r>
              <a:rPr lang="en-US" sz="1000" dirty="0"/>
              <a:t>, Y. </a:t>
            </a:r>
            <a:r>
              <a:rPr lang="en-US" sz="1000" dirty="0" err="1"/>
              <a:t>Chikamoto</a:t>
            </a:r>
            <a:r>
              <a:rPr lang="en-US" sz="1000" dirty="0"/>
              <a:t>, A. </a:t>
            </a:r>
            <a:r>
              <a:rPr lang="en-US" sz="1000" dirty="0" err="1"/>
              <a:t>Timmermann</a:t>
            </a:r>
            <a:r>
              <a:rPr lang="en-US" sz="1000" dirty="0"/>
              <a:t>, J.C. Fyfe, L. </a:t>
            </a:r>
            <a:r>
              <a:rPr lang="en-US" sz="1000" dirty="0" err="1"/>
              <a:t>Frankcombe</a:t>
            </a:r>
            <a:r>
              <a:rPr lang="en-US" sz="1000" dirty="0"/>
              <a:t>, </a:t>
            </a:r>
            <a:r>
              <a:rPr lang="en-US" sz="1000" b="1" dirty="0"/>
              <a:t>G.A. Meehl</a:t>
            </a:r>
            <a:r>
              <a:rPr lang="en-US" sz="1000" dirty="0"/>
              <a:t>, and </a:t>
            </a:r>
            <a:r>
              <a:rPr lang="en-US" sz="1000" b="1" dirty="0"/>
              <a:t>J.M. </a:t>
            </a:r>
            <a:r>
              <a:rPr lang="en-US" sz="1000" b="1" dirty="0" err="1"/>
              <a:t>Arblaster</a:t>
            </a:r>
            <a:r>
              <a:rPr lang="en-US" sz="1000" dirty="0"/>
              <a:t>, 2016:  Tropical Pacific SST drivers of recent Antarctic sea ice trends.  </a:t>
            </a:r>
            <a:r>
              <a:rPr lang="en-US" sz="1000" i="1" dirty="0"/>
              <a:t>J. Climate</a:t>
            </a:r>
            <a:r>
              <a:rPr lang="en-US" sz="1000" dirty="0"/>
              <a:t>, </a:t>
            </a:r>
            <a:r>
              <a:rPr lang="en-US" sz="1000" b="1" dirty="0"/>
              <a:t>29</a:t>
            </a:r>
            <a:r>
              <a:rPr lang="en-US" sz="1000" dirty="0"/>
              <a:t>, 8931-8948, doi:10.1175/JCLI-D-0440.1.</a:t>
            </a:r>
          </a:p>
          <a:p>
            <a:endParaRPr lang="en-US" sz="1000" b="1" dirty="0">
              <a:solidFill>
                <a:srgbClr val="800000"/>
              </a:solidFill>
            </a:endParaRPr>
          </a:p>
        </p:txBody>
      </p:sp>
      <p:sp>
        <p:nvSpPr>
          <p:cNvPr id="16" name="TextBox 15"/>
          <p:cNvSpPr txBox="1"/>
          <p:nvPr/>
        </p:nvSpPr>
        <p:spPr>
          <a:xfrm>
            <a:off x="0" y="1828800"/>
            <a:ext cx="4495800" cy="4247317"/>
          </a:xfrm>
          <a:prstGeom prst="rect">
            <a:avLst/>
          </a:prstGeom>
          <a:noFill/>
        </p:spPr>
        <p:txBody>
          <a:bodyPr wrap="square" rtlCol="0">
            <a:spAutoFit/>
          </a:bodyPr>
          <a:lstStyle/>
          <a:p>
            <a:r>
              <a:rPr lang="en-US" b="1" u="sng" dirty="0" smtClean="0">
                <a:solidFill>
                  <a:srgbClr val="FF0000"/>
                </a:solidFill>
              </a:rPr>
              <a:t>Research: </a:t>
            </a:r>
          </a:p>
          <a:p>
            <a:r>
              <a:rPr lang="en-US" dirty="0" smtClean="0"/>
              <a:t>--a </a:t>
            </a:r>
            <a:r>
              <a:rPr lang="en-US" dirty="0"/>
              <a:t>strengthening of the Amundsen Sea Low </a:t>
            </a:r>
            <a:r>
              <a:rPr lang="en-US" dirty="0" smtClean="0"/>
              <a:t>in the southeast Pacific from </a:t>
            </a:r>
            <a:r>
              <a:rPr lang="en-US" dirty="0"/>
              <a:t>1979-2013 </a:t>
            </a:r>
            <a:r>
              <a:rPr lang="en-US" dirty="0" smtClean="0"/>
              <a:t>largely </a:t>
            </a:r>
            <a:r>
              <a:rPr lang="en-US" dirty="0"/>
              <a:t>explains the observed increase in sea ice concentrations </a:t>
            </a:r>
            <a:endParaRPr lang="en-US" dirty="0" smtClean="0"/>
          </a:p>
          <a:p>
            <a:r>
              <a:rPr lang="en-US" dirty="0" smtClean="0"/>
              <a:t>--these </a:t>
            </a:r>
            <a:r>
              <a:rPr lang="en-US" dirty="0"/>
              <a:t>changes are not generally seen in freely-running coupled </a:t>
            </a:r>
            <a:r>
              <a:rPr lang="en-US" dirty="0" smtClean="0"/>
              <a:t>earth system </a:t>
            </a:r>
            <a:r>
              <a:rPr lang="en-US" dirty="0"/>
              <a:t>model simulations, but they are reproduced in simulations </a:t>
            </a:r>
            <a:r>
              <a:rPr lang="en-US" dirty="0" smtClean="0"/>
              <a:t>constrained </a:t>
            </a:r>
            <a:r>
              <a:rPr lang="en-US" dirty="0"/>
              <a:t>by observed sea surface temperature anomalies in the tropical Pacific, and </a:t>
            </a:r>
            <a:r>
              <a:rPr lang="en-US" dirty="0" smtClean="0"/>
              <a:t>by </a:t>
            </a:r>
            <a:r>
              <a:rPr lang="en-US" dirty="0"/>
              <a:t>observed surface wind-stress in the </a:t>
            </a:r>
            <a:r>
              <a:rPr lang="en-US" dirty="0" smtClean="0"/>
              <a:t>tropics</a:t>
            </a:r>
          </a:p>
          <a:p>
            <a:r>
              <a:rPr lang="en-US" dirty="0" smtClean="0"/>
              <a:t>--simulated </a:t>
            </a:r>
            <a:r>
              <a:rPr lang="en-US" dirty="0"/>
              <a:t>trends in spatial patterns of </a:t>
            </a:r>
            <a:r>
              <a:rPr lang="en-US" dirty="0" smtClean="0"/>
              <a:t>increasing sea </a:t>
            </a:r>
            <a:r>
              <a:rPr lang="en-US" dirty="0"/>
              <a:t>ice concentrations </a:t>
            </a:r>
            <a:r>
              <a:rPr lang="en-US" dirty="0" smtClean="0"/>
              <a:t>are </a:t>
            </a:r>
            <a:r>
              <a:rPr lang="en-US" dirty="0"/>
              <a:t>similar to </a:t>
            </a:r>
            <a:r>
              <a:rPr lang="en-US" dirty="0" smtClean="0"/>
              <a:t>observed</a:t>
            </a:r>
            <a:endParaRPr lang="en-US" dirty="0">
              <a:solidFill>
                <a:srgbClr val="000000"/>
              </a:solidFill>
            </a:endParaRPr>
          </a:p>
        </p:txBody>
      </p:sp>
      <p:sp>
        <p:nvSpPr>
          <p:cNvPr id="4" name="TextBox 3"/>
          <p:cNvSpPr txBox="1"/>
          <p:nvPr/>
        </p:nvSpPr>
        <p:spPr>
          <a:xfrm>
            <a:off x="2319867" y="4326467"/>
            <a:ext cx="184666" cy="369332"/>
          </a:xfrm>
          <a:prstGeom prst="rect">
            <a:avLst/>
          </a:prstGeom>
          <a:noFill/>
        </p:spPr>
        <p:txBody>
          <a:bodyPr wrap="none" rtlCol="0">
            <a:spAutoFit/>
          </a:bodyPr>
          <a:lstStyle/>
          <a:p>
            <a:endParaRPr lang="en-US" dirty="0"/>
          </a:p>
        </p:txBody>
      </p:sp>
      <p:sp>
        <p:nvSpPr>
          <p:cNvPr id="8" name="TextBox 7"/>
          <p:cNvSpPr txBox="1"/>
          <p:nvPr/>
        </p:nvSpPr>
        <p:spPr>
          <a:xfrm>
            <a:off x="7315199" y="685800"/>
            <a:ext cx="1828801" cy="3323987"/>
          </a:xfrm>
          <a:prstGeom prst="rect">
            <a:avLst/>
          </a:prstGeom>
          <a:noFill/>
        </p:spPr>
        <p:txBody>
          <a:bodyPr wrap="square" rtlCol="0">
            <a:spAutoFit/>
          </a:bodyPr>
          <a:lstStyle/>
          <a:p>
            <a:r>
              <a:rPr lang="en-US" sz="1050" dirty="0" smtClean="0">
                <a:solidFill>
                  <a:srgbClr val="0070C0"/>
                </a:solidFill>
              </a:rPr>
              <a:t>Anomalies of sea level pressure (contours) and sea ice concentration (colors) from CESM1 and CanESM2 forced with global observed ocean conditions (top panels) and only with equatorial Pacific (for CESM1) or global tropics (for CanESM2) (bottom panels) showing that the observed signature of a deeper Amundsen Sea Low (dashed contours in southeast Pacific) and increased sea ice (purple colors) that result from global ocean forcing (top panels) can be produced from just  the negative IPO phase in the tropical Pacific (bottom panels)</a:t>
            </a:r>
            <a:endParaRPr lang="en-US" sz="1050" dirty="0">
              <a:solidFill>
                <a:srgbClr val="0070C0"/>
              </a:solidFill>
            </a:endParaRPr>
          </a:p>
        </p:txBody>
      </p:sp>
      <p:sp>
        <p:nvSpPr>
          <p:cNvPr id="20" name="TextBox 19"/>
          <p:cNvSpPr txBox="1"/>
          <p:nvPr/>
        </p:nvSpPr>
        <p:spPr>
          <a:xfrm>
            <a:off x="4495800" y="4000143"/>
            <a:ext cx="4572000" cy="2400657"/>
          </a:xfrm>
          <a:prstGeom prst="rect">
            <a:avLst/>
          </a:prstGeom>
          <a:noFill/>
        </p:spPr>
        <p:txBody>
          <a:bodyPr wrap="square" rtlCol="0">
            <a:spAutoFit/>
          </a:bodyPr>
          <a:lstStyle/>
          <a:p>
            <a:r>
              <a:rPr lang="en-US" b="1" u="sng" dirty="0" smtClean="0">
                <a:solidFill>
                  <a:srgbClr val="FF0000"/>
                </a:solidFill>
              </a:rPr>
              <a:t>Impact</a:t>
            </a:r>
            <a:r>
              <a:rPr lang="en-US" u="sng" dirty="0" smtClean="0">
                <a:solidFill>
                  <a:srgbClr val="FF0000"/>
                </a:solidFill>
              </a:rPr>
              <a:t>:</a:t>
            </a:r>
            <a:r>
              <a:rPr lang="en-US" dirty="0" smtClean="0">
                <a:solidFill>
                  <a:srgbClr val="000000"/>
                </a:solidFill>
              </a:rPr>
              <a:t> </a:t>
            </a:r>
            <a:r>
              <a:rPr lang="en-US" dirty="0"/>
              <a:t>A</a:t>
            </a:r>
            <a:r>
              <a:rPr lang="en-US" dirty="0" smtClean="0"/>
              <a:t>nalysis </a:t>
            </a:r>
            <a:r>
              <a:rPr lang="en-US" dirty="0"/>
              <a:t>confirms previous results and strengthens the conclusion that the phase change in the </a:t>
            </a:r>
            <a:r>
              <a:rPr lang="en-US" dirty="0" err="1"/>
              <a:t>Interdecadal</a:t>
            </a:r>
            <a:r>
              <a:rPr lang="en-US" dirty="0"/>
              <a:t> Pacific Oscillation from positive to negative over 1979-2013 contributed to the observed strengthening of the Amundsen Sea Low and associated </a:t>
            </a:r>
            <a:r>
              <a:rPr lang="en-US" dirty="0" smtClean="0"/>
              <a:t>increase </a:t>
            </a:r>
            <a:r>
              <a:rPr lang="en-US" dirty="0"/>
              <a:t>of Antarctic sea ice </a:t>
            </a:r>
            <a:r>
              <a:rPr lang="en-US" dirty="0" smtClean="0"/>
              <a:t>extent</a:t>
            </a:r>
            <a:r>
              <a:rPr lang="en-US" sz="1200" dirty="0" smtClean="0"/>
              <a:t>				</a:t>
            </a:r>
            <a:endParaRPr lang="en-US" sz="1200" dirty="0"/>
          </a:p>
          <a:p>
            <a:r>
              <a:rPr lang="en-US" sz="1200" u="sng" dirty="0" smtClean="0">
                <a:solidFill>
                  <a:srgbClr val="000000"/>
                </a:solidFill>
              </a:rPr>
              <a:t> </a:t>
            </a:r>
            <a:endParaRPr lang="en-US" u="sng" dirty="0" smtClean="0">
              <a:solidFill>
                <a:srgbClr val="000000"/>
              </a:solidFill>
            </a:endParaRPr>
          </a:p>
        </p:txBody>
      </p:sp>
      <p:pic>
        <p:nvPicPr>
          <p:cNvPr id="19" name="Picture 5" descr="NC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4779" y="5943600"/>
            <a:ext cx="963021" cy="655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24400" y="381000"/>
            <a:ext cx="2684378" cy="3595064"/>
          </a:xfrm>
          <a:prstGeom prst="rect">
            <a:avLst/>
          </a:prstGeom>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3123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13628</TotalTime>
  <Words>333</Words>
  <Application>Microsoft Office PowerPoint</Application>
  <PresentationFormat>On-screen Show (4:3)</PresentationFormat>
  <Paragraphs>11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Rod</vt:lpstr>
      <vt:lpstr>Office Theme</vt:lpstr>
      <vt:lpstr>PowerPoint Presentation</vt:lpstr>
      <vt:lpstr>PowerPoint Presentation</vt:lpstr>
    </vt:vector>
  </TitlesOfParts>
  <Company>Office of Science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Stephanie Shearer</cp:lastModifiedBy>
  <cp:revision>121</cp:revision>
  <dcterms:created xsi:type="dcterms:W3CDTF">2016-01-21T12:20:43Z</dcterms:created>
  <dcterms:modified xsi:type="dcterms:W3CDTF">2017-09-07T16:01:25Z</dcterms:modified>
</cp:coreProperties>
</file>