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
  </p:notesMasterIdLst>
  <p:sldIdLst>
    <p:sldId id="257"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3958"/>
    <a:srgbClr val="5CCA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40"/>
    <p:restoredTop sz="96287" autoAdjust="0"/>
  </p:normalViewPr>
  <p:slideViewPr>
    <p:cSldViewPr snapToGrid="0" snapToObjects="1">
      <p:cViewPr varScale="1">
        <p:scale>
          <a:sx n="132" d="100"/>
          <a:sy n="132" d="100"/>
        </p:scale>
        <p:origin x="248" y="16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8232"/>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15ECDC-625C-5849-A67E-BA6D596671A2}" type="datetimeFigureOut">
              <a:rPr lang="en-US" smtClean="0"/>
              <a:t>12/18/19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341ECA-9E59-C94D-8D3D-708D0CBC4551}" type="slidenum">
              <a:rPr lang="en-US" smtClean="0"/>
              <a:t>‹#›</a:t>
            </a:fld>
            <a:endParaRPr lang="en-US"/>
          </a:p>
        </p:txBody>
      </p:sp>
    </p:spTree>
    <p:extLst>
      <p:ext uri="{BB962C8B-B14F-4D97-AF65-F5344CB8AC3E}">
        <p14:creationId xmlns:p14="http://schemas.microsoft.com/office/powerpoint/2010/main" val="39370409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C80B9A-C993-4CEA-8A39-3AFD6A021F27}" type="slidenum">
              <a:rPr lang="en-US" smtClean="0"/>
              <a:pPr/>
              <a:t>1</a:t>
            </a:fld>
            <a:endParaRPr lang="en-US"/>
          </a:p>
        </p:txBody>
      </p:sp>
    </p:spTree>
    <p:extLst>
      <p:ext uri="{BB962C8B-B14F-4D97-AF65-F5344CB8AC3E}">
        <p14:creationId xmlns:p14="http://schemas.microsoft.com/office/powerpoint/2010/main" val="3127598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Wednesday, December 18,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t>Wednesday, December 18,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Wednesday, December 18,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7" name="Rectangle 235"/>
          <p:cNvSpPr>
            <a:spLocks noChangeArrowheads="1"/>
          </p:cNvSpPr>
          <p:nvPr/>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2" name="Title 1"/>
          <p:cNvSpPr>
            <a:spLocks noGrp="1"/>
          </p:cNvSpPr>
          <p:nvPr>
            <p:ph type="title"/>
          </p:nvPr>
        </p:nvSpPr>
        <p:spPr>
          <a:xfrm>
            <a:off x="457200" y="3810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3848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38700" y="1600200"/>
            <a:ext cx="3848100" cy="4525963"/>
          </a:xfrm>
        </p:spPr>
        <p:txBody>
          <a:bodyPr/>
          <a:lstStyle/>
          <a:p>
            <a:pPr lvl="0"/>
            <a:endParaRPr lang="en-US" noProof="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2113C00A-46C3-4695-A1BF-A4D51761E616}" type="slidenum">
              <a:rPr lang="en-US"/>
              <a:pPr>
                <a:defRPr/>
              </a:pPr>
              <a:t>‹#›</a:t>
            </a:fld>
            <a:endParaRPr lang="en-US"/>
          </a:p>
        </p:txBody>
      </p:sp>
      <p:sp>
        <p:nvSpPr>
          <p:cNvPr id="10" name="Rectangle 235"/>
          <p:cNvSpPr>
            <a:spLocks noChangeArrowheads="1"/>
          </p:cNvSpPr>
          <p:nvPr userDrawn="1"/>
        </p:nvSpPr>
        <p:spPr bwMode="auto">
          <a:xfrm>
            <a:off x="-34926" y="6646863"/>
            <a:ext cx="2320925" cy="274637"/>
          </a:xfrm>
          <a:prstGeom prst="rect">
            <a:avLst/>
          </a:prstGeom>
          <a:noFill/>
          <a:ln w="9525" algn="ctr">
            <a:noFill/>
            <a:miter lim="800000"/>
            <a:headEnd/>
            <a:tailEnd/>
          </a:ln>
          <a:effectLst/>
        </p:spPr>
        <p:txBody>
          <a:bodyPr/>
          <a:lstStyle/>
          <a:p>
            <a:pPr marL="171450" indent="-171450" eaLnBrk="0" hangingPunct="0">
              <a:lnSpc>
                <a:spcPct val="90000"/>
              </a:lnSpc>
              <a:defRPr/>
            </a:pPr>
            <a:fld id="{3CF22588-4ED6-4D73-B710-A92B6386A90D}"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a:solidFill>
                  <a:schemeClr val="bg1"/>
                </a:solidFill>
                <a:ea typeface="Rod"/>
                <a:cs typeface="Rod"/>
              </a:rPr>
              <a:t>BER Climate Research</a:t>
            </a:r>
          </a:p>
        </p:txBody>
      </p:sp>
    </p:spTree>
    <p:extLst>
      <p:ext uri="{BB962C8B-B14F-4D97-AF65-F5344CB8AC3E}">
        <p14:creationId xmlns:p14="http://schemas.microsoft.com/office/powerpoint/2010/main" val="423729819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Wednesday, December 18,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Wednesday, December 18,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Wednesday, December 18,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Wednesday, December 18,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Wednesday, December 18,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Wednesday, December 18,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Wednesday, December 18,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Wednesday, December 18,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Wednesday, December 18, 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a:p>
        </p:txBody>
      </p:sp>
      <p:sp>
        <p:nvSpPr>
          <p:cNvPr id="5" name="TextBox 4"/>
          <p:cNvSpPr txBox="1"/>
          <p:nvPr/>
        </p:nvSpPr>
        <p:spPr>
          <a:xfrm>
            <a:off x="154715" y="538280"/>
            <a:ext cx="8915400" cy="461665"/>
          </a:xfrm>
          <a:prstGeom prst="rect">
            <a:avLst/>
          </a:prstGeom>
          <a:noFill/>
        </p:spPr>
        <p:txBody>
          <a:bodyPr wrap="square">
            <a:spAutoFit/>
          </a:bodyPr>
          <a:lstStyle/>
          <a:p>
            <a:pPr algn="ctr"/>
            <a:r>
              <a:rPr lang="en-US" sz="2400" dirty="0">
                <a:solidFill>
                  <a:schemeClr val="bg2">
                    <a:lumMod val="25000"/>
                  </a:schemeClr>
                </a:solidFill>
              </a:rPr>
              <a:t>Variability in ocean temperatures causes delays in glacier retreat</a:t>
            </a:r>
          </a:p>
        </p:txBody>
      </p:sp>
      <p:sp>
        <p:nvSpPr>
          <p:cNvPr id="18" name="TextBox 17"/>
          <p:cNvSpPr txBox="1"/>
          <p:nvPr/>
        </p:nvSpPr>
        <p:spPr>
          <a:xfrm>
            <a:off x="154715" y="1218018"/>
            <a:ext cx="3617352" cy="2123658"/>
          </a:xfrm>
          <a:prstGeom prst="rect">
            <a:avLst/>
          </a:prstGeom>
          <a:noFill/>
        </p:spPr>
        <p:txBody>
          <a:bodyPr wrap="square" rtlCol="0">
            <a:spAutoFit/>
          </a:bodyPr>
          <a:lstStyle/>
          <a:p>
            <a:r>
              <a:rPr lang="en-US" b="1" dirty="0"/>
              <a:t>                        </a:t>
            </a:r>
            <a:r>
              <a:rPr lang="en-US" sz="2000" b="1" dirty="0"/>
              <a:t>Objective</a:t>
            </a:r>
          </a:p>
          <a:p>
            <a:r>
              <a:rPr lang="en-US" sz="1600" dirty="0"/>
              <a:t>Climate exhibits substantial internal variability, but existing ice sheet model simulations projecting sea level rise ignore this.  How will the inclusion of climate variability affect the evolution of West Antarctica where unstable ice retreat is underway?</a:t>
            </a:r>
          </a:p>
        </p:txBody>
      </p:sp>
      <p:sp>
        <p:nvSpPr>
          <p:cNvPr id="19" name="TextBox 18"/>
          <p:cNvSpPr txBox="1"/>
          <p:nvPr/>
        </p:nvSpPr>
        <p:spPr>
          <a:xfrm>
            <a:off x="8960" y="3223125"/>
            <a:ext cx="4869330" cy="2862322"/>
          </a:xfrm>
          <a:prstGeom prst="rect">
            <a:avLst/>
          </a:prstGeom>
          <a:noFill/>
        </p:spPr>
        <p:txBody>
          <a:bodyPr wrap="square" rtlCol="0">
            <a:spAutoFit/>
          </a:bodyPr>
          <a:lstStyle/>
          <a:p>
            <a:r>
              <a:rPr lang="en-US" sz="2000" b="1" dirty="0"/>
              <a:t>                       Research</a:t>
            </a:r>
          </a:p>
          <a:p>
            <a:pPr marL="171450" indent="-171450">
              <a:buFont typeface="Arial"/>
              <a:buChar char="•"/>
            </a:pPr>
            <a:r>
              <a:rPr lang="en-US" sz="1600" dirty="0"/>
              <a:t>Performed 500 year model simulations of Thwaites Glacier, Antarctica (1.5 m sea level rise potential) using DOE’s MALI ice sheet model</a:t>
            </a:r>
          </a:p>
          <a:p>
            <a:pPr marL="171450" indent="-171450">
              <a:buFont typeface="Arial"/>
              <a:buChar char="•"/>
            </a:pPr>
            <a:r>
              <a:rPr lang="en-US" sz="1600" dirty="0"/>
              <a:t>Developed a new parameterization of sub-ice shelf melting forced by warm ocean waters</a:t>
            </a:r>
          </a:p>
          <a:p>
            <a:pPr marL="171450" indent="-171450">
              <a:buFont typeface="Arial"/>
              <a:buChar char="•"/>
            </a:pPr>
            <a:r>
              <a:rPr lang="en-US" sz="1600" dirty="0"/>
              <a:t>Compared control run with no variability to 72 ensembles with idealized variability in ocean temperature and sub-ice shelf melting</a:t>
            </a:r>
          </a:p>
          <a:p>
            <a:pPr marL="171450" indent="-171450">
              <a:buFont typeface="Arial"/>
              <a:buChar char="•"/>
            </a:pPr>
            <a:r>
              <a:rPr lang="en-US" sz="1600" dirty="0"/>
              <a:t>Found up to 10% less sea level rise from Thwaites Glacier when including ocean variability</a:t>
            </a:r>
          </a:p>
        </p:txBody>
      </p:sp>
      <p:sp>
        <p:nvSpPr>
          <p:cNvPr id="20" name="TextBox 19"/>
          <p:cNvSpPr txBox="1"/>
          <p:nvPr/>
        </p:nvSpPr>
        <p:spPr>
          <a:xfrm>
            <a:off x="4748303" y="4413368"/>
            <a:ext cx="4481285" cy="1877437"/>
          </a:xfrm>
          <a:prstGeom prst="rect">
            <a:avLst/>
          </a:prstGeom>
          <a:noFill/>
        </p:spPr>
        <p:txBody>
          <a:bodyPr wrap="square" rtlCol="0">
            <a:spAutoFit/>
          </a:bodyPr>
          <a:lstStyle/>
          <a:p>
            <a:r>
              <a:rPr lang="en-US" sz="2000" b="1" dirty="0"/>
              <a:t>	        Impact</a:t>
            </a:r>
          </a:p>
          <a:p>
            <a:r>
              <a:rPr lang="en-US" sz="1600" dirty="0"/>
              <a:t>Ice sheet model projections of sea level rise ignoring real-world climate variability are too large.  Coupling ice sheet models to climate models will lead to more accurate sea level projections.</a:t>
            </a:r>
          </a:p>
          <a:p>
            <a:endParaRPr lang="en-US" sz="1600" dirty="0"/>
          </a:p>
        </p:txBody>
      </p:sp>
      <p:sp>
        <p:nvSpPr>
          <p:cNvPr id="15" name="TextBox 14"/>
          <p:cNvSpPr txBox="1"/>
          <p:nvPr/>
        </p:nvSpPr>
        <p:spPr>
          <a:xfrm>
            <a:off x="818079" y="6172200"/>
            <a:ext cx="7588673"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1000" dirty="0"/>
              <a:t>Reference:  </a:t>
            </a:r>
            <a:r>
              <a:rPr lang="en-US" sz="1000" dirty="0"/>
              <a:t>Hoffman, M. J., </a:t>
            </a:r>
            <a:r>
              <a:rPr lang="en-US" sz="1000" dirty="0" err="1"/>
              <a:t>Asay</a:t>
            </a:r>
            <a:r>
              <a:rPr lang="en-US" sz="1000" dirty="0"/>
              <a:t>-Davis, X., Price, S. F., </a:t>
            </a:r>
            <a:r>
              <a:rPr lang="en-US" sz="1000" dirty="0" err="1"/>
              <a:t>Fyke</a:t>
            </a:r>
            <a:r>
              <a:rPr lang="en-US" sz="1000" dirty="0"/>
              <a:t>, J. and </a:t>
            </a:r>
            <a:r>
              <a:rPr lang="en-US" sz="1000" dirty="0" err="1"/>
              <a:t>Perego</a:t>
            </a:r>
            <a:r>
              <a:rPr lang="en-US" sz="1000" dirty="0"/>
              <a:t>, M. 2019. Effect of </a:t>
            </a:r>
            <a:r>
              <a:rPr lang="en-US" sz="1000" dirty="0" err="1"/>
              <a:t>Subshelf</a:t>
            </a:r>
            <a:r>
              <a:rPr lang="en-US" sz="1000" dirty="0"/>
              <a:t> Melt Variability on Sea Level Rise Contribution From Thwaites Glacier, Antarctica, J. </a:t>
            </a:r>
            <a:r>
              <a:rPr lang="en-US" sz="1000" dirty="0" err="1"/>
              <a:t>Geophys</a:t>
            </a:r>
            <a:r>
              <a:rPr lang="en-US" sz="1000" dirty="0"/>
              <a:t>. Res. Earth Surf., 124, 1–24, doi:10.1029/2019JF005155,</a:t>
            </a:r>
          </a:p>
        </p:txBody>
      </p:sp>
      <p:pic>
        <p:nvPicPr>
          <p:cNvPr id="3" name="Picture 2">
            <a:extLst>
              <a:ext uri="{FF2B5EF4-FFF2-40B4-BE49-F238E27FC236}">
                <a16:creationId xmlns:a16="http://schemas.microsoft.com/office/drawing/2014/main" id="{F6B48489-1959-E042-9696-4D6D6FE832C3}"/>
              </a:ext>
            </a:extLst>
          </p:cNvPr>
          <p:cNvPicPr>
            <a:picLocks noChangeAspect="1"/>
          </p:cNvPicPr>
          <p:nvPr/>
        </p:nvPicPr>
        <p:blipFill>
          <a:blip r:embed="rId3"/>
          <a:stretch>
            <a:fillRect/>
          </a:stretch>
        </p:blipFill>
        <p:spPr>
          <a:xfrm>
            <a:off x="6628572" y="1929662"/>
            <a:ext cx="2441543" cy="1881286"/>
          </a:xfrm>
          <a:prstGeom prst="rect">
            <a:avLst/>
          </a:prstGeom>
        </p:spPr>
      </p:pic>
      <p:pic>
        <p:nvPicPr>
          <p:cNvPr id="13" name="Picture 12" descr="Screen Shot 2017-12-12 at 8.38.22 AM.png">
            <a:extLst>
              <a:ext uri="{FF2B5EF4-FFF2-40B4-BE49-F238E27FC236}">
                <a16:creationId xmlns:a16="http://schemas.microsoft.com/office/drawing/2014/main" id="{DEE6E3EF-FFC5-7048-812C-394A4A5514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2067" y="1194220"/>
            <a:ext cx="2764020" cy="2274137"/>
          </a:xfrm>
          <a:prstGeom prst="rect">
            <a:avLst/>
          </a:prstGeom>
        </p:spPr>
      </p:pic>
      <p:sp>
        <p:nvSpPr>
          <p:cNvPr id="14" name="TextBox 27"/>
          <p:cNvSpPr txBox="1">
            <a:spLocks noChangeArrowheads="1"/>
          </p:cNvSpPr>
          <p:nvPr/>
        </p:nvSpPr>
        <p:spPr bwMode="auto">
          <a:xfrm>
            <a:off x="4748304" y="3653360"/>
            <a:ext cx="4423978" cy="830997"/>
          </a:xfrm>
          <a:prstGeom prst="rect">
            <a:avLst/>
          </a:prstGeom>
          <a:noFill/>
          <a:ln w="9525">
            <a:noFill/>
            <a:miter lim="800000"/>
            <a:headEnd/>
            <a:tailEnd/>
          </a:ln>
        </p:spPr>
        <p:txBody>
          <a:bodyPr wrap="square">
            <a:spAutoFit/>
          </a:bodyPr>
          <a:lstStyle/>
          <a:p>
            <a:pPr algn="just"/>
            <a:r>
              <a:rPr lang="en-US" sz="1200" b="1" dirty="0">
                <a:solidFill>
                  <a:srgbClr val="0066FF"/>
                </a:solidFill>
              </a:rPr>
              <a:t>Above Right</a:t>
            </a:r>
            <a:r>
              <a:rPr lang="en-US" sz="1200" dirty="0">
                <a:solidFill>
                  <a:srgbClr val="0066FF"/>
                </a:solidFill>
              </a:rPr>
              <a:t>: Difference in sea level rise when ocean temperature variability is included in simulations.  Warm colors are moderate magnitude variability with different frequencies. Cool colors are high magnitude variability.</a:t>
            </a:r>
          </a:p>
        </p:txBody>
      </p:sp>
      <p:sp>
        <p:nvSpPr>
          <p:cNvPr id="16" name="TextBox 27">
            <a:extLst>
              <a:ext uri="{FF2B5EF4-FFF2-40B4-BE49-F238E27FC236}">
                <a16:creationId xmlns:a16="http://schemas.microsoft.com/office/drawing/2014/main" id="{23E74ACC-D120-BD4C-B719-EA183D1D8884}"/>
              </a:ext>
            </a:extLst>
          </p:cNvPr>
          <p:cNvSpPr txBox="1">
            <a:spLocks noChangeArrowheads="1"/>
          </p:cNvSpPr>
          <p:nvPr/>
        </p:nvSpPr>
        <p:spPr bwMode="auto">
          <a:xfrm>
            <a:off x="6536087" y="1128598"/>
            <a:ext cx="2679783" cy="830997"/>
          </a:xfrm>
          <a:prstGeom prst="rect">
            <a:avLst/>
          </a:prstGeom>
          <a:noFill/>
          <a:ln w="9525">
            <a:noFill/>
            <a:miter lim="800000"/>
            <a:headEnd/>
            <a:tailEnd/>
          </a:ln>
        </p:spPr>
        <p:txBody>
          <a:bodyPr wrap="square">
            <a:spAutoFit/>
          </a:bodyPr>
          <a:lstStyle/>
          <a:p>
            <a:r>
              <a:rPr lang="en-US" sz="1200" b="1" dirty="0">
                <a:solidFill>
                  <a:srgbClr val="0066FF"/>
                </a:solidFill>
              </a:rPr>
              <a:t>Left</a:t>
            </a:r>
            <a:r>
              <a:rPr lang="en-US" sz="1200" dirty="0">
                <a:solidFill>
                  <a:srgbClr val="0066FF"/>
                </a:solidFill>
              </a:rPr>
              <a:t>: Example model output showing ice speed (top), applied melt rate (middle), and bed topography (bottom) during one simulation.</a:t>
            </a:r>
          </a:p>
        </p:txBody>
      </p:sp>
    </p:spTree>
    <p:extLst>
      <p:ext uri="{BB962C8B-B14F-4D97-AF65-F5344CB8AC3E}">
        <p14:creationId xmlns:p14="http://schemas.microsoft.com/office/powerpoint/2010/main" val="1242346049"/>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7970</TotalTime>
  <Words>283</Words>
  <Application>Microsoft Macintosh PowerPoint</Application>
  <PresentationFormat>On-screen Show (4:3)</PresentationFormat>
  <Paragraphs>14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Clarity</vt:lpstr>
      <vt:lpstr>PowerPoint Presentation</vt:lpstr>
    </vt:vector>
  </TitlesOfParts>
  <Company>Los Alamos National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ProSPect Q3-Q4 Update  6/13/2018</dc:title>
  <dc:creator>Stephen Price</dc:creator>
  <cp:lastModifiedBy>Matthew Hoffman</cp:lastModifiedBy>
  <cp:revision>506</cp:revision>
  <dcterms:created xsi:type="dcterms:W3CDTF">2018-06-01T02:07:54Z</dcterms:created>
  <dcterms:modified xsi:type="dcterms:W3CDTF">2019-12-18T17:33:46Z</dcterms:modified>
</cp:coreProperties>
</file>