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65" r:id="rId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586"/>
    <p:restoredTop sz="77143"/>
  </p:normalViewPr>
  <p:slideViewPr>
    <p:cSldViewPr>
      <p:cViewPr varScale="1">
        <p:scale>
          <a:sx n="93" d="100"/>
          <a:sy n="93" d="100"/>
        </p:scale>
        <p:origin x="3160"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3/22/21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a:p>
        </p:txBody>
      </p:sp>
    </p:spTree>
    <p:extLst>
      <p:ext uri="{BB962C8B-B14F-4D97-AF65-F5344CB8AC3E}">
        <p14:creationId xmlns:p14="http://schemas.microsoft.com/office/powerpoint/2010/main" val="28276397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Figure Explanation: Individual models exhibit a wide range of surface warming trends (1979 – 2014) in the central Pacific (horizontal lines in lower left). This translates into a wide range of tropical tropospheric warming in individual model ensembles due to natural climate variability (scatter plot in the upper left and vertical lines in the upper right). Although tropical tropospheric warming does scale with climate sensitivity (ECS, upper right), models with both high and low climate sensitivity have individual realizations that are in accord with observed trends (dashed horizontal horizontal purple lines), which have been suppressed due to diminished central Pacific warming (purple box in upper left) and a La Nina like warming pattern (now shown).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Caption: Tropical mid-tropospheric (TMT) trend (1979 - 2014) versus the central Pacific (Nino 3.4) region SST trend for 482 CMIP6 historical simulations. Models are color-coded based on ECS, with the lowest ECS values in dark blue and highest ECS values in dark red. The range of observational values is denoted by the purple box. Horizontal lines indicate the range of Nino 3.4 trends for individual models with 5 or more ensemble members. The legend also provides the number of ensemble members, n, and the correlation coefficient, r, between the Nino 3.4 and tropical TMT trends for each model. The right side of the figure provides a similar color-coded display of the range of tropical TMT trends plotted against ECS (abscissa). Models with more than one ensemble member are displayed as vertical lines and models with only one ensemble member are denoted with dots. </a:t>
            </a:r>
            <a:endParaRPr lang="en-US" dirty="0"/>
          </a:p>
          <a:p>
            <a:endParaRPr lang="en-US" dirty="0"/>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3/22/21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3/22/21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3/22/21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3/22/21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3/22/21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3/22/21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3/22/21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3/22/21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3/22/21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3/22/21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3/22/21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3/22/21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111107_RenataMcCoy_banner_pcmdi-0.png"/>
          <p:cNvPicPr>
            <a:picLocks noChangeAspect="1"/>
          </p:cNvPicPr>
          <p:nvPr/>
        </p:nvPicPr>
        <p:blipFill rotWithShape="1">
          <a:blip r:embed="rId3">
            <a:extLst>
              <a:ext uri="{28A0092B-C50C-407E-A947-70E740481C1C}">
                <a14:useLocalDpi xmlns:a14="http://schemas.microsoft.com/office/drawing/2010/main" val="0"/>
              </a:ext>
            </a:extLst>
          </a:blip>
          <a:srcRect r="1263"/>
          <a:stretch/>
        </p:blipFill>
        <p:spPr>
          <a:xfrm>
            <a:off x="7108825" y="0"/>
            <a:ext cx="2035175" cy="609600"/>
          </a:xfrm>
          <a:prstGeom prst="rect">
            <a:avLst/>
          </a:prstGeom>
        </p:spPr>
      </p:pic>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a:p>
        </p:txBody>
      </p:sp>
      <p:sp>
        <p:nvSpPr>
          <p:cNvPr id="5" name="TextBox 4"/>
          <p:cNvSpPr txBox="1"/>
          <p:nvPr/>
        </p:nvSpPr>
        <p:spPr>
          <a:xfrm>
            <a:off x="0" y="152400"/>
            <a:ext cx="7677478" cy="1200329"/>
          </a:xfrm>
          <a:prstGeom prst="rect">
            <a:avLst/>
          </a:prstGeom>
          <a:noFill/>
        </p:spPr>
        <p:txBody>
          <a:bodyPr wrap="square">
            <a:spAutoFit/>
          </a:bodyPr>
          <a:lstStyle/>
          <a:p>
            <a:pPr>
              <a:defRPr/>
            </a:pPr>
            <a:r>
              <a:rPr lang="en-US" sz="2400" b="1" dirty="0"/>
              <a:t>Natural variability helps to explain the gap between atmospheric warming in satellite observations and climate models</a:t>
            </a:r>
          </a:p>
        </p:txBody>
      </p:sp>
      <p:sp>
        <p:nvSpPr>
          <p:cNvPr id="12" name="TextBox 11"/>
          <p:cNvSpPr txBox="1"/>
          <p:nvPr/>
        </p:nvSpPr>
        <p:spPr>
          <a:xfrm>
            <a:off x="2057400" y="5791200"/>
            <a:ext cx="5181600" cy="55399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algn="just">
              <a:defRPr/>
            </a:pPr>
            <a:r>
              <a:rPr lang="en-GB" sz="1000" b="1" dirty="0"/>
              <a:t>Reference: </a:t>
            </a:r>
            <a:r>
              <a:rPr lang="en-US" sz="1000" b="1" dirty="0"/>
              <a:t>Po-</a:t>
            </a:r>
            <a:r>
              <a:rPr lang="en-US" sz="1000" b="1" dirty="0" err="1"/>
              <a:t>Chedley</a:t>
            </a:r>
            <a:r>
              <a:rPr lang="en-US" sz="1000" b="1" dirty="0"/>
              <a:t>, S.</a:t>
            </a:r>
            <a:r>
              <a:rPr lang="en-US" sz="1000" dirty="0"/>
              <a:t>, B. D. </a:t>
            </a:r>
            <a:r>
              <a:rPr lang="en-US" sz="1000" dirty="0" err="1"/>
              <a:t>Santer</a:t>
            </a:r>
            <a:r>
              <a:rPr lang="en-US" sz="1000" dirty="0"/>
              <a:t>, S. </a:t>
            </a:r>
            <a:r>
              <a:rPr lang="en-US" sz="1000" dirty="0" err="1"/>
              <a:t>Fueglistaler</a:t>
            </a:r>
            <a:r>
              <a:rPr lang="en-US" sz="1000" dirty="0"/>
              <a:t>, M. D. </a:t>
            </a:r>
            <a:r>
              <a:rPr lang="en-US" sz="1000" dirty="0" err="1"/>
              <a:t>Zelinka</a:t>
            </a:r>
            <a:r>
              <a:rPr lang="en-US" sz="1000" dirty="0"/>
              <a:t>, P. J. Cameron-Smith, J. Painter, and Q. Fu, 2021: Natural variability contributes to model-satellite differences in tropical tropospheric warming, Proc. Nat. Acad. Sci., in press.</a:t>
            </a:r>
            <a:endParaRPr lang="en-US" sz="1000" i="1" dirty="0"/>
          </a:p>
        </p:txBody>
      </p:sp>
      <p:sp>
        <p:nvSpPr>
          <p:cNvPr id="14" name="TextBox 13"/>
          <p:cNvSpPr txBox="1"/>
          <p:nvPr/>
        </p:nvSpPr>
        <p:spPr>
          <a:xfrm>
            <a:off x="-18815" y="2662296"/>
            <a:ext cx="184666" cy="369332"/>
          </a:xfrm>
          <a:prstGeom prst="rect">
            <a:avLst/>
          </a:prstGeom>
          <a:noFill/>
        </p:spPr>
        <p:txBody>
          <a:bodyPr wrap="none" rtlCol="0">
            <a:spAutoFit/>
          </a:bodyPr>
          <a:lstStyle/>
          <a:p>
            <a:endParaRPr lang="en-US" dirty="0"/>
          </a:p>
        </p:txBody>
      </p:sp>
      <p:pic>
        <p:nvPicPr>
          <p:cNvPr id="6" name="Picture 5">
            <a:extLst>
              <a:ext uri="{FF2B5EF4-FFF2-40B4-BE49-F238E27FC236}">
                <a16:creationId xmlns:a16="http://schemas.microsoft.com/office/drawing/2014/main" id="{8D41BC26-86A4-4445-9A14-5A51883EAA1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12542" y="1294184"/>
            <a:ext cx="4631458" cy="3712072"/>
          </a:xfrm>
          <a:prstGeom prst="rect">
            <a:avLst/>
          </a:prstGeom>
        </p:spPr>
      </p:pic>
      <p:sp>
        <p:nvSpPr>
          <p:cNvPr id="17" name="TextBox 16">
            <a:extLst>
              <a:ext uri="{FF2B5EF4-FFF2-40B4-BE49-F238E27FC236}">
                <a16:creationId xmlns:a16="http://schemas.microsoft.com/office/drawing/2014/main" id="{291CEC4C-3C2F-CF4B-8744-69643457A1F8}"/>
              </a:ext>
            </a:extLst>
          </p:cNvPr>
          <p:cNvSpPr txBox="1"/>
          <p:nvPr/>
        </p:nvSpPr>
        <p:spPr>
          <a:xfrm>
            <a:off x="73518" y="1405384"/>
            <a:ext cx="4498482" cy="4385816"/>
          </a:xfrm>
          <a:prstGeom prst="rect">
            <a:avLst/>
          </a:prstGeom>
          <a:noFill/>
        </p:spPr>
        <p:txBody>
          <a:bodyPr wrap="square" rtlCol="0">
            <a:spAutoFit/>
          </a:bodyPr>
          <a:lstStyle/>
          <a:p>
            <a:r>
              <a:rPr lang="en-US" sz="1500" u="sng" dirty="0"/>
              <a:t>Problem</a:t>
            </a:r>
          </a:p>
          <a:p>
            <a:pPr marL="115888" indent="-115888">
              <a:buFont typeface="Arial"/>
              <a:buChar char="•"/>
            </a:pPr>
            <a:r>
              <a:rPr lang="en-US" sz="1400" dirty="0"/>
              <a:t>On average, climate models exhibit much greater tropical tropospheric warming than satellite observations</a:t>
            </a:r>
            <a:br>
              <a:rPr lang="en-US" sz="1400" dirty="0"/>
            </a:br>
            <a:endParaRPr lang="en-US" sz="1400" dirty="0"/>
          </a:p>
          <a:p>
            <a:r>
              <a:rPr lang="en-US" sz="1500" u="sng" dirty="0"/>
              <a:t>Results</a:t>
            </a:r>
          </a:p>
          <a:p>
            <a:pPr marL="115888" indent="-115888">
              <a:spcBef>
                <a:spcPts val="600"/>
              </a:spcBef>
              <a:buFont typeface="Arial"/>
              <a:buChar char="•"/>
            </a:pPr>
            <a:r>
              <a:rPr lang="en-US" sz="1400" dirty="0"/>
              <a:t>Natural climate variability has reduced the rate of observed tropical tropospheric warming</a:t>
            </a:r>
          </a:p>
          <a:p>
            <a:pPr marL="115888" indent="-115888">
              <a:spcBef>
                <a:spcPts val="600"/>
              </a:spcBef>
              <a:buFont typeface="Arial"/>
              <a:buChar char="•"/>
            </a:pPr>
            <a:r>
              <a:rPr lang="en-US" sz="1400" dirty="0"/>
              <a:t>Model simulations with both high and low climate sensitivity values can reproduce satellite observed trends when simulated climate variability is consistent with observations</a:t>
            </a:r>
            <a:br>
              <a:rPr lang="en-US" sz="1400" dirty="0"/>
            </a:br>
            <a:endParaRPr lang="en-US" sz="1400" dirty="0"/>
          </a:p>
          <a:p>
            <a:r>
              <a:rPr lang="en-US" sz="1500" u="sng" dirty="0"/>
              <a:t>Conclusions and Impact</a:t>
            </a:r>
          </a:p>
          <a:p>
            <a:pPr marL="115888" indent="-115888">
              <a:buFont typeface="Arial"/>
              <a:buChar char="•"/>
            </a:pPr>
            <a:r>
              <a:rPr lang="en-US" sz="1400" dirty="0"/>
              <a:t>This work demonstrates that satellite observations and the latest generation of climate models are not inconsistent</a:t>
            </a:r>
          </a:p>
          <a:p>
            <a:pPr marL="115888" indent="-115888">
              <a:buFont typeface="Arial"/>
              <a:buChar char="•"/>
            </a:pPr>
            <a:r>
              <a:rPr lang="en-US" sz="1400" dirty="0"/>
              <a:t>Multidecadal variability must be accounted for when assessing model climate sensitivity using the historical record</a:t>
            </a:r>
          </a:p>
        </p:txBody>
      </p:sp>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41F5D3D28678C4996E7F38775E2FF63" ma:contentTypeVersion="4" ma:contentTypeDescription="Create a new document." ma:contentTypeScope="" ma:versionID="3461d60c8177bc44dd11ca12062c9b2a">
  <xsd:schema xmlns:xsd="http://www.w3.org/2001/XMLSchema" xmlns:xs="http://www.w3.org/2001/XMLSchema" xmlns:p="http://schemas.microsoft.com/office/2006/metadata/properties" xmlns:ns2="c9ef2096-39e0-47b8-b35c-48b23345f083" xmlns:ns3="8be1be4a-8497-4275-864d-df681ab653d4" targetNamespace="http://schemas.microsoft.com/office/2006/metadata/properties" ma:root="true" ma:fieldsID="2cd8a88ccf75987316b37f9b6f654f1b" ns2:_="" ns3:_="">
    <xsd:import namespace="c9ef2096-39e0-47b8-b35c-48b23345f083"/>
    <xsd:import namespace="8be1be4a-8497-4275-864d-df681ab653d4"/>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ef2096-39e0-47b8-b35c-48b23345f0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be1be4a-8497-4275-864d-df681ab653d4"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5CDA104-9F1F-4D96-BAF0-0AEFD334146B}">
  <ds:schemaRefs>
    <ds:schemaRef ds:uri="http://schemas.microsoft.com/sharepoint/v3/contenttype/forms"/>
  </ds:schemaRefs>
</ds:datastoreItem>
</file>

<file path=customXml/itemProps2.xml><?xml version="1.0" encoding="utf-8"?>
<ds:datastoreItem xmlns:ds="http://schemas.openxmlformats.org/officeDocument/2006/customXml" ds:itemID="{5331EDC1-27C7-4524-B05E-59FA6F9E0C31}">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3484528-4FA7-4EF3-8665-C86EB6EF9B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ef2096-39e0-47b8-b35c-48b23345f083"/>
    <ds:schemaRef ds:uri="8be1be4a-8497-4275-864d-df681ab653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7049</TotalTime>
  <Words>459</Words>
  <Application>Microsoft Macintosh PowerPoint</Application>
  <PresentationFormat>On-screen Show (4:3)</PresentationFormat>
  <Paragraphs>14</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Po-Chedley, Stephen</cp:lastModifiedBy>
  <cp:revision>168</cp:revision>
  <cp:lastPrinted>2012-05-08T18:23:55Z</cp:lastPrinted>
  <dcterms:created xsi:type="dcterms:W3CDTF">2012-05-08T19:40:26Z</dcterms:created>
  <dcterms:modified xsi:type="dcterms:W3CDTF">2021-03-22T21:35:03Z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0x010100A41F5D3D28678C4996E7F38775E2FF63</vt:lpwstr>
  </property>
</Properties>
</file>