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 id="2147483691" r:id="rId2"/>
  </p:sldMasterIdLst>
  <p:notesMasterIdLst>
    <p:notesMasterId r:id="rId4"/>
  </p:notesMasterIdLst>
  <p:handoutMasterIdLst>
    <p:handoutMasterId r:id="rId5"/>
  </p:handoutMasterIdLst>
  <p:sldIdLst>
    <p:sldId id="280"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avis O'Brien" initials="T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69" autoAdjust="0"/>
    <p:restoredTop sz="94830" autoAdjust="0"/>
  </p:normalViewPr>
  <p:slideViewPr>
    <p:cSldViewPr snapToGrid="0" snapToObjects="1">
      <p:cViewPr varScale="1">
        <p:scale>
          <a:sx n="117" d="100"/>
          <a:sy n="117" d="100"/>
        </p:scale>
        <p:origin x="2016" y="168"/>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cap="small"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52"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13" name="Picture 12">
            <a:extLst>
              <a:ext uri="{FF2B5EF4-FFF2-40B4-BE49-F238E27FC236}">
                <a16:creationId xmlns:a16="http://schemas.microsoft.com/office/drawing/2014/main" id="{20931533-02A0-3841-80D7-C041E4E596C3}"/>
              </a:ext>
            </a:extLst>
          </p:cNvPr>
          <p:cNvPicPr>
            <a:picLocks noChangeAspect="1"/>
          </p:cNvPicPr>
          <p:nvPr userDrawn="1"/>
        </p:nvPicPr>
        <p:blipFill>
          <a:blip r:embed="rId4"/>
          <a:stretch>
            <a:fillRect/>
          </a:stretch>
        </p:blipFill>
        <p:spPr>
          <a:xfrm>
            <a:off x="2992583" y="6353947"/>
            <a:ext cx="2335258" cy="439737"/>
          </a:xfrm>
          <a:prstGeom prst="rect">
            <a:avLst/>
          </a:prstGeom>
        </p:spPr>
      </p:pic>
      <p:sp>
        <p:nvSpPr>
          <p:cNvPr id="14" name="Text Placeholder 2">
            <a:extLst>
              <a:ext uri="{FF2B5EF4-FFF2-40B4-BE49-F238E27FC236}">
                <a16:creationId xmlns:a16="http://schemas.microsoft.com/office/drawing/2014/main" id="{AE78CC03-DA4F-9344-8C72-DF4D5A291AAE}"/>
              </a:ext>
            </a:extLst>
          </p:cNvPr>
          <p:cNvSpPr>
            <a:spLocks noGrp="1"/>
          </p:cNvSpPr>
          <p:nvPr>
            <p:ph type="body" sz="quarter" idx="37" hasCustomPrompt="1"/>
          </p:nvPr>
        </p:nvSpPr>
        <p:spPr>
          <a:xfrm>
            <a:off x="14288" y="5308600"/>
            <a:ext cx="3373437" cy="246063"/>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3403733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cap="small"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0"/>
            <a:endParaRPr lang="en-US" dirty="0"/>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12"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3" name="Picture 2">
            <a:extLst>
              <a:ext uri="{FF2B5EF4-FFF2-40B4-BE49-F238E27FC236}">
                <a16:creationId xmlns:a16="http://schemas.microsoft.com/office/drawing/2014/main" id="{F2645EF8-6261-8B42-92DA-FE4DCA82889F}"/>
              </a:ext>
            </a:extLst>
          </p:cNvPr>
          <p:cNvPicPr>
            <a:picLocks noChangeAspect="1"/>
          </p:cNvPicPr>
          <p:nvPr userDrawn="1"/>
        </p:nvPicPr>
        <p:blipFill>
          <a:blip r:embed="rId4"/>
          <a:stretch>
            <a:fillRect/>
          </a:stretch>
        </p:blipFill>
        <p:spPr>
          <a:xfrm>
            <a:off x="2992583" y="6353947"/>
            <a:ext cx="2335258" cy="439737"/>
          </a:xfrm>
          <a:prstGeom prst="rect">
            <a:avLst/>
          </a:prstGeom>
        </p:spPr>
      </p:pic>
    </p:spTree>
    <p:extLst>
      <p:ext uri="{BB962C8B-B14F-4D97-AF65-F5344CB8AC3E}">
        <p14:creationId xmlns:p14="http://schemas.microsoft.com/office/powerpoint/2010/main" val="254255653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3"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Significance and Impact</a:t>
            </a:r>
            <a:endParaRPr lang="en-US" dirty="0"/>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Scientific Achievement</a:t>
            </a:r>
            <a:endParaRPr lang="en-US" dirty="0"/>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572000" y="3429000"/>
            <a:ext cx="462751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0" y="3429000"/>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0" y="76279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F97F-5774-CA49-B124-5618841F3BAF}"/>
              </a:ext>
            </a:extLst>
          </p:cNvPr>
          <p:cNvSpPr>
            <a:spLocks noGrp="1"/>
          </p:cNvSpPr>
          <p:nvPr>
            <p:ph type="title"/>
          </p:nvPr>
        </p:nvSpPr>
        <p:spPr/>
        <p:txBody>
          <a:bodyPr/>
          <a:lstStyle/>
          <a:p>
            <a:r>
              <a:rPr lang="en-US" dirty="0"/>
              <a:t>Understanding Differences in Objective Identification of Atmospheric Blocking</a:t>
            </a:r>
          </a:p>
        </p:txBody>
      </p:sp>
      <p:sp>
        <p:nvSpPr>
          <p:cNvPr id="4" name="Text Placeholder 3">
            <a:extLst>
              <a:ext uri="{FF2B5EF4-FFF2-40B4-BE49-F238E27FC236}">
                <a16:creationId xmlns:a16="http://schemas.microsoft.com/office/drawing/2014/main" id="{CFCB7C2E-4D12-AA4D-8894-3EAF332EBB31}"/>
              </a:ext>
            </a:extLst>
          </p:cNvPr>
          <p:cNvSpPr>
            <a:spLocks noGrp="1"/>
          </p:cNvSpPr>
          <p:nvPr>
            <p:ph type="body" sz="quarter" idx="26"/>
          </p:nvPr>
        </p:nvSpPr>
        <p:spPr/>
        <p:txBody>
          <a:bodyPr/>
          <a:lstStyle/>
          <a:p>
            <a:r>
              <a:rPr lang="en-US" dirty="0"/>
              <a:t>Pinheiro, M.C., P.A. Ullrich, and R. </a:t>
            </a:r>
            <a:r>
              <a:rPr lang="en-US" dirty="0" err="1"/>
              <a:t>Grotjahn</a:t>
            </a:r>
            <a:r>
              <a:rPr lang="en-US" dirty="0"/>
              <a:t> (2019) "</a:t>
            </a:r>
            <a:r>
              <a:rPr lang="en-US" b="1" dirty="0"/>
              <a:t>Atmospheric blocking and intercomparison of objective detection methods: Flow field characteristics</a:t>
            </a:r>
            <a:r>
              <a:rPr lang="en-US" dirty="0"/>
              <a:t>" </a:t>
            </a:r>
            <a:r>
              <a:rPr lang="en-US" i="1" dirty="0" err="1"/>
              <a:t>Clim</a:t>
            </a:r>
            <a:r>
              <a:rPr lang="en-US" i="1" dirty="0"/>
              <a:t>. </a:t>
            </a:r>
            <a:r>
              <a:rPr lang="en-US" i="1" dirty="0" err="1"/>
              <a:t>Dyn</a:t>
            </a:r>
            <a:r>
              <a:rPr lang="en-US" i="1" dirty="0"/>
              <a:t>. </a:t>
            </a:r>
            <a:r>
              <a:rPr lang="en-US" b="1" dirty="0"/>
              <a:t>53</a:t>
            </a:r>
            <a:r>
              <a:rPr lang="en-US" dirty="0"/>
              <a:t>, pp. 4189–4216, </a:t>
            </a:r>
            <a:r>
              <a:rPr lang="en-US" dirty="0" err="1"/>
              <a:t>doi</a:t>
            </a:r>
            <a:r>
              <a:rPr lang="en-US" dirty="0"/>
              <a:t>: 10.1007/s00382-019-04782-5. </a:t>
            </a:r>
          </a:p>
        </p:txBody>
      </p:sp>
      <p:sp>
        <p:nvSpPr>
          <p:cNvPr id="5" name="Text Placeholder 4">
            <a:extLst>
              <a:ext uri="{FF2B5EF4-FFF2-40B4-BE49-F238E27FC236}">
                <a16:creationId xmlns:a16="http://schemas.microsoft.com/office/drawing/2014/main" id="{94D4C359-A4A3-8544-B669-23534EA6EE5F}"/>
              </a:ext>
            </a:extLst>
          </p:cNvPr>
          <p:cNvSpPr>
            <a:spLocks noGrp="1"/>
          </p:cNvSpPr>
          <p:nvPr>
            <p:ph type="body" sz="quarter" idx="30"/>
          </p:nvPr>
        </p:nvSpPr>
        <p:spPr>
          <a:xfrm>
            <a:off x="1" y="1059206"/>
            <a:ext cx="4180114" cy="2356511"/>
          </a:xfrm>
        </p:spPr>
        <p:txBody>
          <a:bodyPr/>
          <a:lstStyle/>
          <a:p>
            <a:r>
              <a:rPr lang="en-US" dirty="0"/>
              <a:t>We show that careful consideration of the algorithm biases in objective tracking methods is important in assessing change in atmospheric blocking. Differences in the definition of blocking produced widely varying </a:t>
            </a:r>
            <a:r>
              <a:rPr lang="en-US" dirty="0" err="1"/>
              <a:t>climatologies</a:t>
            </a:r>
            <a:r>
              <a:rPr lang="en-US" dirty="0"/>
              <a:t>, underscoring that different processes are relevant in different regions for connecting blocks to extreme weather.</a:t>
            </a:r>
          </a:p>
        </p:txBody>
      </p:sp>
      <p:sp>
        <p:nvSpPr>
          <p:cNvPr id="6" name="Text Placeholder 5">
            <a:extLst>
              <a:ext uri="{FF2B5EF4-FFF2-40B4-BE49-F238E27FC236}">
                <a16:creationId xmlns:a16="http://schemas.microsoft.com/office/drawing/2014/main" id="{584A2E72-1C97-9C4D-AC79-120B00BA2AED}"/>
              </a:ext>
            </a:extLst>
          </p:cNvPr>
          <p:cNvSpPr>
            <a:spLocks noGrp="1"/>
          </p:cNvSpPr>
          <p:nvPr>
            <p:ph type="body" sz="quarter" idx="34"/>
          </p:nvPr>
        </p:nvSpPr>
        <p:spPr/>
        <p:txBody>
          <a:bodyPr/>
          <a:lstStyle/>
          <a:p>
            <a:r>
              <a:rPr lang="en-US" dirty="0"/>
              <a:t>Atmospheric blocks are obstructions to the normal flow pattern of the atmosphere, often associated with heat waves and modified precipitation patterns.  Several objective methods for identifying blocks are examined and intercompared to understand how these differences could affect scientific conclusions related to atmospheric blocking.</a:t>
            </a:r>
          </a:p>
        </p:txBody>
      </p:sp>
      <p:sp>
        <p:nvSpPr>
          <p:cNvPr id="7" name="Text Placeholder 6">
            <a:extLst>
              <a:ext uri="{FF2B5EF4-FFF2-40B4-BE49-F238E27FC236}">
                <a16:creationId xmlns:a16="http://schemas.microsoft.com/office/drawing/2014/main" id="{2864EEEF-9447-A546-A622-841E5FA75F72}"/>
              </a:ext>
            </a:extLst>
          </p:cNvPr>
          <p:cNvSpPr>
            <a:spLocks noGrp="1"/>
          </p:cNvSpPr>
          <p:nvPr>
            <p:ph type="body" sz="quarter" idx="35"/>
          </p:nvPr>
        </p:nvSpPr>
        <p:spPr/>
        <p:txBody>
          <a:bodyPr>
            <a:normAutofit fontScale="92500"/>
          </a:bodyPr>
          <a:lstStyle/>
          <a:p>
            <a:r>
              <a:rPr lang="en-US" dirty="0"/>
              <a:t>Three different atmospheric blocking detection algorithms were examined to understand the characteristics of the blocking climatology from each algorithm.</a:t>
            </a:r>
          </a:p>
          <a:p>
            <a:r>
              <a:rPr lang="en-US" dirty="0"/>
              <a:t>Characteristics of the blocks were examined and compared, including geographic location, intensity, speed, region, and </a:t>
            </a:r>
            <a:r>
              <a:rPr lang="en-US"/>
              <a:t>associated meteorological features.</a:t>
            </a:r>
            <a:endParaRPr lang="en-US" dirty="0"/>
          </a:p>
          <a:p>
            <a:r>
              <a:rPr lang="en-US" dirty="0"/>
              <a:t>Differences among different blocking algorithms could drive different scientific conclusions by region.</a:t>
            </a:r>
          </a:p>
        </p:txBody>
      </p:sp>
      <p:pic>
        <p:nvPicPr>
          <p:cNvPr id="1026" name="Picture 2" descr="figure6">
            <a:extLst>
              <a:ext uri="{FF2B5EF4-FFF2-40B4-BE49-F238E27FC236}">
                <a16:creationId xmlns:a16="http://schemas.microsoft.com/office/drawing/2014/main" id="{4C42FD3B-AD0A-0348-9813-88F8FA6E30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1871" y="843614"/>
            <a:ext cx="2642733" cy="261968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DC25CF20-3F33-2C49-9757-9381D327EA28}"/>
              </a:ext>
            </a:extLst>
          </p:cNvPr>
          <p:cNvSpPr txBox="1"/>
          <p:nvPr/>
        </p:nvSpPr>
        <p:spPr>
          <a:xfrm>
            <a:off x="4354286" y="1683631"/>
            <a:ext cx="2107585" cy="1569660"/>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Figure:  </a:t>
            </a:r>
            <a:r>
              <a:rPr lang="en-US" sz="1600" dirty="0">
                <a:latin typeface="Arial" panose="020B0604020202020204" pitchFamily="34" charset="0"/>
                <a:cs typeface="Arial" panose="020B0604020202020204" pitchFamily="34" charset="0"/>
              </a:rPr>
              <a:t>Long-term seasonally-averaged (JJA and DJF) blocking frequency from three different detection methods.</a:t>
            </a:r>
          </a:p>
        </p:txBody>
      </p:sp>
      <p:pic>
        <p:nvPicPr>
          <p:cNvPr id="11" name="Picture 4">
            <a:extLst>
              <a:ext uri="{FF2B5EF4-FFF2-40B4-BE49-F238E27FC236}">
                <a16:creationId xmlns:a16="http://schemas.microsoft.com/office/drawing/2014/main" id="{3CEE61BE-7A13-8645-B195-F9FC28DC2B2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6607" y="6248400"/>
            <a:ext cx="674193" cy="548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5" descr="E:\UCD\Documents\UCD_logo.png">
            <a:extLst>
              <a:ext uri="{FF2B5EF4-FFF2-40B4-BE49-F238E27FC236}">
                <a16:creationId xmlns:a16="http://schemas.microsoft.com/office/drawing/2014/main" id="{578F7F0E-52AB-174E-8495-A8DBD50EEB7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324600"/>
            <a:ext cx="1849203"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4075986"/>
      </p:ext>
    </p:extLst>
  </p:cSld>
  <p:clrMapOvr>
    <a:masterClrMapping/>
  </p:clrMapOvr>
</p:sld>
</file>

<file path=ppt/theme/theme1.xml><?xml version="1.0" encoding="utf-8"?>
<a:theme xmlns:a="http://schemas.openxmlformats.org/drawingml/2006/main" name="Tall Figure Highligh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our Panel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2968</TotalTime>
  <Words>227</Words>
  <Application>Microsoft Macintosh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Tall Figure Highlight</vt:lpstr>
      <vt:lpstr>Four Panel Highlights</vt:lpstr>
      <vt:lpstr>Understanding Differences in Objective Identification of Atmospheric Blocking</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Paul A Ullrich</cp:lastModifiedBy>
  <cp:revision>147</cp:revision>
  <dcterms:created xsi:type="dcterms:W3CDTF">2016-02-10T19:06:12Z</dcterms:created>
  <dcterms:modified xsi:type="dcterms:W3CDTF">2020-07-20T16:57:58Z</dcterms:modified>
</cp:coreProperties>
</file>