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8" r:id="rId1"/>
    <p:sldMasterId id="2147483691" r:id="rId2"/>
  </p:sldMasterIdLst>
  <p:notesMasterIdLst>
    <p:notesMasterId r:id="rId4"/>
  </p:notesMasterIdLst>
  <p:handoutMasterIdLst>
    <p:handoutMasterId r:id="rId5"/>
  </p:handoutMasterIdLst>
  <p:sldIdLst>
    <p:sldId id="280"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ravis O'Brien" initials="TO"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6E25"/>
    <a:srgbClr val="1C75BC"/>
    <a:srgbClr val="88AC2E"/>
    <a:srgbClr val="008000"/>
    <a:srgbClr val="106636"/>
    <a:srgbClr val="276258"/>
    <a:srgbClr val="00808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169" autoAdjust="0"/>
    <p:restoredTop sz="94830" autoAdjust="0"/>
  </p:normalViewPr>
  <p:slideViewPr>
    <p:cSldViewPr snapToGrid="0" snapToObjects="1">
      <p:cViewPr varScale="1">
        <p:scale>
          <a:sx n="117" d="100"/>
          <a:sy n="117" d="100"/>
        </p:scale>
        <p:origin x="2016" y="168"/>
      </p:cViewPr>
      <p:guideLst>
        <p:guide orient="horz" pos="2160"/>
        <p:guide pos="2881"/>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5" d="100"/>
          <a:sy n="65" d="100"/>
        </p:scale>
        <p:origin x="-154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3BC703-3CBD-6E4D-BA71-3FD9FD935D5C}" type="datetimeFigureOut">
              <a:rPr lang="en-US" smtClean="0"/>
              <a:t>7/20/20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8910744-5CF2-5543-BF83-A5596142CFE2}" type="slidenum">
              <a:rPr lang="en-US" smtClean="0"/>
              <a:t>‹#›</a:t>
            </a:fld>
            <a:endParaRPr lang="en-US"/>
          </a:p>
        </p:txBody>
      </p:sp>
    </p:spTree>
    <p:extLst>
      <p:ext uri="{BB962C8B-B14F-4D97-AF65-F5344CB8AC3E}">
        <p14:creationId xmlns:p14="http://schemas.microsoft.com/office/powerpoint/2010/main" val="36976717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98C03B-BDB1-094E-85E4-DB3D905A6DF3}" type="datetimeFigureOut">
              <a:rPr lang="en-US" smtClean="0"/>
              <a:t>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1C719-3C4F-EB4F-89FE-A3D057C59AC3}" type="slidenum">
              <a:rPr lang="en-US" smtClean="0"/>
              <a:t>‹#›</a:t>
            </a:fld>
            <a:endParaRPr lang="en-US"/>
          </a:p>
        </p:txBody>
      </p:sp>
    </p:spTree>
    <p:extLst>
      <p:ext uri="{BB962C8B-B14F-4D97-AF65-F5344CB8AC3E}">
        <p14:creationId xmlns:p14="http://schemas.microsoft.com/office/powerpoint/2010/main" val="319436585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cap="small"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13996" y="782956"/>
            <a:ext cx="3350984" cy="4771004"/>
          </a:xfrm>
          <a:prstGeom prst="rect">
            <a:avLst/>
          </a:prstGeom>
        </p:spPr>
        <p:txBody>
          <a:bodyPr/>
          <a:lstStyle>
            <a:lvl1pPr>
              <a:defRPr sz="1800" b="0" baseline="0">
                <a:solidFill>
                  <a:srgbClr val="008000"/>
                </a:solidFill>
              </a:defRPr>
            </a:lvl1pPr>
            <a:lvl2pPr>
              <a:defRPr sz="1400"/>
            </a:lvl2pPr>
          </a:lstStyle>
          <a:p>
            <a:pPr lvl="0"/>
            <a:r>
              <a:rPr lang="en-US" dirty="0"/>
              <a:t>Image and caption                      - Visually compelling figure(s) to explain the research               - Include legends and descriptive caption                     - DOE has the right to use published journal images per contractual funding agreements</a:t>
            </a:r>
          </a:p>
          <a:p>
            <a:pPr lvl="1"/>
            <a:endParaRPr lang="en-US" dirty="0"/>
          </a:p>
        </p:txBody>
      </p:sp>
      <p:sp>
        <p:nvSpPr>
          <p:cNvPr id="41" name="Text Placeholder 30"/>
          <p:cNvSpPr>
            <a:spLocks noGrp="1"/>
          </p:cNvSpPr>
          <p:nvPr>
            <p:ph type="body" sz="quarter" idx="26" hasCustomPrompt="1"/>
          </p:nvPr>
        </p:nvSpPr>
        <p:spPr>
          <a:xfrm>
            <a:off x="12700" y="5553960"/>
            <a:ext cx="3352280" cy="688293"/>
          </a:xfrm>
          <a:prstGeom prst="rect">
            <a:avLst/>
          </a:prstGeom>
        </p:spPr>
        <p:txBody>
          <a:bodyPr>
            <a:noAutofit/>
          </a:bodyPr>
          <a:lstStyle>
            <a:lvl1pPr algn="just">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3387840" y="1079048"/>
            <a:ext cx="5786275" cy="1214209"/>
          </a:xfrm>
          <a:prstGeom prst="rect">
            <a:avLst/>
          </a:prstGeom>
        </p:spPr>
        <p:txBody>
          <a:bodyPr/>
          <a:lstStyle>
            <a:lvl1pPr marL="228600">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3387840" y="2641148"/>
            <a:ext cx="5786275" cy="1212396"/>
          </a:xfrm>
          <a:prstGeom prst="rect">
            <a:avLst/>
          </a:prstGeom>
        </p:spPr>
        <p:txBody>
          <a:bodyPr/>
          <a:lstStyle>
            <a:lvl1pPr marL="228600">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3387840" y="4214359"/>
            <a:ext cx="5786275" cy="2034041"/>
          </a:xfrm>
          <a:prstGeom prst="rect">
            <a:avLst/>
          </a:prstGeom>
        </p:spPr>
        <p:txBody>
          <a:bodyPr>
            <a:normAutofit/>
          </a:bodyPr>
          <a:lstStyle>
            <a:lvl1pPr marL="285750" indent="-285750">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5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13" name="Picture 12">
            <a:extLst>
              <a:ext uri="{FF2B5EF4-FFF2-40B4-BE49-F238E27FC236}">
                <a16:creationId xmlns:a16="http://schemas.microsoft.com/office/drawing/2014/main" id="{20931533-02A0-3841-80D7-C041E4E596C3}"/>
              </a:ext>
            </a:extLst>
          </p:cNvPr>
          <p:cNvPicPr>
            <a:picLocks noChangeAspect="1"/>
          </p:cNvPicPr>
          <p:nvPr userDrawn="1"/>
        </p:nvPicPr>
        <p:blipFill>
          <a:blip r:embed="rId4"/>
          <a:stretch>
            <a:fillRect/>
          </a:stretch>
        </p:blipFill>
        <p:spPr>
          <a:xfrm>
            <a:off x="2992583" y="6353947"/>
            <a:ext cx="2335258" cy="439737"/>
          </a:xfrm>
          <a:prstGeom prst="rect">
            <a:avLst/>
          </a:prstGeom>
        </p:spPr>
      </p:pic>
      <p:sp>
        <p:nvSpPr>
          <p:cNvPr id="14" name="Text Placeholder 2">
            <a:extLst>
              <a:ext uri="{FF2B5EF4-FFF2-40B4-BE49-F238E27FC236}">
                <a16:creationId xmlns:a16="http://schemas.microsoft.com/office/drawing/2014/main" id="{AE78CC03-DA4F-9344-8C72-DF4D5A291AAE}"/>
              </a:ext>
            </a:extLst>
          </p:cNvPr>
          <p:cNvSpPr>
            <a:spLocks noGrp="1"/>
          </p:cNvSpPr>
          <p:nvPr>
            <p:ph type="body" sz="quarter" idx="37" hasCustomPrompt="1"/>
          </p:nvPr>
        </p:nvSpPr>
        <p:spPr>
          <a:xfrm>
            <a:off x="14288" y="5308600"/>
            <a:ext cx="3373437" cy="246063"/>
          </a:xfrm>
          <a:prstGeom prst="rect">
            <a:avLst/>
          </a:prstGeom>
        </p:spPr>
        <p:txBody>
          <a:bodyPr/>
          <a:lstStyle>
            <a:lvl1pPr>
              <a:defRPr sz="1000" baseline="0"/>
            </a:lvl1pPr>
          </a:lstStyle>
          <a:p>
            <a:pPr lvl="0"/>
            <a:r>
              <a:rPr lang="en-US" dirty="0"/>
              <a:t>Data available at (DOI):</a:t>
            </a:r>
          </a:p>
        </p:txBody>
      </p:sp>
    </p:spTree>
    <p:extLst>
      <p:ext uri="{BB962C8B-B14F-4D97-AF65-F5344CB8AC3E}">
        <p14:creationId xmlns:p14="http://schemas.microsoft.com/office/powerpoint/2010/main" val="3403733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OE-SC generic (BER or B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Title Placeholder 1"/>
          <p:cNvSpPr>
            <a:spLocks noGrp="1"/>
          </p:cNvSpPr>
          <p:nvPr>
            <p:ph type="title" hasCustomPrompt="1"/>
          </p:nvPr>
        </p:nvSpPr>
        <p:spPr bwMode="auto">
          <a:xfrm>
            <a:off x="366486" y="-4627"/>
            <a:ext cx="8392886" cy="708660"/>
          </a:xfrm>
          <a:prstGeom prst="rect">
            <a:avLst/>
          </a:prstGeom>
          <a:noFill/>
          <a:ln w="9525">
            <a:noFill/>
            <a:miter lim="800000"/>
            <a:headEnd/>
            <a:tailEnd/>
          </a:ln>
        </p:spPr>
        <p:txBody>
          <a:bodyPr anchor="ctr"/>
          <a:lstStyle>
            <a:lvl1pPr>
              <a:defRPr b="1" cap="small" baseline="0">
                <a:solidFill>
                  <a:srgbClr val="008000"/>
                </a:solidFill>
              </a:defRPr>
            </a:lvl1pPr>
          </a:lstStyle>
          <a:p>
            <a:pPr lvl="0"/>
            <a:r>
              <a:rPr lang="en-US" dirty="0"/>
              <a:t>Title</a:t>
            </a:r>
          </a:p>
        </p:txBody>
      </p:sp>
      <p:sp>
        <p:nvSpPr>
          <p:cNvPr id="40" name="Content Placeholder 10"/>
          <p:cNvSpPr>
            <a:spLocks noGrp="1"/>
          </p:cNvSpPr>
          <p:nvPr>
            <p:ph sz="quarter" idx="31" hasCustomPrompt="1"/>
          </p:nvPr>
        </p:nvSpPr>
        <p:spPr>
          <a:xfrm>
            <a:off x="4572000" y="762798"/>
            <a:ext cx="4532604" cy="2652919"/>
          </a:xfrm>
          <a:prstGeom prst="rect">
            <a:avLst/>
          </a:prstGeom>
        </p:spPr>
        <p:txBody>
          <a:bodyPr/>
          <a:lstStyle>
            <a:lvl1pPr>
              <a:defRPr sz="1800" b="0" baseline="0">
                <a:solidFill>
                  <a:srgbClr val="008000"/>
                </a:solidFill>
              </a:defRPr>
            </a:lvl1pPr>
            <a:lvl2pPr>
              <a:defRPr sz="1400"/>
            </a:lvl2pPr>
          </a:lstStyle>
          <a:p>
            <a:pPr lvl="0"/>
            <a:r>
              <a:rPr lang="en-US" dirty="0"/>
              <a:t>Image and caption</a:t>
            </a:r>
          </a:p>
          <a:p>
            <a:pPr lvl="0"/>
            <a:r>
              <a:rPr lang="en-US" dirty="0"/>
              <a:t>- Visually compelling figure(s) to explain the research</a:t>
            </a:r>
          </a:p>
          <a:p>
            <a:pPr lvl="0"/>
            <a:r>
              <a:rPr lang="en-US" dirty="0"/>
              <a:t>- Include legends and descriptive caption                     - DOE has the right to use published journal images per contractual funding agreements</a:t>
            </a:r>
          </a:p>
          <a:p>
            <a:pPr lvl="0"/>
            <a:endParaRPr lang="en-US" dirty="0"/>
          </a:p>
          <a:p>
            <a:pPr lvl="1"/>
            <a:endParaRPr lang="en-US" dirty="0"/>
          </a:p>
        </p:txBody>
      </p:sp>
      <p:sp>
        <p:nvSpPr>
          <p:cNvPr id="41" name="Text Placeholder 30"/>
          <p:cNvSpPr>
            <a:spLocks noGrp="1"/>
          </p:cNvSpPr>
          <p:nvPr>
            <p:ph type="body" sz="quarter" idx="26" hasCustomPrompt="1"/>
          </p:nvPr>
        </p:nvSpPr>
        <p:spPr>
          <a:xfrm>
            <a:off x="366486" y="5764793"/>
            <a:ext cx="8392886" cy="477460"/>
          </a:xfrm>
          <a:prstGeom prst="rect">
            <a:avLst/>
          </a:prstGeom>
        </p:spPr>
        <p:txBody>
          <a:bodyPr anchor="ctr">
            <a:noAutofit/>
          </a:bodyPr>
          <a:lstStyle>
            <a:lvl1pPr algn="ctr">
              <a:lnSpc>
                <a:spcPts val="1000"/>
              </a:lnSpc>
              <a:spcBef>
                <a:spcPts val="0"/>
              </a:spcBef>
              <a:defRPr sz="1000" b="0"/>
            </a:lvl1pPr>
          </a:lstStyle>
          <a:p>
            <a:pPr lvl="0"/>
            <a:r>
              <a:rPr lang="en-US" dirty="0"/>
              <a:t>Last, F., F. Last, F. last and F. Last (</a:t>
            </a:r>
            <a:r>
              <a:rPr lang="en-US" dirty="0" err="1"/>
              <a:t>yyyy</a:t>
            </a:r>
            <a:r>
              <a:rPr lang="en-US" dirty="0"/>
              <a:t>), Title. Journal, Volume (Issue), pages, DOI: 10.xxxxx/</a:t>
            </a:r>
            <a:r>
              <a:rPr lang="en-US" dirty="0" err="1"/>
              <a:t>xxxxxx</a:t>
            </a:r>
            <a:endParaRPr lang="en-US" dirty="0"/>
          </a:p>
        </p:txBody>
      </p:sp>
      <p:sp>
        <p:nvSpPr>
          <p:cNvPr id="44" name="Text Placeholder 23"/>
          <p:cNvSpPr>
            <a:spLocks noGrp="1"/>
          </p:cNvSpPr>
          <p:nvPr>
            <p:ph type="body" sz="quarter" idx="30" hasCustomPrompt="1"/>
          </p:nvPr>
        </p:nvSpPr>
        <p:spPr>
          <a:xfrm>
            <a:off x="0" y="1059206"/>
            <a:ext cx="4627515" cy="2356511"/>
          </a:xfrm>
          <a:prstGeom prst="rect">
            <a:avLst/>
          </a:prstGeom>
        </p:spPr>
        <p:txBody>
          <a:bodyPr/>
          <a:lstStyle>
            <a:lvl1pPr marL="228600" algn="just">
              <a:defRPr sz="1600" b="0">
                <a:solidFill>
                  <a:schemeClr val="tx1"/>
                </a:solidFill>
              </a:defRPr>
            </a:lvl1pPr>
          </a:lstStyle>
          <a:p>
            <a:pPr lvl="0"/>
            <a:r>
              <a:rPr lang="en-US" dirty="0"/>
              <a:t>50 words or less</a:t>
            </a:r>
          </a:p>
        </p:txBody>
      </p:sp>
      <p:sp>
        <p:nvSpPr>
          <p:cNvPr id="46" name="Text Placeholder 23"/>
          <p:cNvSpPr>
            <a:spLocks noGrp="1"/>
          </p:cNvSpPr>
          <p:nvPr>
            <p:ph type="body" sz="quarter" idx="34" hasCustomPrompt="1"/>
          </p:nvPr>
        </p:nvSpPr>
        <p:spPr>
          <a:xfrm>
            <a:off x="0" y="3730751"/>
            <a:ext cx="4627515" cy="2034041"/>
          </a:xfrm>
          <a:prstGeom prst="rect">
            <a:avLst/>
          </a:prstGeom>
        </p:spPr>
        <p:txBody>
          <a:bodyPr/>
          <a:lstStyle>
            <a:lvl1pPr marL="228600" algn="just">
              <a:defRPr sz="1600" b="0">
                <a:solidFill>
                  <a:schemeClr val="tx1"/>
                </a:solidFill>
              </a:defRPr>
            </a:lvl1pPr>
          </a:lstStyle>
          <a:p>
            <a:pPr lvl="0"/>
            <a:r>
              <a:rPr lang="en-US" dirty="0"/>
              <a:t>50 words or less. Importance, relevance, or intriguing component of the finding to the field</a:t>
            </a:r>
          </a:p>
        </p:txBody>
      </p:sp>
      <p:sp>
        <p:nvSpPr>
          <p:cNvPr id="47" name="Text Placeholder 34"/>
          <p:cNvSpPr>
            <a:spLocks noGrp="1"/>
          </p:cNvSpPr>
          <p:nvPr>
            <p:ph type="body" sz="quarter" idx="35" hasCustomPrompt="1"/>
          </p:nvPr>
        </p:nvSpPr>
        <p:spPr>
          <a:xfrm>
            <a:off x="4572000" y="3730752"/>
            <a:ext cx="4627515" cy="2034041"/>
          </a:xfrm>
          <a:prstGeom prst="rect">
            <a:avLst/>
          </a:prstGeom>
        </p:spPr>
        <p:txBody>
          <a:bodyPr>
            <a:normAutofit/>
          </a:bodyPr>
          <a:lstStyle>
            <a:lvl1pPr marL="285750" indent="-285750" algn="just">
              <a:buFont typeface="Arial" panose="020B0604020202020204" pitchFamily="34" charset="0"/>
              <a:buChar char="‒"/>
              <a:defRPr sz="1400" b="0">
                <a:solidFill>
                  <a:schemeClr val="tx1"/>
                </a:solidFill>
              </a:defRPr>
            </a:lvl1pPr>
          </a:lstStyle>
          <a:p>
            <a:pPr lvl="0"/>
            <a:r>
              <a:rPr lang="en-US" dirty="0"/>
              <a:t>Address the research approach in 2-4 bullet points</a:t>
            </a:r>
          </a:p>
          <a:p>
            <a:pPr lvl="0"/>
            <a:r>
              <a:rPr lang="en-US" dirty="0"/>
              <a:t>Only if needed: Give a ~175 word detailed explanation and/or additional description of figure if needed in the PowerPoint Notes section</a:t>
            </a:r>
          </a:p>
        </p:txBody>
      </p:sp>
      <p:pic>
        <p:nvPicPr>
          <p:cNvPr id="48" name="Picture 9" descr="horizontal-logo-green-text.jpg"/>
          <p:cNvPicPr>
            <a:picLocks noChangeAspect="1"/>
          </p:cNvPicPr>
          <p:nvPr userDrawn="1"/>
        </p:nvPicPr>
        <p:blipFill>
          <a:blip r:embed="rId3" cstate="print"/>
          <a:srcRect/>
          <a:stretch>
            <a:fillRect/>
          </a:stretch>
        </p:blipFill>
        <p:spPr bwMode="auto">
          <a:xfrm>
            <a:off x="457200" y="6354776"/>
            <a:ext cx="2438400" cy="407987"/>
          </a:xfrm>
          <a:prstGeom prst="rect">
            <a:avLst/>
          </a:prstGeom>
          <a:noFill/>
          <a:ln w="9525">
            <a:noFill/>
            <a:miter lim="800000"/>
            <a:headEnd/>
            <a:tailEnd/>
          </a:ln>
        </p:spPr>
      </p:pic>
      <p:sp>
        <p:nvSpPr>
          <p:cNvPr id="12" name="Picture Placeholder 51"/>
          <p:cNvSpPr>
            <a:spLocks noGrp="1"/>
          </p:cNvSpPr>
          <p:nvPr>
            <p:ph type="pic" sz="quarter" idx="36" hasCustomPrompt="1"/>
          </p:nvPr>
        </p:nvSpPr>
        <p:spPr>
          <a:xfrm>
            <a:off x="5789962" y="6337426"/>
            <a:ext cx="3187700" cy="439737"/>
          </a:xfrm>
          <a:prstGeom prst="rect">
            <a:avLst/>
          </a:prstGeom>
        </p:spPr>
        <p:txBody>
          <a:bodyPr/>
          <a:lstStyle>
            <a:lvl1pPr>
              <a:defRPr sz="1100" baseline="0">
                <a:solidFill>
                  <a:srgbClr val="E86E25"/>
                </a:solidFill>
              </a:defRPr>
            </a:lvl1pPr>
          </a:lstStyle>
          <a:p>
            <a:pPr lvl="0"/>
            <a:r>
              <a:rPr lang="en-US" dirty="0"/>
              <a:t>Optional - additional logos here (institutional logo, collaborators, etc.)</a:t>
            </a:r>
          </a:p>
        </p:txBody>
      </p:sp>
      <p:pic>
        <p:nvPicPr>
          <p:cNvPr id="3" name="Picture 2">
            <a:extLst>
              <a:ext uri="{FF2B5EF4-FFF2-40B4-BE49-F238E27FC236}">
                <a16:creationId xmlns:a16="http://schemas.microsoft.com/office/drawing/2014/main" id="{F2645EF8-6261-8B42-92DA-FE4DCA82889F}"/>
              </a:ext>
            </a:extLst>
          </p:cNvPr>
          <p:cNvPicPr>
            <a:picLocks noChangeAspect="1"/>
          </p:cNvPicPr>
          <p:nvPr userDrawn="1"/>
        </p:nvPicPr>
        <p:blipFill>
          <a:blip r:embed="rId4"/>
          <a:stretch>
            <a:fillRect/>
          </a:stretch>
        </p:blipFill>
        <p:spPr>
          <a:xfrm>
            <a:off x="2992583" y="6353947"/>
            <a:ext cx="2335258" cy="439737"/>
          </a:xfrm>
          <a:prstGeom prst="rect">
            <a:avLst/>
          </a:prstGeom>
        </p:spPr>
      </p:pic>
    </p:spTree>
    <p:extLst>
      <p:ext uri="{BB962C8B-B14F-4D97-AF65-F5344CB8AC3E}">
        <p14:creationId xmlns:p14="http://schemas.microsoft.com/office/powerpoint/2010/main" val="254255653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ext Placeholder 21"/>
          <p:cNvSpPr txBox="1">
            <a:spLocks/>
          </p:cNvSpPr>
          <p:nvPr userDrawn="1"/>
        </p:nvSpPr>
        <p:spPr>
          <a:xfrm>
            <a:off x="3387840" y="3906839"/>
            <a:ext cx="578627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3" name="Text Placeholder 21"/>
          <p:cNvSpPr txBox="1">
            <a:spLocks/>
          </p:cNvSpPr>
          <p:nvPr userDrawn="1"/>
        </p:nvSpPr>
        <p:spPr>
          <a:xfrm>
            <a:off x="3387840" y="233711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Significance and Impact</a:t>
            </a:r>
            <a:endParaRPr lang="en-US" dirty="0"/>
          </a:p>
        </p:txBody>
      </p:sp>
      <p:sp>
        <p:nvSpPr>
          <p:cNvPr id="4" name="Text Placeholder 21"/>
          <p:cNvSpPr txBox="1">
            <a:spLocks/>
          </p:cNvSpPr>
          <p:nvPr userDrawn="1"/>
        </p:nvSpPr>
        <p:spPr>
          <a:xfrm>
            <a:off x="3387840" y="782639"/>
            <a:ext cx="578627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a:t>Scientific Achievement</a:t>
            </a:r>
            <a:endParaRPr lang="en-US" dirty="0"/>
          </a:p>
        </p:txBody>
      </p:sp>
    </p:spTree>
    <p:extLst>
      <p:ext uri="{BB962C8B-B14F-4D97-AF65-F5344CB8AC3E}">
        <p14:creationId xmlns:p14="http://schemas.microsoft.com/office/powerpoint/2010/main" val="3024818570"/>
      </p:ext>
    </p:extLst>
  </p:cSld>
  <p:clrMap bg1="lt1" tx1="dk1" bg2="lt2" tx2="dk2" accent1="accent1" accent2="accent2" accent3="accent3" accent4="accent4" accent5="accent5" accent6="accent6" hlink="hlink" folHlink="folHlink"/>
  <p:sldLayoutIdLst>
    <p:sldLayoutId id="2147483689" r:id="rId1"/>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Placeholder 21"/>
          <p:cNvSpPr txBox="1">
            <a:spLocks/>
          </p:cNvSpPr>
          <p:nvPr userDrawn="1"/>
        </p:nvSpPr>
        <p:spPr>
          <a:xfrm>
            <a:off x="4572000" y="3429000"/>
            <a:ext cx="4627515" cy="278130"/>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Research Details</a:t>
            </a:r>
          </a:p>
        </p:txBody>
      </p:sp>
      <p:sp>
        <p:nvSpPr>
          <p:cNvPr id="6" name="Text Placeholder 21"/>
          <p:cNvSpPr txBox="1">
            <a:spLocks/>
          </p:cNvSpPr>
          <p:nvPr userDrawn="1"/>
        </p:nvSpPr>
        <p:spPr>
          <a:xfrm>
            <a:off x="0" y="3429000"/>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Significance and Impact</a:t>
            </a:r>
          </a:p>
        </p:txBody>
      </p:sp>
      <p:sp>
        <p:nvSpPr>
          <p:cNvPr id="7" name="Text Placeholder 21"/>
          <p:cNvSpPr txBox="1">
            <a:spLocks/>
          </p:cNvSpPr>
          <p:nvPr userDrawn="1"/>
        </p:nvSpPr>
        <p:spPr>
          <a:xfrm>
            <a:off x="0" y="762797"/>
            <a:ext cx="4627515" cy="274638"/>
          </a:xfrm>
          <a:prstGeom prst="rect">
            <a:avLst/>
          </a:prstGeom>
        </p:spPr>
        <p:txBody>
          <a:bodyPr/>
          <a:lst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defTabSz="914400"/>
            <a:r>
              <a:rPr lang="en-US" dirty="0"/>
              <a:t>Scientific Achievement</a:t>
            </a:r>
          </a:p>
        </p:txBody>
      </p:sp>
    </p:spTree>
    <p:extLst>
      <p:ext uri="{BB962C8B-B14F-4D97-AF65-F5344CB8AC3E}">
        <p14:creationId xmlns:p14="http://schemas.microsoft.com/office/powerpoint/2010/main" val="846587891"/>
      </p:ext>
    </p:extLst>
  </p:cSld>
  <p:clrMap bg1="lt1" tx1="dk1" bg2="lt2" tx2="dk2" accent1="accent1" accent2="accent2" accent3="accent3" accent4="accent4" accent5="accent5" accent6="accent6" hlink="hlink" folHlink="folHlink"/>
  <p:sldLayoutIdLst>
    <p:sldLayoutId id="2147483692" r:id="rId1"/>
  </p:sldLayoutIdLst>
  <p:hf hdr="0" dt="0"/>
  <p:txStyles>
    <p:titleStyle>
      <a:lvl1pPr algn="ctr" rtl="0" eaLnBrk="1" fontAlgn="base" hangingPunct="1">
        <a:spcBef>
          <a:spcPct val="0"/>
        </a:spcBef>
        <a:spcAft>
          <a:spcPct val="0"/>
        </a:spcAft>
        <a:defRPr sz="2400" kern="1200">
          <a:solidFill>
            <a:srgbClr val="008000"/>
          </a:solidFill>
          <a:latin typeface="Arial" pitchFamily="34" charset="0"/>
          <a:ea typeface="+mj-ea"/>
          <a:cs typeface="Arial" pitchFamily="34" charset="0"/>
        </a:defRPr>
      </a:lvl1pPr>
      <a:lvl2pPr algn="ctr" rtl="0" eaLnBrk="1" fontAlgn="base" hangingPunct="1">
        <a:spcBef>
          <a:spcPct val="0"/>
        </a:spcBef>
        <a:spcAft>
          <a:spcPct val="0"/>
        </a:spcAft>
        <a:defRPr sz="2400">
          <a:solidFill>
            <a:srgbClr val="106636"/>
          </a:solidFill>
          <a:latin typeface="Arial" charset="0"/>
          <a:cs typeface="Arial" charset="0"/>
        </a:defRPr>
      </a:lvl2pPr>
      <a:lvl3pPr algn="ctr" rtl="0" eaLnBrk="1" fontAlgn="base" hangingPunct="1">
        <a:spcBef>
          <a:spcPct val="0"/>
        </a:spcBef>
        <a:spcAft>
          <a:spcPct val="0"/>
        </a:spcAft>
        <a:defRPr sz="2400">
          <a:solidFill>
            <a:srgbClr val="106636"/>
          </a:solidFill>
          <a:latin typeface="Arial" charset="0"/>
          <a:cs typeface="Arial" charset="0"/>
        </a:defRPr>
      </a:lvl3pPr>
      <a:lvl4pPr algn="ctr" rtl="0" eaLnBrk="1" fontAlgn="base" hangingPunct="1">
        <a:spcBef>
          <a:spcPct val="0"/>
        </a:spcBef>
        <a:spcAft>
          <a:spcPct val="0"/>
        </a:spcAft>
        <a:defRPr sz="2400">
          <a:solidFill>
            <a:srgbClr val="106636"/>
          </a:solidFill>
          <a:latin typeface="Arial" charset="0"/>
          <a:cs typeface="Arial" charset="0"/>
        </a:defRPr>
      </a:lvl4pPr>
      <a:lvl5pPr algn="ctr" rtl="0" eaLnBrk="1" fontAlgn="base" hangingPunct="1">
        <a:spcBef>
          <a:spcPct val="0"/>
        </a:spcBef>
        <a:spcAft>
          <a:spcPct val="0"/>
        </a:spcAft>
        <a:defRPr sz="2400">
          <a:solidFill>
            <a:srgbClr val="106636"/>
          </a:solidFill>
          <a:latin typeface="Arial" charset="0"/>
          <a:cs typeface="Arial" charset="0"/>
        </a:defRPr>
      </a:lvl5pPr>
      <a:lvl6pPr marL="455855" algn="ctr" rtl="0" eaLnBrk="1" fontAlgn="base" hangingPunct="1">
        <a:spcBef>
          <a:spcPct val="0"/>
        </a:spcBef>
        <a:spcAft>
          <a:spcPct val="0"/>
        </a:spcAft>
        <a:defRPr sz="2400">
          <a:solidFill>
            <a:srgbClr val="106636"/>
          </a:solidFill>
          <a:latin typeface="Arial" charset="0"/>
          <a:cs typeface="Arial" charset="0"/>
        </a:defRPr>
      </a:lvl6pPr>
      <a:lvl7pPr marL="911711" algn="ctr" rtl="0" eaLnBrk="1" fontAlgn="base" hangingPunct="1">
        <a:spcBef>
          <a:spcPct val="0"/>
        </a:spcBef>
        <a:spcAft>
          <a:spcPct val="0"/>
        </a:spcAft>
        <a:defRPr sz="2400">
          <a:solidFill>
            <a:srgbClr val="106636"/>
          </a:solidFill>
          <a:latin typeface="Arial" charset="0"/>
          <a:cs typeface="Arial" charset="0"/>
        </a:defRPr>
      </a:lvl7pPr>
      <a:lvl8pPr marL="1367560" algn="ctr" rtl="0" eaLnBrk="1" fontAlgn="base" hangingPunct="1">
        <a:spcBef>
          <a:spcPct val="0"/>
        </a:spcBef>
        <a:spcAft>
          <a:spcPct val="0"/>
        </a:spcAft>
        <a:defRPr sz="2400">
          <a:solidFill>
            <a:srgbClr val="106636"/>
          </a:solidFill>
          <a:latin typeface="Arial" charset="0"/>
          <a:cs typeface="Arial" charset="0"/>
        </a:defRPr>
      </a:lvl8pPr>
      <a:lvl9pPr marL="1823420" algn="ctr" rtl="0" eaLnBrk="1" fontAlgn="base" hangingPunct="1">
        <a:spcBef>
          <a:spcPct val="0"/>
        </a:spcBef>
        <a:spcAft>
          <a:spcPct val="0"/>
        </a:spcAft>
        <a:defRPr sz="2400">
          <a:solidFill>
            <a:srgbClr val="106636"/>
          </a:solidFill>
          <a:latin typeface="Arial" charset="0"/>
          <a:cs typeface="Arial" charset="0"/>
        </a:defRPr>
      </a:lvl9pPr>
    </p:titleStyle>
    <p:bodyStyle>
      <a:lvl1pPr marL="0" indent="0" algn="l" rtl="0" eaLnBrk="1" fontAlgn="base" hangingPunct="1">
        <a:spcBef>
          <a:spcPct val="20000"/>
        </a:spcBef>
        <a:spcAft>
          <a:spcPct val="0"/>
        </a:spcAft>
        <a:buFont typeface="Arial" charset="0"/>
        <a:buNone/>
        <a:defRPr sz="1800" b="1" kern="1200">
          <a:solidFill>
            <a:srgbClr val="008000"/>
          </a:solidFill>
          <a:latin typeface="Arial" pitchFamily="34" charset="0"/>
          <a:ea typeface="+mn-ea"/>
          <a:cs typeface="Arial" pitchFamily="34" charset="0"/>
        </a:defRPr>
      </a:lvl1pPr>
      <a:lvl2pPr marL="456502" indent="0" algn="l" rtl="0" eaLnBrk="1" fontAlgn="base" hangingPunct="1">
        <a:spcBef>
          <a:spcPct val="20000"/>
        </a:spcBef>
        <a:spcAft>
          <a:spcPct val="0"/>
        </a:spcAft>
        <a:buFont typeface="Arial" charset="0"/>
        <a:buNone/>
        <a:defRPr sz="1800" kern="1200">
          <a:solidFill>
            <a:srgbClr val="404040"/>
          </a:solidFill>
          <a:latin typeface="Arial" pitchFamily="34" charset="0"/>
          <a:ea typeface="+mn-ea"/>
          <a:cs typeface="Arial" pitchFamily="34" charset="0"/>
        </a:defRPr>
      </a:lvl2pPr>
      <a:lvl3pPr marL="1138095"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3pPr>
      <a:lvl4pPr marL="1594598"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4pPr>
      <a:lvl5pPr marL="2051104" indent="-226672"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07205"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63060"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18914"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74769" indent="-227932" algn="l" defTabSz="911711"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1711" rtl="0" eaLnBrk="1" latinLnBrk="0" hangingPunct="1">
        <a:defRPr sz="1800" kern="1200">
          <a:solidFill>
            <a:schemeClr val="tx1"/>
          </a:solidFill>
          <a:latin typeface="+mn-lt"/>
          <a:ea typeface="+mn-ea"/>
          <a:cs typeface="+mn-cs"/>
        </a:defRPr>
      </a:lvl1pPr>
      <a:lvl2pPr marL="455855" algn="l" defTabSz="911711" rtl="0" eaLnBrk="1" latinLnBrk="0" hangingPunct="1">
        <a:defRPr sz="1800" kern="1200">
          <a:solidFill>
            <a:schemeClr val="tx1"/>
          </a:solidFill>
          <a:latin typeface="+mn-lt"/>
          <a:ea typeface="+mn-ea"/>
          <a:cs typeface="+mn-cs"/>
        </a:defRPr>
      </a:lvl2pPr>
      <a:lvl3pPr marL="911711" algn="l" defTabSz="911711" rtl="0" eaLnBrk="1" latinLnBrk="0" hangingPunct="1">
        <a:defRPr sz="1800" kern="1200">
          <a:solidFill>
            <a:schemeClr val="tx1"/>
          </a:solidFill>
          <a:latin typeface="+mn-lt"/>
          <a:ea typeface="+mn-ea"/>
          <a:cs typeface="+mn-cs"/>
        </a:defRPr>
      </a:lvl3pPr>
      <a:lvl4pPr marL="1367560" algn="l" defTabSz="911711" rtl="0" eaLnBrk="1" latinLnBrk="0" hangingPunct="1">
        <a:defRPr sz="1800" kern="1200">
          <a:solidFill>
            <a:schemeClr val="tx1"/>
          </a:solidFill>
          <a:latin typeface="+mn-lt"/>
          <a:ea typeface="+mn-ea"/>
          <a:cs typeface="+mn-cs"/>
        </a:defRPr>
      </a:lvl4pPr>
      <a:lvl5pPr marL="1823420" algn="l" defTabSz="911711" rtl="0" eaLnBrk="1" latinLnBrk="0" hangingPunct="1">
        <a:defRPr sz="1800" kern="1200">
          <a:solidFill>
            <a:schemeClr val="tx1"/>
          </a:solidFill>
          <a:latin typeface="+mn-lt"/>
          <a:ea typeface="+mn-ea"/>
          <a:cs typeface="+mn-cs"/>
        </a:defRPr>
      </a:lvl5pPr>
      <a:lvl6pPr marL="2279273" algn="l" defTabSz="911711" rtl="0" eaLnBrk="1" latinLnBrk="0" hangingPunct="1">
        <a:defRPr sz="1800" kern="1200">
          <a:solidFill>
            <a:schemeClr val="tx1"/>
          </a:solidFill>
          <a:latin typeface="+mn-lt"/>
          <a:ea typeface="+mn-ea"/>
          <a:cs typeface="+mn-cs"/>
        </a:defRPr>
      </a:lvl6pPr>
      <a:lvl7pPr marL="2735129" algn="l" defTabSz="911711" rtl="0" eaLnBrk="1" latinLnBrk="0" hangingPunct="1">
        <a:defRPr sz="1800" kern="1200">
          <a:solidFill>
            <a:schemeClr val="tx1"/>
          </a:solidFill>
          <a:latin typeface="+mn-lt"/>
          <a:ea typeface="+mn-ea"/>
          <a:cs typeface="+mn-cs"/>
        </a:defRPr>
      </a:lvl7pPr>
      <a:lvl8pPr marL="3190987" algn="l" defTabSz="911711" rtl="0" eaLnBrk="1" latinLnBrk="0" hangingPunct="1">
        <a:defRPr sz="1800" kern="1200">
          <a:solidFill>
            <a:schemeClr val="tx1"/>
          </a:solidFill>
          <a:latin typeface="+mn-lt"/>
          <a:ea typeface="+mn-ea"/>
          <a:cs typeface="+mn-cs"/>
        </a:defRPr>
      </a:lvl8pPr>
      <a:lvl9pPr marL="3646842" algn="l" defTabSz="91171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2F97F-5774-CA49-B124-5618841F3BAF}"/>
              </a:ext>
            </a:extLst>
          </p:cNvPr>
          <p:cNvSpPr>
            <a:spLocks noGrp="1"/>
          </p:cNvSpPr>
          <p:nvPr>
            <p:ph type="title"/>
          </p:nvPr>
        </p:nvSpPr>
        <p:spPr/>
        <p:txBody>
          <a:bodyPr/>
          <a:lstStyle/>
          <a:p>
            <a:r>
              <a:rPr lang="en-US" dirty="0"/>
              <a:t>Understanding Differences in Objective Identification of Atmospheric Blocking</a:t>
            </a:r>
          </a:p>
        </p:txBody>
      </p:sp>
      <p:sp>
        <p:nvSpPr>
          <p:cNvPr id="4" name="Text Placeholder 3">
            <a:extLst>
              <a:ext uri="{FF2B5EF4-FFF2-40B4-BE49-F238E27FC236}">
                <a16:creationId xmlns:a16="http://schemas.microsoft.com/office/drawing/2014/main" id="{CFCB7C2E-4D12-AA4D-8894-3EAF332EBB31}"/>
              </a:ext>
            </a:extLst>
          </p:cNvPr>
          <p:cNvSpPr>
            <a:spLocks noGrp="1"/>
          </p:cNvSpPr>
          <p:nvPr>
            <p:ph type="body" sz="quarter" idx="26"/>
          </p:nvPr>
        </p:nvSpPr>
        <p:spPr/>
        <p:txBody>
          <a:bodyPr/>
          <a:lstStyle/>
          <a:p>
            <a:r>
              <a:rPr lang="en-US" dirty="0"/>
              <a:t>Pinheiro, M.C., P.A. Ullrich, and R. </a:t>
            </a:r>
            <a:r>
              <a:rPr lang="en-US" dirty="0" err="1"/>
              <a:t>Grotjahn</a:t>
            </a:r>
            <a:r>
              <a:rPr lang="en-US" dirty="0"/>
              <a:t> (2019) "</a:t>
            </a:r>
            <a:r>
              <a:rPr lang="en-US" b="1" dirty="0"/>
              <a:t>Atmospheric blocking and intercomparison of objective detection methods: Flow field characteristics</a:t>
            </a:r>
            <a:r>
              <a:rPr lang="en-US" dirty="0"/>
              <a:t>" </a:t>
            </a:r>
            <a:r>
              <a:rPr lang="en-US" i="1" dirty="0" err="1"/>
              <a:t>Clim</a:t>
            </a:r>
            <a:r>
              <a:rPr lang="en-US" i="1" dirty="0"/>
              <a:t>. </a:t>
            </a:r>
            <a:r>
              <a:rPr lang="en-US" i="1" dirty="0" err="1"/>
              <a:t>Dyn</a:t>
            </a:r>
            <a:r>
              <a:rPr lang="en-US" i="1" dirty="0"/>
              <a:t>. </a:t>
            </a:r>
            <a:r>
              <a:rPr lang="en-US" b="1" dirty="0"/>
              <a:t>53</a:t>
            </a:r>
            <a:r>
              <a:rPr lang="en-US" dirty="0"/>
              <a:t>, pp. 4189–4216, </a:t>
            </a:r>
            <a:r>
              <a:rPr lang="en-US" dirty="0" err="1"/>
              <a:t>doi</a:t>
            </a:r>
            <a:r>
              <a:rPr lang="en-US" dirty="0"/>
              <a:t>: 10.1007/s00382-019-04782-5. </a:t>
            </a:r>
          </a:p>
        </p:txBody>
      </p:sp>
      <p:sp>
        <p:nvSpPr>
          <p:cNvPr id="5" name="Text Placeholder 4">
            <a:extLst>
              <a:ext uri="{FF2B5EF4-FFF2-40B4-BE49-F238E27FC236}">
                <a16:creationId xmlns:a16="http://schemas.microsoft.com/office/drawing/2014/main" id="{94D4C359-A4A3-8544-B669-23534EA6EE5F}"/>
              </a:ext>
            </a:extLst>
          </p:cNvPr>
          <p:cNvSpPr>
            <a:spLocks noGrp="1"/>
          </p:cNvSpPr>
          <p:nvPr>
            <p:ph type="body" sz="quarter" idx="30"/>
          </p:nvPr>
        </p:nvSpPr>
        <p:spPr>
          <a:xfrm>
            <a:off x="1" y="1059206"/>
            <a:ext cx="4180114" cy="2356511"/>
          </a:xfrm>
        </p:spPr>
        <p:txBody>
          <a:bodyPr/>
          <a:lstStyle/>
          <a:p>
            <a:r>
              <a:rPr lang="en-US" dirty="0"/>
              <a:t>We show that careful consideration of the algorithm biases in objective tracking methods is important in assessing change in atmospheric blocking. Differences in the definition of blocking produced widely varying </a:t>
            </a:r>
            <a:r>
              <a:rPr lang="en-US" dirty="0" err="1"/>
              <a:t>climatologies</a:t>
            </a:r>
            <a:r>
              <a:rPr lang="en-US" dirty="0"/>
              <a:t>, underscoring that different processes are relevant in different regions for connecting blocks to extreme weather.</a:t>
            </a:r>
          </a:p>
        </p:txBody>
      </p:sp>
      <p:sp>
        <p:nvSpPr>
          <p:cNvPr id="6" name="Text Placeholder 5">
            <a:extLst>
              <a:ext uri="{FF2B5EF4-FFF2-40B4-BE49-F238E27FC236}">
                <a16:creationId xmlns:a16="http://schemas.microsoft.com/office/drawing/2014/main" id="{584A2E72-1C97-9C4D-AC79-120B00BA2AED}"/>
              </a:ext>
            </a:extLst>
          </p:cNvPr>
          <p:cNvSpPr>
            <a:spLocks noGrp="1"/>
          </p:cNvSpPr>
          <p:nvPr>
            <p:ph type="body" sz="quarter" idx="34"/>
          </p:nvPr>
        </p:nvSpPr>
        <p:spPr/>
        <p:txBody>
          <a:bodyPr/>
          <a:lstStyle/>
          <a:p>
            <a:r>
              <a:rPr lang="en-US" dirty="0"/>
              <a:t>Atmospheric blocks are obstructions to the normal flow pattern of the atmosphere, often associated with heat waves and modified precipitation patterns.  Several objective methods for identifying blocks are examined and intercompared to understand how these differences could affect scientific conclusions related to atmospheric blocking.</a:t>
            </a:r>
          </a:p>
        </p:txBody>
      </p:sp>
      <p:sp>
        <p:nvSpPr>
          <p:cNvPr id="7" name="Text Placeholder 6">
            <a:extLst>
              <a:ext uri="{FF2B5EF4-FFF2-40B4-BE49-F238E27FC236}">
                <a16:creationId xmlns:a16="http://schemas.microsoft.com/office/drawing/2014/main" id="{2864EEEF-9447-A546-A622-841E5FA75F72}"/>
              </a:ext>
            </a:extLst>
          </p:cNvPr>
          <p:cNvSpPr>
            <a:spLocks noGrp="1"/>
          </p:cNvSpPr>
          <p:nvPr>
            <p:ph type="body" sz="quarter" idx="35"/>
          </p:nvPr>
        </p:nvSpPr>
        <p:spPr/>
        <p:txBody>
          <a:bodyPr>
            <a:normAutofit fontScale="92500"/>
          </a:bodyPr>
          <a:lstStyle/>
          <a:p>
            <a:r>
              <a:rPr lang="en-US" dirty="0"/>
              <a:t>Three different atmospheric blocking detection algorithms were examined to understand the characteristics of the blocking climatology from each algorithm.</a:t>
            </a:r>
          </a:p>
          <a:p>
            <a:r>
              <a:rPr lang="en-US" dirty="0"/>
              <a:t>Characteristics of the blocks were examined and compared, including geographic location, intensity, speed, region, and </a:t>
            </a:r>
            <a:r>
              <a:rPr lang="en-US"/>
              <a:t>associated meteorological features.</a:t>
            </a:r>
            <a:endParaRPr lang="en-US" dirty="0"/>
          </a:p>
          <a:p>
            <a:r>
              <a:rPr lang="en-US" dirty="0"/>
              <a:t>Differences among different blocking algorithms could drive different scientific conclusions by region.</a:t>
            </a:r>
          </a:p>
        </p:txBody>
      </p:sp>
      <p:pic>
        <p:nvPicPr>
          <p:cNvPr id="1026" name="Picture 2" descr="figure6">
            <a:extLst>
              <a:ext uri="{FF2B5EF4-FFF2-40B4-BE49-F238E27FC236}">
                <a16:creationId xmlns:a16="http://schemas.microsoft.com/office/drawing/2014/main" id="{4C42FD3B-AD0A-0348-9813-88F8FA6E30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61871" y="843614"/>
            <a:ext cx="2642733" cy="2619689"/>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DC25CF20-3F33-2C49-9757-9381D327EA28}"/>
              </a:ext>
            </a:extLst>
          </p:cNvPr>
          <p:cNvSpPr txBox="1"/>
          <p:nvPr/>
        </p:nvSpPr>
        <p:spPr>
          <a:xfrm>
            <a:off x="4354286" y="1683631"/>
            <a:ext cx="2107585" cy="1569660"/>
          </a:xfrm>
          <a:prstGeom prst="rect">
            <a:avLst/>
          </a:prstGeom>
          <a:noFill/>
        </p:spPr>
        <p:txBody>
          <a:bodyPr wrap="square" rtlCol="0">
            <a:spAutoFit/>
          </a:bodyPr>
          <a:lstStyle/>
          <a:p>
            <a:r>
              <a:rPr lang="en-US" sz="1600" b="1" dirty="0">
                <a:latin typeface="Arial" panose="020B0604020202020204" pitchFamily="34" charset="0"/>
                <a:cs typeface="Arial" panose="020B0604020202020204" pitchFamily="34" charset="0"/>
              </a:rPr>
              <a:t>Figure:  </a:t>
            </a:r>
            <a:r>
              <a:rPr lang="en-US" sz="1600" dirty="0">
                <a:latin typeface="Arial" panose="020B0604020202020204" pitchFamily="34" charset="0"/>
                <a:cs typeface="Arial" panose="020B0604020202020204" pitchFamily="34" charset="0"/>
              </a:rPr>
              <a:t>Long-term seasonally-averaged (JJA and DJF) blocking frequency from three different detection methods.</a:t>
            </a:r>
          </a:p>
        </p:txBody>
      </p:sp>
      <p:pic>
        <p:nvPicPr>
          <p:cNvPr id="11" name="Picture 4">
            <a:extLst>
              <a:ext uri="{FF2B5EF4-FFF2-40B4-BE49-F238E27FC236}">
                <a16:creationId xmlns:a16="http://schemas.microsoft.com/office/drawing/2014/main" id="{3CEE61BE-7A13-8645-B195-F9FC28DC2B2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6607" y="6248400"/>
            <a:ext cx="674193" cy="5486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5" descr="E:\UCD\Documents\UCD_logo.png">
            <a:extLst>
              <a:ext uri="{FF2B5EF4-FFF2-40B4-BE49-F238E27FC236}">
                <a16:creationId xmlns:a16="http://schemas.microsoft.com/office/drawing/2014/main" id="{578F7F0E-52AB-174E-8495-A8DBD50EEB7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781800" y="6324600"/>
            <a:ext cx="1849203"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4075986"/>
      </p:ext>
    </p:extLst>
  </p:cSld>
  <p:clrMapOvr>
    <a:masterClrMapping/>
  </p:clrMapOvr>
</p:sld>
</file>

<file path=ppt/theme/theme1.xml><?xml version="1.0" encoding="utf-8"?>
<a:theme xmlns:a="http://schemas.openxmlformats.org/drawingml/2006/main" name="Tall Figure Highligh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Four Panel Highligh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2968</TotalTime>
  <Words>227</Words>
  <Application>Microsoft Macintosh PowerPoint</Application>
  <PresentationFormat>On-screen Show (4:3)</PresentationFormat>
  <Paragraphs>8</Paragraphs>
  <Slides>1</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vt:i4>
      </vt:variant>
    </vt:vector>
  </HeadingPairs>
  <TitlesOfParts>
    <vt:vector size="5" baseType="lpstr">
      <vt:lpstr>Arial</vt:lpstr>
      <vt:lpstr>Calibri</vt:lpstr>
      <vt:lpstr>Tall Figure Highlight</vt:lpstr>
      <vt:lpstr>Four Panel Highlights</vt:lpstr>
      <vt:lpstr>Understanding Differences in Objective Identification of Atmospheric Blocking</vt:lpstr>
    </vt:vector>
  </TitlesOfParts>
  <Company>LBNL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Maryann Villavert</dc:creator>
  <cp:lastModifiedBy>Paul A Ullrich</cp:lastModifiedBy>
  <cp:revision>147</cp:revision>
  <dcterms:created xsi:type="dcterms:W3CDTF">2016-02-10T19:06:12Z</dcterms:created>
  <dcterms:modified xsi:type="dcterms:W3CDTF">2020-07-20T16:57:58Z</dcterms:modified>
</cp:coreProperties>
</file>