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theme/theme1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7.xml" ContentType="application/vnd.openxmlformats-officedocument.theme+xml"/>
  <Override PartName="/ppt/slideLayouts/slideLayout4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 id="2147483677" r:id="rId3"/>
    <p:sldMasterId id="2147483679" r:id="rId4"/>
    <p:sldMasterId id="2147483682" r:id="rId5"/>
    <p:sldMasterId id="2147483684" r:id="rId6"/>
    <p:sldMasterId id="2147483686" r:id="rId7"/>
    <p:sldMasterId id="2147483691" r:id="rId8"/>
    <p:sldMasterId id="2147483694" r:id="rId9"/>
    <p:sldMasterId id="2147483696" r:id="rId10"/>
    <p:sldMasterId id="2147483704" r:id="rId11"/>
    <p:sldMasterId id="2147483709" r:id="rId12"/>
    <p:sldMasterId id="2147483711" r:id="rId13"/>
    <p:sldMasterId id="2147483714" r:id="rId14"/>
    <p:sldMasterId id="2147483716" r:id="rId15"/>
    <p:sldMasterId id="2147483718" r:id="rId16"/>
    <p:sldMasterId id="2147483723" r:id="rId17"/>
    <p:sldMasterId id="2147483726" r:id="rId18"/>
    <p:sldMasterId id="2147483728" r:id="rId19"/>
    <p:sldMasterId id="2147483730" r:id="rId20"/>
    <p:sldMasterId id="2147483731" r:id="rId21"/>
  </p:sldMasterIdLst>
  <p:notesMasterIdLst>
    <p:notesMasterId r:id="rId23"/>
  </p:notesMasterIdLst>
  <p:handoutMasterIdLst>
    <p:handoutMasterId r:id="rId24"/>
  </p:handoutMasterIdLst>
  <p:sldIdLst>
    <p:sldId id="26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tlin" initials="h" lastIdx="1" clrIdx="0"/>
  <p:cmAuthor id="1" name="Dan Martin" initials="DM" lastIdx="9" clrIdx="1">
    <p:extLst>
      <p:ext uri="{19B8F6BF-5375-455C-9EA6-DF929625EA0E}">
        <p15:presenceInfo xmlns:p15="http://schemas.microsoft.com/office/powerpoint/2012/main" userId="919aacf119f563fe" providerId="Windows Live"/>
      </p:ext>
    </p:extLst>
  </p:cmAuthor>
  <p:cmAuthor id="2" name="Kachuck, Samuel" initials="KS" lastIdx="5" clrIdx="2">
    <p:extLst>
      <p:ext uri="{19B8F6BF-5375-455C-9EA6-DF929625EA0E}">
        <p15:presenceInfo xmlns:p15="http://schemas.microsoft.com/office/powerpoint/2012/main" userId="S::skachuck@umich.edu::cc533649-f3cf-4e98-b536-372b20a8832a" providerId="AD"/>
      </p:ext>
    </p:extLst>
  </p:cmAuthor>
  <p:cmAuthor id="3" name="Microsoft Office User" initials="MOU" lastIdx="8" clrIdx="3">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106600"/>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80899" autoAdjust="0"/>
  </p:normalViewPr>
  <p:slideViewPr>
    <p:cSldViewPr snapToGrid="0">
      <p:cViewPr varScale="1">
        <p:scale>
          <a:sx n="75" d="100"/>
          <a:sy n="75" d="100"/>
        </p:scale>
        <p:origin x="828" y="78"/>
      </p:cViewPr>
      <p:guideLst>
        <p:guide orient="horz" pos="2160"/>
        <p:guide pos="2880"/>
      </p:guideLst>
    </p:cSldViewPr>
  </p:slideViewPr>
  <p:notesTextViewPr>
    <p:cViewPr>
      <p:scale>
        <a:sx n="100" d="100"/>
        <a:sy n="100" d="100"/>
      </p:scale>
      <p:origin x="0" y="-243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E23E8C-FA44-4993-A678-63B7AC20CC23}" type="datetimeFigureOut">
              <a:rPr lang="en-US" smtClean="0"/>
              <a:pPr/>
              <a:t>5/22/2020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2747C0-E24C-47AA-B529-C34075BA0400}" type="slidenum">
              <a:rPr lang="en-US" smtClean="0"/>
              <a:pPr/>
              <a:t>‹#›</a:t>
            </a:fld>
            <a:endParaRPr lang="en-US"/>
          </a:p>
        </p:txBody>
      </p:sp>
    </p:spTree>
    <p:extLst>
      <p:ext uri="{BB962C8B-B14F-4D97-AF65-F5344CB8AC3E}">
        <p14:creationId xmlns:p14="http://schemas.microsoft.com/office/powerpoint/2010/main" val="201947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8BB69-19D5-425C-B33D-FC77D5A6EC32}" type="datetimeFigureOut">
              <a:rPr lang="en-US" smtClean="0"/>
              <a:pPr/>
              <a:t>5/22/2020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10A8A-16C0-4562-AD3A-B1BC2569C64A}" type="slidenum">
              <a:rPr lang="en-US" smtClean="0"/>
              <a:pPr/>
              <a:t>‹#›</a:t>
            </a:fld>
            <a:endParaRPr lang="en-US"/>
          </a:p>
        </p:txBody>
      </p:sp>
    </p:spTree>
    <p:extLst>
      <p:ext uri="{BB962C8B-B14F-4D97-AF65-F5344CB8AC3E}">
        <p14:creationId xmlns:p14="http://schemas.microsoft.com/office/powerpoint/2010/main" val="202889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r>
              <a:rPr lang="en-US" b="1" dirty="0"/>
              <a:t>Code: </a:t>
            </a:r>
            <a:r>
              <a:rPr lang="en-US" b="0" dirty="0"/>
              <a:t>Glacial Isostatic Adjustment-</a:t>
            </a:r>
            <a:r>
              <a:rPr lang="en-US" b="0" dirty="0" err="1"/>
              <a:t>ANTarctic</a:t>
            </a:r>
            <a:r>
              <a:rPr lang="en-US" b="0" dirty="0"/>
              <a:t> BISICLES (GIANT-BISICLES) available from the BISICLES SVN repo (see below)</a:t>
            </a:r>
            <a:endParaRPr lang="en-US" b="1" dirty="0"/>
          </a:p>
          <a:p>
            <a:endParaRPr lang="en-US" b="1" dirty="0"/>
          </a:p>
          <a:p>
            <a:r>
              <a:rPr lang="en-US" b="1" dirty="0"/>
              <a:t>Abstract: </a:t>
            </a:r>
            <a:r>
              <a:rPr lang="en-US" b="0" dirty="0"/>
              <a:t>The ice sheets of the Amundsen Sea Embayment (ASE) are vulnerable to the marine ice sheet instability (MISI), which could cause irreversible collapse and raise sea levels by over a meter. The uncertain timing and scale of this collapse depend on the complex interaction between ice, ocean, and bedrock dynamics. The mantle beneath the ASE is likely less viscous ($\sim10^{18}$ Pa s) than the Earth's average mantle ($\sim10^{21}$ Pa s). Here we show that an effective equilibrium between Pine Island Glacier's retreat and the response of a weak viscoelastic mantle can reduce ice mass lost by almost 30\% over 150 years. Other components of solid-Earth response -- purely elastic deformations, geoid perturbations -- provide less stability than the viscoelastic response alone. Uncertainties in mantle rheology, topography, and basal melt affect how much stability we expect, if any. Our study indicates the importance of considering viscoelastic uplift during the rapid retreat associated with MISI.</a:t>
            </a:r>
          </a:p>
          <a:p>
            <a:endParaRPr lang="en-US" b="0" dirty="0"/>
          </a:p>
          <a:p>
            <a:r>
              <a:rPr lang="en-US" b="1" dirty="0"/>
              <a:t>Plain Language Summary: </a:t>
            </a:r>
            <a:r>
              <a:rPr lang="en-US" b="0" dirty="0"/>
              <a:t>Portions of the West Antarctic Ice Sheet are vulnerable to an instability that could lead to rapid ice sheet collapse, significantly raising sea levels, but the timing and rates of collapse are highly uncertain. In response to such a large-scale loss of overlying ice, </a:t>
            </a:r>
            <a:r>
              <a:rPr lang="en-US" b="0" dirty="0" err="1"/>
              <a:t>viscoelastically</a:t>
            </a:r>
            <a:r>
              <a:rPr lang="en-US" b="0" dirty="0"/>
              <a:t> deforming mantle material uplifts the surface, alleviating some drivers of unstable ice sheet retreat. While previous studies have focused on the effects mantle deformation has on continental ice dynamics over centuries to millennia, recent seismic observations suggest that the mantle beneath West Antarctica is hot and weak, potentially affecting local glacial dynamics over timescales as short as decades. To measure the importance of viscoelastic uplift in stabilizing grounding line retreat, we coupled a high-resolution ice flow model to a </a:t>
            </a:r>
            <a:r>
              <a:rPr lang="en-US" b="0" dirty="0" err="1"/>
              <a:t>viscoelastically</a:t>
            </a:r>
            <a:r>
              <a:rPr lang="en-US" b="0" dirty="0"/>
              <a:t> deforming mantle. We find that rapid viscoelastic uplift can reduce the total volume of ice lost over 150 years by 30\%, or 18 mm of equivalent sea level rise, making it an essential process to consider when using models to project the future evolution of marine-based ice retreat.</a:t>
            </a:r>
          </a:p>
          <a:p>
            <a:endParaRPr lang="en-US" b="0" dirty="0"/>
          </a:p>
          <a:p>
            <a:r>
              <a:rPr lang="en-US" b="1" dirty="0"/>
              <a:t>Code availability:</a:t>
            </a:r>
          </a:p>
          <a:p>
            <a:r>
              <a:rPr lang="en-US" b="0" dirty="0"/>
              <a:t>We used the GIANT-BISICLES branch of the publicly available version of the BISICLES ice sheet model code, release version 1.0. Instructions for downloading and installing BISICLES after free registration with ANAG may be found in the “getting started” section at </a:t>
            </a:r>
            <a:r>
              <a:rPr lang="en-US" b="0" i="1" dirty="0"/>
              <a:t>http://bisicles.lbl.gov</a:t>
            </a:r>
            <a:r>
              <a:rPr lang="en-US" b="0" dirty="0"/>
              <a:t>. The specific </a:t>
            </a:r>
            <a:r>
              <a:rPr lang="en-US" b="0" dirty="0" err="1"/>
              <a:t>svn</a:t>
            </a:r>
            <a:r>
              <a:rPr lang="en-US" b="0" dirty="0"/>
              <a:t> command for obtaining the relevant branch is: </a:t>
            </a:r>
          </a:p>
          <a:p>
            <a:endParaRPr lang="en-US" b="0" dirty="0"/>
          </a:p>
          <a:p>
            <a:r>
              <a:rPr lang="en-US" b="0" i="1" dirty="0" err="1"/>
              <a:t>svn</a:t>
            </a:r>
            <a:r>
              <a:rPr lang="en-US" b="0" i="1" dirty="0"/>
              <a:t> co https://anag-repo.lbl.gov/svn/BISICLES/public/branches/GIANT-BISICLES BISICLES</a:t>
            </a:r>
          </a:p>
          <a:p>
            <a:endParaRPr lang="en-US" b="0" dirty="0"/>
          </a:p>
          <a:p>
            <a:r>
              <a:rPr lang="en-US" b="0" dirty="0"/>
              <a:t>BISICLES is written in a combination of C++ and FORTRAN and is built upon the Chombo AMR software framework. More information about Chombo may be found at </a:t>
            </a:r>
            <a:r>
              <a:rPr lang="en-US" b="0" i="1" dirty="0"/>
              <a:t>http://Chombo.lbl.gov</a:t>
            </a:r>
            <a:r>
              <a:rPr lang="en-US" b="0" dirty="0"/>
              <a:t>, Static code, data, input, configuration files for the runs in this work are available at </a:t>
            </a:r>
            <a:r>
              <a:rPr lang="en-US" b="0" i="1" dirty="0"/>
              <a:t>https://portal.nersc.gov/cfs/iceocean/GIAPineIsland</a:t>
            </a:r>
          </a:p>
          <a:p>
            <a:endParaRPr lang="en-US" b="1"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1</a:t>
            </a:fld>
            <a:endParaRPr lang="en-US"/>
          </a:p>
        </p:txBody>
      </p:sp>
    </p:spTree>
    <p:extLst>
      <p:ext uri="{BB962C8B-B14F-4D97-AF65-F5344CB8AC3E}">
        <p14:creationId xmlns:p14="http://schemas.microsoft.com/office/powerpoint/2010/main" val="2614654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smtClean="0"/>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5/22/2020</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5/22/2020</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a:defRPr/>
            </a:pPr>
            <a:endParaRPr lang="en-US" dirty="0">
              <a:solidFill>
                <a:prstClr val="white"/>
              </a:solidFill>
            </a:endParaRPr>
          </a:p>
        </p:txBody>
      </p:sp>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hasCustomPrompt="1"/>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a:t>NERSC Science Highlights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pic>
        <p:nvPicPr>
          <p:cNvPr id="2" name="Picture 1" descr="bignersclogo-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62200" y="0"/>
            <a:ext cx="4191000" cy="1444749"/>
          </a:xfrm>
          <a:prstGeom prst="rect">
            <a:avLst/>
          </a:prstGeom>
        </p:spPr>
      </p:pic>
    </p:spTree>
    <p:extLst>
      <p:ext uri="{BB962C8B-B14F-4D97-AF65-F5344CB8AC3E}">
        <p14:creationId xmlns:p14="http://schemas.microsoft.com/office/powerpoint/2010/main" val="3280766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1820359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7162800" cy="1143000"/>
          </a:xfrm>
          <a:prstGeom prst="rect">
            <a:avLst/>
          </a:prstGeom>
          <a:noFill/>
          <a:ln w="9525">
            <a:noFill/>
            <a:miter lim="800000"/>
            <a:headEnd/>
            <a:tailEnd/>
          </a:ln>
        </p:spPr>
        <p:txBody>
          <a:bodyPr/>
          <a:lstStyle/>
          <a:p>
            <a:pPr lvl="0"/>
            <a:r>
              <a:rPr lang="en-US" dirty="0"/>
              <a:t>Click to edit Master title style</a:t>
            </a:r>
          </a:p>
        </p:txBody>
      </p:sp>
      <p:sp>
        <p:nvSpPr>
          <p:cNvPr id="4" name="Footer Placeholder 10"/>
          <p:cNvSpPr>
            <a:spLocks noGrp="1"/>
          </p:cNvSpPr>
          <p:nvPr>
            <p:ph type="ftr" sz="quarter" idx="10"/>
          </p:nvPr>
        </p:nvSpPr>
        <p:spPr>
          <a:xfrm>
            <a:off x="3200400" y="6356351"/>
            <a:ext cx="2971800" cy="349250"/>
          </a:xfrm>
          <a:prstGeom prst="rect">
            <a:avLst/>
          </a:prstGeom>
        </p:spPr>
        <p:txBody>
          <a:bodyPr lIns="91365" tIns="45683" rIns="91365" bIns="45683"/>
          <a:lstStyle>
            <a:lvl1pPr algn="r">
              <a:defRPr b="0">
                <a:solidFill>
                  <a:srgbClr val="146737"/>
                </a:solidFill>
              </a:defRPr>
            </a:lvl1pPr>
          </a:lstStyle>
          <a:p>
            <a:pPr>
              <a:defRPr/>
            </a:pPr>
            <a:endParaRPr lang="en-US" dirty="0"/>
          </a:p>
        </p:txBody>
      </p:sp>
      <p:pic>
        <p:nvPicPr>
          <p:cNvPr id="7" name="Picture 6"/>
          <p:cNvPicPr>
            <a:picLocks noChangeAspect="1"/>
          </p:cNvPicPr>
          <p:nvPr userDrawn="1"/>
        </p:nvPicPr>
        <p:blipFill>
          <a:blip r:embed="rId2"/>
          <a:stretch>
            <a:fillRect/>
          </a:stretch>
        </p:blipFill>
        <p:spPr>
          <a:xfrm>
            <a:off x="7543800" y="152400"/>
            <a:ext cx="1362301" cy="475631"/>
          </a:xfrm>
          <a:prstGeom prst="rect">
            <a:avLst/>
          </a:prstGeom>
        </p:spPr>
      </p:pic>
    </p:spTree>
    <p:extLst>
      <p:ext uri="{BB962C8B-B14F-4D97-AF65-F5344CB8AC3E}">
        <p14:creationId xmlns:p14="http://schemas.microsoft.com/office/powerpoint/2010/main" val="132168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5/22/2020</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633517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rgbClr val="19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solidFill>
                  <a:srgbClr val="194963"/>
                </a:solidFill>
              </a:defRPr>
            </a:lvl1pPr>
          </a:lstStyle>
          <a:p>
            <a:r>
              <a:rPr lang="en-US" dirty="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a:t>Click to edit Master title styles</a:t>
            </a:r>
          </a:p>
        </p:txBody>
      </p:sp>
      <p:sp>
        <p:nvSpPr>
          <p:cNvPr id="11" name="Footer Placeholder 2"/>
          <p:cNvSpPr>
            <a:spLocks noGrp="1"/>
          </p:cNvSpPr>
          <p:nvPr>
            <p:ph type="ftr" sz="quarter" idx="10"/>
          </p:nvPr>
        </p:nvSpPr>
        <p:spPr>
          <a:xfrm>
            <a:off x="5239927" y="6368805"/>
            <a:ext cx="2864157" cy="365125"/>
          </a:xfrm>
          <a:prstGeom prst="rect">
            <a:avLst/>
          </a:prstGeom>
        </p:spPr>
        <p:txBody>
          <a:bodyPr/>
          <a:lstStyle/>
          <a:p>
            <a:r>
              <a:rPr lang="en-US">
                <a:solidFill>
                  <a:prstClr val="black"/>
                </a:solidFill>
              </a:rPr>
              <a:t>Footer Information</a:t>
            </a:r>
            <a:endParaRPr lang="en-US" dirty="0">
              <a:solidFill>
                <a:prstClr val="black"/>
              </a:solidFill>
            </a:endParaRPr>
          </a:p>
        </p:txBody>
      </p:sp>
      <p:sp>
        <p:nvSpPr>
          <p:cNvPr id="12" name="Slide Number Placeholder 3"/>
          <p:cNvSpPr>
            <a:spLocks noGrp="1"/>
          </p:cNvSpPr>
          <p:nvPr>
            <p:ph type="sldNum" sz="quarter" idx="11"/>
          </p:nvPr>
        </p:nvSpPr>
        <p:spPr>
          <a:xfrm>
            <a:off x="4116656" y="6368805"/>
            <a:ext cx="925708" cy="365125"/>
          </a:xfrm>
        </p:spPr>
        <p:txBody>
          <a:bodyPr/>
          <a:lstStyle/>
          <a:p>
            <a:r>
              <a:rPr lang="en-US"/>
              <a:t>- </a:t>
            </a:r>
            <a:fld id="{D174BAF6-F8F2-EF4F-936C-8DF63288C82F}" type="slidenum">
              <a:rPr lang="en-US" smtClean="0"/>
              <a:pPr/>
              <a:t>‹#›</a:t>
            </a:fld>
            <a:r>
              <a:rPr lang="en-US"/>
              <a:t> -</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rgbClr val="194963"/>
                </a:solidFill>
              </a:defRPr>
            </a:lvl1pPr>
          </a:lstStyle>
          <a:p>
            <a:fld id="{D897A66F-DFB6-CB44-8B31-7FAB7C20B0C7}" type="datetime4">
              <a:rPr lang="en-US" smtClean="0"/>
              <a:pPr/>
              <a:t>May 22, 2020</a:t>
            </a:fld>
            <a:endParaRPr lang="en-US" dirty="0"/>
          </a:p>
        </p:txBody>
      </p:sp>
      <p:pic>
        <p:nvPicPr>
          <p:cNvPr id="22" name="Picture 21"/>
          <p:cNvPicPr>
            <a:picLocks noChangeAspect="1"/>
          </p:cNvPicPr>
          <p:nvPr userDrawn="1"/>
        </p:nvPicPr>
        <p:blipFill>
          <a:blip r:embed="rId2"/>
          <a:stretch>
            <a:fillRect/>
          </a:stretch>
        </p:blipFill>
        <p:spPr>
          <a:xfrm>
            <a:off x="6794500" y="2379133"/>
            <a:ext cx="2070100" cy="2070100"/>
          </a:xfrm>
          <a:prstGeom prst="rect">
            <a:avLst/>
          </a:prstGeom>
        </p:spPr>
      </p:pic>
      <p:pic>
        <p:nvPicPr>
          <p:cNvPr id="37" name="Picture 36"/>
          <p:cNvPicPr>
            <a:picLocks noChangeAspect="1"/>
          </p:cNvPicPr>
          <p:nvPr userDrawn="1"/>
        </p:nvPicPr>
        <p:blipFill>
          <a:blip r:embed="rId3"/>
          <a:stretch>
            <a:fillRect/>
          </a:stretch>
        </p:blipFill>
        <p:spPr>
          <a:xfrm>
            <a:off x="6794500" y="241300"/>
            <a:ext cx="2070100" cy="2070100"/>
          </a:xfrm>
          <a:prstGeom prst="rect">
            <a:avLst/>
          </a:prstGeom>
        </p:spPr>
      </p:pic>
      <p:pic>
        <p:nvPicPr>
          <p:cNvPr id="39" name="Picture 38"/>
          <p:cNvPicPr>
            <a:picLocks noChangeAspect="1"/>
          </p:cNvPicPr>
          <p:nvPr userDrawn="1"/>
        </p:nvPicPr>
        <p:blipFill>
          <a:blip r:embed="rId4"/>
          <a:stretch>
            <a:fillRect/>
          </a:stretch>
        </p:blipFill>
        <p:spPr>
          <a:xfrm>
            <a:off x="4627034" y="241300"/>
            <a:ext cx="2075688" cy="2075688"/>
          </a:xfrm>
          <a:prstGeom prst="rect">
            <a:avLst/>
          </a:prstGeom>
        </p:spPr>
      </p:pic>
      <p:pic>
        <p:nvPicPr>
          <p:cNvPr id="40" name="Picture 39"/>
          <p:cNvPicPr>
            <a:picLocks noChangeAspect="1"/>
          </p:cNvPicPr>
          <p:nvPr userDrawn="1"/>
        </p:nvPicPr>
        <p:blipFill rotWithShape="1">
          <a:blip r:embed="rId5" cstate="print">
            <a:extLst>
              <a:ext uri="{28A0092B-C50C-407E-A947-70E740481C1C}">
                <a14:useLocalDpi xmlns:a14="http://schemas.microsoft.com/office/drawing/2010/main"/>
              </a:ext>
            </a:extLst>
          </a:blip>
          <a:srcRect b="51868"/>
          <a:stretch/>
        </p:blipFill>
        <p:spPr>
          <a:xfrm>
            <a:off x="4631266" y="2379133"/>
            <a:ext cx="2075688" cy="999067"/>
          </a:xfrm>
          <a:prstGeom prst="rect">
            <a:avLst/>
          </a:prstGeom>
        </p:spPr>
      </p:pic>
      <p:pic>
        <p:nvPicPr>
          <p:cNvPr id="41" name="Picture 4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710762" y="3475566"/>
            <a:ext cx="973851" cy="971803"/>
          </a:xfrm>
          <a:prstGeom prst="rect">
            <a:avLst/>
          </a:prstGeom>
        </p:spPr>
      </p:pic>
      <p:pic>
        <p:nvPicPr>
          <p:cNvPr id="42" name="Picture 41"/>
          <p:cNvPicPr>
            <a:picLocks noChangeAspect="1"/>
          </p:cNvPicPr>
          <p:nvPr userDrawn="1"/>
        </p:nvPicPr>
        <p:blipFill>
          <a:blip r:embed="rId7"/>
          <a:stretch>
            <a:fillRect/>
          </a:stretch>
        </p:blipFill>
        <p:spPr>
          <a:xfrm>
            <a:off x="4656227" y="3467099"/>
            <a:ext cx="965200" cy="977900"/>
          </a:xfrm>
          <a:prstGeom prst="rect">
            <a:avLst/>
          </a:prstGeom>
        </p:spPr>
      </p:pic>
      <p:sp>
        <p:nvSpPr>
          <p:cNvPr id="43" name="Rectangle 42"/>
          <p:cNvSpPr/>
          <p:nvPr userDrawn="1"/>
        </p:nvSpPr>
        <p:spPr>
          <a:xfrm>
            <a:off x="4639293" y="4065601"/>
            <a:ext cx="564290" cy="369332"/>
          </a:xfrm>
          <a:prstGeom prst="rect">
            <a:avLst/>
          </a:prstGeom>
        </p:spPr>
        <p:txBody>
          <a:bodyPr wrap="none">
            <a:spAutoFit/>
          </a:bodyPr>
          <a:lstStyle/>
          <a:p>
            <a:r>
              <a:rPr lang="en-US" b="1" i="1" dirty="0">
                <a:solidFill>
                  <a:srgbClr val="FFFF00"/>
                </a:solidFill>
              </a:rPr>
              <a:t>FES</a:t>
            </a:r>
          </a:p>
        </p:txBody>
      </p:sp>
      <p:sp>
        <p:nvSpPr>
          <p:cNvPr id="44" name="Rectangle 43"/>
          <p:cNvSpPr/>
          <p:nvPr userDrawn="1"/>
        </p:nvSpPr>
        <p:spPr>
          <a:xfrm>
            <a:off x="5917768" y="4065601"/>
            <a:ext cx="613094" cy="369332"/>
          </a:xfrm>
          <a:prstGeom prst="rect">
            <a:avLst/>
          </a:prstGeom>
        </p:spPr>
        <p:txBody>
          <a:bodyPr wrap="none">
            <a:spAutoFit/>
          </a:bodyPr>
          <a:lstStyle/>
          <a:p>
            <a:r>
              <a:rPr lang="en-US" b="1" i="1" dirty="0">
                <a:solidFill>
                  <a:srgbClr val="FFFF00"/>
                </a:solidFill>
              </a:rPr>
              <a:t>BER</a:t>
            </a:r>
          </a:p>
        </p:txBody>
      </p:sp>
      <p:sp>
        <p:nvSpPr>
          <p:cNvPr id="45" name="Rectangle 44"/>
          <p:cNvSpPr/>
          <p:nvPr userDrawn="1"/>
        </p:nvSpPr>
        <p:spPr>
          <a:xfrm>
            <a:off x="6798293" y="4065601"/>
            <a:ext cx="622223" cy="369332"/>
          </a:xfrm>
          <a:prstGeom prst="rect">
            <a:avLst/>
          </a:prstGeom>
        </p:spPr>
        <p:txBody>
          <a:bodyPr wrap="none">
            <a:spAutoFit/>
          </a:bodyPr>
          <a:lstStyle/>
          <a:p>
            <a:r>
              <a:rPr lang="en-US" b="1" i="1" dirty="0">
                <a:solidFill>
                  <a:srgbClr val="FFFF00"/>
                </a:solidFill>
              </a:rPr>
              <a:t>HEP</a:t>
            </a:r>
          </a:p>
        </p:txBody>
      </p:sp>
      <p:sp>
        <p:nvSpPr>
          <p:cNvPr id="46" name="Rectangle 45"/>
          <p:cNvSpPr/>
          <p:nvPr userDrawn="1"/>
        </p:nvSpPr>
        <p:spPr>
          <a:xfrm>
            <a:off x="6798295" y="1940466"/>
            <a:ext cx="515486" cy="369332"/>
          </a:xfrm>
          <a:prstGeom prst="rect">
            <a:avLst/>
          </a:prstGeom>
        </p:spPr>
        <p:txBody>
          <a:bodyPr wrap="none">
            <a:spAutoFit/>
          </a:bodyPr>
          <a:lstStyle/>
          <a:p>
            <a:r>
              <a:rPr lang="en-US" b="1" i="1" dirty="0">
                <a:solidFill>
                  <a:srgbClr val="FFFF00"/>
                </a:solidFill>
              </a:rPr>
              <a:t>NP</a:t>
            </a:r>
          </a:p>
        </p:txBody>
      </p:sp>
      <p:sp>
        <p:nvSpPr>
          <p:cNvPr id="47" name="Rectangle 46"/>
          <p:cNvSpPr/>
          <p:nvPr userDrawn="1"/>
        </p:nvSpPr>
        <p:spPr>
          <a:xfrm>
            <a:off x="4639295" y="1948933"/>
            <a:ext cx="590551" cy="369332"/>
          </a:xfrm>
          <a:prstGeom prst="rect">
            <a:avLst/>
          </a:prstGeom>
        </p:spPr>
        <p:txBody>
          <a:bodyPr wrap="none">
            <a:spAutoFit/>
          </a:bodyPr>
          <a:lstStyle/>
          <a:p>
            <a:r>
              <a:rPr lang="en-US" b="1" i="1" dirty="0">
                <a:solidFill>
                  <a:srgbClr val="FFFF00"/>
                </a:solidFill>
              </a:rPr>
              <a:t>BES</a:t>
            </a:r>
          </a:p>
        </p:txBody>
      </p:sp>
      <p:sp>
        <p:nvSpPr>
          <p:cNvPr id="48" name="Rectangle 47"/>
          <p:cNvSpPr/>
          <p:nvPr userDrawn="1"/>
        </p:nvSpPr>
        <p:spPr>
          <a:xfrm>
            <a:off x="4639295" y="3015732"/>
            <a:ext cx="738090" cy="369332"/>
          </a:xfrm>
          <a:prstGeom prst="rect">
            <a:avLst/>
          </a:prstGeom>
        </p:spPr>
        <p:txBody>
          <a:bodyPr wrap="none">
            <a:spAutoFit/>
          </a:bodyPr>
          <a:lstStyle/>
          <a:p>
            <a:r>
              <a:rPr lang="en-US" b="1" i="1" dirty="0">
                <a:solidFill>
                  <a:srgbClr val="FFFF00"/>
                </a:solidFill>
              </a:rPr>
              <a:t>ASCR</a:t>
            </a:r>
          </a:p>
        </p:txBody>
      </p:sp>
      <p:pic>
        <p:nvPicPr>
          <p:cNvPr id="23" name="Picture 1" descr="NERSC-logo-color-transparent-edges.gif"/>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1295400" y="4953000"/>
            <a:ext cx="1960122" cy="744089"/>
          </a:xfrm>
          <a:prstGeom prst="rect">
            <a:avLst/>
          </a:prstGeom>
          <a:noFill/>
          <a:ln w="9525">
            <a:noFill/>
            <a:miter lim="800000"/>
            <a:headEnd/>
            <a:tailEnd/>
          </a:ln>
        </p:spPr>
      </p:pic>
    </p:spTree>
    <p:extLst>
      <p:ext uri="{BB962C8B-B14F-4D97-AF65-F5344CB8AC3E}">
        <p14:creationId xmlns:p14="http://schemas.microsoft.com/office/powerpoint/2010/main" val="2352340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dirty="0"/>
              <a:t>Click to edit Master title style</a:t>
            </a:r>
          </a:p>
        </p:txBody>
      </p:sp>
      <p:sp>
        <p:nvSpPr>
          <p:cNvPr id="3" name="Footer Placeholder 2"/>
          <p:cNvSpPr>
            <a:spLocks noGrp="1"/>
          </p:cNvSpPr>
          <p:nvPr>
            <p:ph type="ftr" sz="quarter" idx="10"/>
          </p:nvPr>
        </p:nvSpPr>
        <p:spPr>
          <a:xfrm>
            <a:off x="5239927" y="6368805"/>
            <a:ext cx="2864157" cy="365125"/>
          </a:xfrm>
          <a:prstGeom prst="rect">
            <a:avLst/>
          </a:prstGeom>
        </p:spPr>
        <p:txBody>
          <a:bodyPr/>
          <a:lstStyle/>
          <a:p>
            <a:r>
              <a:rPr lang="en-US">
                <a:solidFill>
                  <a:prstClr val="black"/>
                </a:solidFill>
              </a:rPr>
              <a:t>Footer Information</a:t>
            </a:r>
            <a:endParaRPr lang="en-US" dirty="0">
              <a:solidFill>
                <a:prstClr val="black"/>
              </a:solidFill>
            </a:endParaRPr>
          </a:p>
        </p:txBody>
      </p:sp>
      <p:sp>
        <p:nvSpPr>
          <p:cNvPr id="4" name="Slide Number Placeholder 3"/>
          <p:cNvSpPr>
            <a:spLocks noGrp="1"/>
          </p:cNvSpPr>
          <p:nvPr>
            <p:ph type="sldNum" sz="quarter" idx="11"/>
          </p:nvPr>
        </p:nvSpPr>
        <p:spPr/>
        <p:txBody>
          <a:bodyPr/>
          <a:lstStyle/>
          <a:p>
            <a:r>
              <a:rPr lang="en-US"/>
              <a:t>- </a:t>
            </a:r>
            <a:fld id="{D174BAF6-F8F2-EF4F-936C-8DF63288C82F}" type="slidenum">
              <a:rPr lang="en-US" smtClean="0"/>
              <a:pPr/>
              <a:t>‹#›</a:t>
            </a:fld>
            <a:r>
              <a:rPr lang="en-US"/>
              <a:t> -</a:t>
            </a:r>
            <a:endParaRPr lang="en-US" dirty="0"/>
          </a:p>
        </p:txBody>
      </p:sp>
      <p:pic>
        <p:nvPicPr>
          <p:cNvPr id="6" name="Picture 8" descr="NERSCvertLOCKUP.ai"/>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19358" y="1462527"/>
            <a:ext cx="8305800" cy="2957073"/>
          </a:xfrm>
          <a:prstGeom prst="rect">
            <a:avLst/>
          </a:prstGeom>
          <a:noFill/>
          <a:ln w="9525">
            <a:noFill/>
            <a:miter lim="800000"/>
            <a:headEnd/>
            <a:tailEnd/>
          </a:ln>
        </p:spPr>
      </p:pic>
    </p:spTree>
    <p:extLst>
      <p:ext uri="{BB962C8B-B14F-4D97-AF65-F5344CB8AC3E}">
        <p14:creationId xmlns:p14="http://schemas.microsoft.com/office/powerpoint/2010/main" val="5741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5/22/2020</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jpeg"/><Relationship Id="rId5" Type="http://schemas.openxmlformats.org/officeDocument/2006/relationships/slideLayout" Target="../slideLayouts/slideLayout28.xml"/><Relationship Id="rId10"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38.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16.xml"/><Relationship Id="rId4" Type="http://schemas.openxmlformats.org/officeDocument/2006/relationships/slideLayout" Target="../slideLayouts/slideLayout43.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46.xml"/><Relationship Id="rId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theme" Target="../theme/theme21.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smtClean="0"/>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9"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9794896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png"/><Relationship Id="rId7" Type="http://schemas.openxmlformats.org/officeDocument/2006/relationships/image" Target="../media/image21.tiff"/><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004830" cy="5486400"/>
          </a:xfrm>
        </p:spPr>
        <p:txBody>
          <a:bodyPr/>
          <a:lstStyle/>
          <a:p>
            <a:pPr marL="0" indent="0">
              <a:buNone/>
            </a:pPr>
            <a:r>
              <a:rPr lang="en-US" sz="1400" dirty="0">
                <a:solidFill>
                  <a:srgbClr val="106636"/>
                </a:solidFill>
                <a:ea typeface="+mj-ea"/>
              </a:rPr>
              <a:t>Scientific Achievement</a:t>
            </a:r>
          </a:p>
          <a:p>
            <a:pPr marL="238125" lvl="1" indent="0">
              <a:spcBef>
                <a:spcPts val="0"/>
              </a:spcBef>
              <a:buNone/>
            </a:pPr>
            <a:r>
              <a:rPr lang="en-US" sz="1200" b="1" dirty="0">
                <a:solidFill>
                  <a:schemeClr val="tx1"/>
                </a:solidFill>
                <a:latin typeface="+mn-lt"/>
              </a:rPr>
              <a:t>We examine the feedback between ice sheet </a:t>
            </a:r>
            <a:br>
              <a:rPr lang="en-US" sz="1200" b="1" dirty="0">
                <a:solidFill>
                  <a:schemeClr val="tx1"/>
                </a:solidFill>
                <a:latin typeface="+mn-lt"/>
              </a:rPr>
            </a:br>
            <a:r>
              <a:rPr lang="en-US" sz="1200" b="1" dirty="0">
                <a:solidFill>
                  <a:schemeClr val="tx1"/>
                </a:solidFill>
                <a:latin typeface="+mn-lt"/>
              </a:rPr>
              <a:t>dynamics and solid-earth viscoelastic response </a:t>
            </a:r>
            <a:br>
              <a:rPr lang="en-US" sz="1200" b="1" dirty="0">
                <a:solidFill>
                  <a:schemeClr val="tx1"/>
                </a:solidFill>
                <a:latin typeface="+mn-lt"/>
              </a:rPr>
            </a:br>
            <a:r>
              <a:rPr lang="en-US" sz="1200" b="1" dirty="0">
                <a:solidFill>
                  <a:schemeClr val="tx1"/>
                </a:solidFill>
                <a:latin typeface="+mn-lt"/>
              </a:rPr>
              <a:t>and its impact on grounding-line (GL) stability </a:t>
            </a:r>
            <a:br>
              <a:rPr lang="en-US" sz="1200" b="1" dirty="0">
                <a:solidFill>
                  <a:schemeClr val="tx1"/>
                </a:solidFill>
                <a:latin typeface="+mn-lt"/>
              </a:rPr>
            </a:br>
            <a:r>
              <a:rPr lang="en-US" sz="1200" b="1" dirty="0">
                <a:solidFill>
                  <a:schemeClr val="tx1"/>
                </a:solidFill>
                <a:latin typeface="+mn-lt"/>
              </a:rPr>
              <a:t>and sea level rise (SLR).</a:t>
            </a:r>
          </a:p>
          <a:p>
            <a:pPr marL="238125" lvl="1" indent="0">
              <a:spcBef>
                <a:spcPts val="0"/>
              </a:spcBef>
              <a:buNone/>
            </a:pPr>
            <a:endParaRPr lang="en-US" sz="1200" b="1" dirty="0">
              <a:solidFill>
                <a:schemeClr val="tx1"/>
              </a:solidFill>
              <a:latin typeface="Calibri"/>
              <a:cs typeface="Calibri"/>
            </a:endParaRPr>
          </a:p>
          <a:p>
            <a:pPr marL="0" indent="-161314">
              <a:spcBef>
                <a:spcPts val="0"/>
              </a:spcBef>
              <a:buNone/>
            </a:pPr>
            <a:r>
              <a:rPr lang="en-US" sz="1400" b="1" dirty="0">
                <a:solidFill>
                  <a:srgbClr val="106636"/>
                </a:solidFill>
                <a:ea typeface="+mj-ea"/>
              </a:rPr>
              <a:t>Significance and Impact</a:t>
            </a:r>
          </a:p>
          <a:p>
            <a:pPr marL="228600" lvl="1" indent="-171450">
              <a:spcBef>
                <a:spcPts val="200"/>
              </a:spcBef>
              <a:buFont typeface="Arial" panose="020B0604020202020204" pitchFamily="34" charset="0"/>
              <a:buChar char="•"/>
            </a:pPr>
            <a:r>
              <a:rPr lang="en-US" sz="1200" b="1" dirty="0">
                <a:solidFill>
                  <a:schemeClr val="tx1"/>
                </a:solidFill>
                <a:latin typeface="+mn-lt"/>
              </a:rPr>
              <a:t>Solid-earth feedbacks, from viscoelastic </a:t>
            </a:r>
            <a:br>
              <a:rPr lang="en-US" sz="1200" b="1" dirty="0">
                <a:solidFill>
                  <a:schemeClr val="tx1"/>
                </a:solidFill>
                <a:latin typeface="+mn-lt"/>
              </a:rPr>
            </a:br>
            <a:r>
              <a:rPr lang="en-US" sz="1200" b="1" dirty="0">
                <a:solidFill>
                  <a:schemeClr val="tx1"/>
                </a:solidFill>
                <a:latin typeface="+mn-lt"/>
              </a:rPr>
              <a:t>glacial isostatic adjustment (GIA) in response to</a:t>
            </a:r>
            <a:br>
              <a:rPr lang="en-US" sz="1200" b="1" dirty="0">
                <a:solidFill>
                  <a:schemeClr val="tx1"/>
                </a:solidFill>
                <a:latin typeface="+mn-lt"/>
              </a:rPr>
            </a:br>
            <a:r>
              <a:rPr lang="en-US" sz="1200" b="1" dirty="0">
                <a:solidFill>
                  <a:schemeClr val="tx1"/>
                </a:solidFill>
                <a:latin typeface="+mn-lt"/>
              </a:rPr>
              <a:t>unloading from ice sheet thinning, have the </a:t>
            </a:r>
            <a:br>
              <a:rPr lang="en-US" sz="1200" b="1" dirty="0">
                <a:solidFill>
                  <a:schemeClr val="tx1"/>
                </a:solidFill>
                <a:latin typeface="+mn-lt"/>
              </a:rPr>
            </a:br>
            <a:r>
              <a:rPr lang="en-US" sz="1200" b="1" dirty="0">
                <a:solidFill>
                  <a:schemeClr val="tx1"/>
                </a:solidFill>
                <a:latin typeface="+mn-lt"/>
              </a:rPr>
              <a:t>potential to mitigate GL retreat and mass loss </a:t>
            </a:r>
            <a:br>
              <a:rPr lang="en-US" sz="1200" b="1" dirty="0">
                <a:solidFill>
                  <a:schemeClr val="tx1"/>
                </a:solidFill>
                <a:latin typeface="+mn-lt"/>
              </a:rPr>
            </a:br>
            <a:r>
              <a:rPr lang="en-US" sz="1200" b="1" dirty="0">
                <a:solidFill>
                  <a:schemeClr val="tx1"/>
                </a:solidFill>
                <a:latin typeface="+mn-lt"/>
              </a:rPr>
              <a:t>due to marine ice sheet instability.</a:t>
            </a:r>
          </a:p>
          <a:p>
            <a:pPr marL="228600" lvl="1" indent="-171450">
              <a:spcBef>
                <a:spcPts val="200"/>
              </a:spcBef>
              <a:buFont typeface="Arial" panose="020B0604020202020204" pitchFamily="34" charset="0"/>
              <a:buChar char="•"/>
            </a:pPr>
            <a:r>
              <a:rPr lang="en-US" sz="1200" b="1" dirty="0">
                <a:solidFill>
                  <a:schemeClr val="tx1"/>
                </a:solidFill>
                <a:latin typeface="+mn-lt"/>
              </a:rPr>
              <a:t>Full dynamic coupling of a viscoelastic solid-earth</a:t>
            </a:r>
            <a:br>
              <a:rPr lang="en-US" sz="1200" b="1" dirty="0">
                <a:solidFill>
                  <a:schemeClr val="tx1"/>
                </a:solidFill>
                <a:latin typeface="+mn-lt"/>
              </a:rPr>
            </a:br>
            <a:r>
              <a:rPr lang="en-US" sz="1200" b="1" dirty="0">
                <a:solidFill>
                  <a:schemeClr val="tx1"/>
                </a:solidFill>
                <a:latin typeface="+mn-lt"/>
              </a:rPr>
              <a:t>deformation model to the DOE-supported BISICLES </a:t>
            </a:r>
            <a:br>
              <a:rPr lang="en-US" sz="1200" b="1" dirty="0">
                <a:solidFill>
                  <a:schemeClr val="tx1"/>
                </a:solidFill>
                <a:latin typeface="+mn-lt"/>
              </a:rPr>
            </a:br>
            <a:r>
              <a:rPr lang="en-US" sz="1200" b="1" dirty="0">
                <a:solidFill>
                  <a:schemeClr val="tx1"/>
                </a:solidFill>
                <a:latin typeface="+mn-lt"/>
              </a:rPr>
              <a:t>ice sheet model in a new GIANT-BISICLES model.</a:t>
            </a:r>
          </a:p>
          <a:p>
            <a:pPr marL="228600" lvl="1" indent="-171450">
              <a:spcBef>
                <a:spcPts val="200"/>
              </a:spcBef>
              <a:buFont typeface="Arial" panose="020B0604020202020204" pitchFamily="34" charset="0"/>
              <a:buChar char="•"/>
            </a:pPr>
            <a:r>
              <a:rPr lang="en-US" sz="1200" b="1" dirty="0">
                <a:solidFill>
                  <a:schemeClr val="tx1"/>
                </a:solidFill>
                <a:latin typeface="+mn-lt"/>
              </a:rPr>
              <a:t>Bedrock uplift due to the viscoelastic response of a </a:t>
            </a:r>
            <a:br>
              <a:rPr lang="en-US" sz="1200" b="1" dirty="0">
                <a:solidFill>
                  <a:schemeClr val="tx1"/>
                </a:solidFill>
                <a:latin typeface="+mn-lt"/>
              </a:rPr>
            </a:br>
            <a:r>
              <a:rPr lang="en-US" sz="1200" b="1" dirty="0">
                <a:solidFill>
                  <a:schemeClr val="tx1"/>
                </a:solidFill>
                <a:latin typeface="+mn-lt"/>
              </a:rPr>
              <a:t>low-viscosity mantle can rapidly reduce ocean </a:t>
            </a:r>
            <a:br>
              <a:rPr lang="en-US" sz="1200" b="1" dirty="0">
                <a:solidFill>
                  <a:schemeClr val="tx1"/>
                </a:solidFill>
                <a:latin typeface="+mn-lt"/>
              </a:rPr>
            </a:br>
            <a:r>
              <a:rPr lang="en-US" sz="1200" b="1" dirty="0">
                <a:solidFill>
                  <a:schemeClr val="tx1"/>
                </a:solidFill>
                <a:latin typeface="+mn-lt"/>
              </a:rPr>
              <a:t>depth near the grounding line and stabilize the </a:t>
            </a:r>
            <a:br>
              <a:rPr lang="en-US" sz="1200" b="1" dirty="0">
                <a:solidFill>
                  <a:schemeClr val="tx1"/>
                </a:solidFill>
                <a:latin typeface="+mn-lt"/>
              </a:rPr>
            </a:br>
            <a:r>
              <a:rPr lang="en-US" sz="1200" b="1" dirty="0">
                <a:solidFill>
                  <a:schemeClr val="tx1"/>
                </a:solidFill>
                <a:latin typeface="+mn-lt"/>
              </a:rPr>
              <a:t>marine ice sheet instability over decades to centuries.</a:t>
            </a:r>
          </a:p>
          <a:p>
            <a:pPr marL="228600" lvl="1" indent="-171450">
              <a:spcBef>
                <a:spcPts val="200"/>
              </a:spcBef>
              <a:buFont typeface="Arial" panose="020B0604020202020204" pitchFamily="34" charset="0"/>
              <a:buChar char="•"/>
            </a:pPr>
            <a:r>
              <a:rPr lang="en-US" sz="1200" b="1" dirty="0">
                <a:solidFill>
                  <a:schemeClr val="tx1"/>
                </a:solidFill>
                <a:latin typeface="+mn-lt"/>
              </a:rPr>
              <a:t>Viscoelastic uplift on timescales similar to grounding </a:t>
            </a:r>
            <a:br>
              <a:rPr lang="en-US" sz="1200" b="1" dirty="0">
                <a:solidFill>
                  <a:schemeClr val="tx1"/>
                </a:solidFill>
                <a:latin typeface="+mn-lt"/>
              </a:rPr>
            </a:br>
            <a:r>
              <a:rPr lang="en-US" sz="1200" b="1" dirty="0">
                <a:solidFill>
                  <a:schemeClr val="tx1"/>
                </a:solidFill>
                <a:latin typeface="+mn-lt"/>
              </a:rPr>
              <a:t>line migration can be a leading term in determining</a:t>
            </a:r>
            <a:br>
              <a:rPr lang="en-US" sz="1200" b="1" dirty="0">
                <a:solidFill>
                  <a:schemeClr val="tx1"/>
                </a:solidFill>
                <a:latin typeface="+mn-lt"/>
              </a:rPr>
            </a:br>
            <a:r>
              <a:rPr lang="en-US" sz="1200" b="1" dirty="0">
                <a:solidFill>
                  <a:schemeClr val="tx1"/>
                </a:solidFill>
                <a:latin typeface="+mn-lt"/>
              </a:rPr>
              <a:t>rates of SLR due to the marine ice sheet instability.</a:t>
            </a:r>
            <a:endParaRPr lang="en-US" sz="1200" dirty="0">
              <a:solidFill>
                <a:schemeClr val="tx1"/>
              </a:solidFill>
              <a:latin typeface="+mn-lt"/>
            </a:endParaRPr>
          </a:p>
          <a:p>
            <a:pPr marL="0" indent="0">
              <a:spcBef>
                <a:spcPts val="300"/>
              </a:spcBef>
              <a:buNone/>
            </a:pPr>
            <a:r>
              <a:rPr lang="en-US" sz="1400" dirty="0">
                <a:solidFill>
                  <a:srgbClr val="106636"/>
                </a:solidFill>
                <a:ea typeface="+mj-ea"/>
              </a:rPr>
              <a:t>Research Details</a:t>
            </a:r>
          </a:p>
          <a:p>
            <a:pPr marL="228600" lvl="1" indent="-114300">
              <a:spcBef>
                <a:spcPts val="200"/>
              </a:spcBef>
              <a:buFont typeface="Arial"/>
              <a:buChar char="•"/>
            </a:pPr>
            <a:r>
              <a:rPr lang="en-US" sz="1200" b="1" dirty="0">
                <a:solidFill>
                  <a:schemeClr val="tx1"/>
                </a:solidFill>
                <a:latin typeface="Calibri"/>
                <a:cs typeface="Calibri"/>
              </a:rPr>
              <a:t>Coupled solid-earth/ice sheet model used to simulate West Antarctica’s Pine Island Glacier for a range of potential mantle viscosities.</a:t>
            </a:r>
          </a:p>
          <a:p>
            <a:pPr marL="228600" lvl="1" indent="-114300">
              <a:spcBef>
                <a:spcPts val="200"/>
              </a:spcBef>
              <a:buFont typeface="Arial"/>
              <a:buChar char="•"/>
            </a:pPr>
            <a:r>
              <a:rPr lang="en-US" sz="1200" b="1" dirty="0">
                <a:solidFill>
                  <a:schemeClr val="tx1"/>
                </a:solidFill>
                <a:latin typeface="Calibri"/>
                <a:cs typeface="Calibri"/>
              </a:rPr>
              <a:t>Uses DOE </a:t>
            </a:r>
            <a:r>
              <a:rPr lang="en-US" sz="1200" b="1" dirty="0" err="1">
                <a:solidFill>
                  <a:schemeClr val="tx1"/>
                </a:solidFill>
                <a:latin typeface="Calibri"/>
                <a:cs typeface="Calibri"/>
              </a:rPr>
              <a:t>SciDAC</a:t>
            </a:r>
            <a:r>
              <a:rPr lang="en-US" sz="1200" b="1" dirty="0">
                <a:solidFill>
                  <a:schemeClr val="tx1"/>
                </a:solidFill>
                <a:latin typeface="Calibri"/>
                <a:cs typeface="Calibri"/>
              </a:rPr>
              <a:t>-supported BISICLES adaptive mesh refinement (AMR) ice sheet model which resolves flow down to 500m resolution, essential for accurately capturing realistic grounding line dynamics.</a:t>
            </a:r>
          </a:p>
          <a:p>
            <a:pPr marL="0" indent="0">
              <a:spcBef>
                <a:spcPts val="300"/>
              </a:spcBef>
              <a:buNone/>
            </a:pPr>
            <a:endParaRPr lang="en-US" sz="1800" dirty="0">
              <a:solidFill>
                <a:srgbClr val="106636"/>
              </a:solidFill>
              <a:ea typeface="+mj-ea"/>
            </a:endParaRPr>
          </a:p>
          <a:p>
            <a:pPr marL="0" indent="0">
              <a:spcBef>
                <a:spcPts val="300"/>
              </a:spcBef>
              <a:buNone/>
            </a:pPr>
            <a:endParaRPr lang="en-US" sz="1800" dirty="0">
              <a:solidFill>
                <a:srgbClr val="106636"/>
              </a:solidFill>
              <a:ea typeface="+mj-ea"/>
            </a:endParaRPr>
          </a:p>
        </p:txBody>
      </p:sp>
      <p:sp>
        <p:nvSpPr>
          <p:cNvPr id="3" name="Title 2"/>
          <p:cNvSpPr>
            <a:spLocks noGrp="1"/>
          </p:cNvSpPr>
          <p:nvPr>
            <p:ph type="title"/>
          </p:nvPr>
        </p:nvSpPr>
        <p:spPr>
          <a:xfrm>
            <a:off x="0" y="-38100"/>
            <a:ext cx="9144000" cy="762000"/>
          </a:xfrm>
        </p:spPr>
        <p:txBody>
          <a:bodyPr/>
          <a:lstStyle/>
          <a:p>
            <a:r>
              <a:rPr lang="en-US" b="1" dirty="0"/>
              <a:t>Rapid Viscoelastic Deformation Slows Marine Ice Sheet Instability at Pine Island Glacier, West Antarctica</a:t>
            </a:r>
            <a:endParaRPr lang="en-US" dirty="0"/>
          </a:p>
        </p:txBody>
      </p:sp>
      <p:sp>
        <p:nvSpPr>
          <p:cNvPr id="26" name="Slide Number Placeholder 39"/>
          <p:cNvSpPr txBox="1">
            <a:spLocks/>
          </p:cNvSpPr>
          <p:nvPr/>
        </p:nvSpPr>
        <p:spPr bwMode="auto">
          <a:xfrm>
            <a:off x="8413750" y="6416675"/>
            <a:ext cx="381000" cy="365125"/>
          </a:xfrm>
          <a:prstGeom prst="rect">
            <a:avLst/>
          </a:prstGeom>
          <a:noFill/>
          <a:ln>
            <a:miter lim="800000"/>
            <a:headEnd/>
            <a:tailEnd/>
          </a:ln>
        </p:spPr>
        <p:txBody>
          <a:bodyPr vert="horz" wrap="square" lIns="91301" tIns="45652" rIns="91301" bIns="45652" numCol="1" rtlCol="0" anchor="ctr" anchorCtr="0" compatLnSpc="1">
            <a:prstTxWarp prst="textNoShape">
              <a:avLst/>
            </a:prstTxWarp>
          </a:bodyPr>
          <a:lstStyle/>
          <a:p>
            <a:pPr algn="r" defTabSz="820391"/>
            <a:endParaRPr lang="en-US" sz="1200" dirty="0">
              <a:solidFill>
                <a:srgbClr val="106636"/>
              </a:solidFill>
              <a:latin typeface="Arial" pitchFamily="34" charset="0"/>
              <a:cs typeface="Arial" pitchFamily="34" charset="0"/>
            </a:endParaRPr>
          </a:p>
        </p:txBody>
      </p:sp>
      <p:sp>
        <p:nvSpPr>
          <p:cNvPr id="265" name="TextBox 133"/>
          <p:cNvSpPr txBox="1"/>
          <p:nvPr/>
        </p:nvSpPr>
        <p:spPr>
          <a:xfrm>
            <a:off x="1" y="5952762"/>
            <a:ext cx="9121466" cy="261610"/>
          </a:xfrm>
          <a:prstGeom prst="rect">
            <a:avLst/>
          </a:prstGeom>
          <a:noFill/>
        </p:spPr>
        <p:txBody>
          <a:bodyPr wrap="square" rtlCol="0">
            <a:spAutoFit/>
          </a:bodyPr>
          <a:lstStyle/>
          <a:p>
            <a:pPr algn="ctr"/>
            <a:r>
              <a:rPr lang="en-US" sz="1100" dirty="0" err="1">
                <a:solidFill>
                  <a:srgbClr val="106636"/>
                </a:solidFill>
              </a:rPr>
              <a:t>Kachuck</a:t>
            </a:r>
            <a:r>
              <a:rPr lang="en-US" sz="1100" dirty="0">
                <a:solidFill>
                  <a:srgbClr val="106636"/>
                </a:solidFill>
              </a:rPr>
              <a:t>, Martin, </a:t>
            </a:r>
            <a:r>
              <a:rPr lang="en-US" sz="1100" dirty="0" err="1">
                <a:solidFill>
                  <a:srgbClr val="106636"/>
                </a:solidFill>
              </a:rPr>
              <a:t>Bassis</a:t>
            </a:r>
            <a:r>
              <a:rPr lang="en-US" sz="1100" dirty="0">
                <a:solidFill>
                  <a:srgbClr val="106636"/>
                </a:solidFill>
              </a:rPr>
              <a:t>, and Price (2020). Geophysical Research Letters,  </a:t>
            </a:r>
            <a:r>
              <a:rPr lang="en-US" sz="1100" b="1" dirty="0">
                <a:solidFill>
                  <a:srgbClr val="106636"/>
                </a:solidFill>
              </a:rPr>
              <a:t>DOI 10.1029/2019GL086446</a:t>
            </a:r>
            <a:r>
              <a:rPr lang="en-US" sz="1100" dirty="0">
                <a:solidFill>
                  <a:srgbClr val="106636"/>
                </a:solidFill>
              </a:rPr>
              <a:t>. Contact: Samuel </a:t>
            </a:r>
            <a:r>
              <a:rPr lang="en-US" sz="1100" dirty="0" err="1">
                <a:solidFill>
                  <a:srgbClr val="106636"/>
                </a:solidFill>
              </a:rPr>
              <a:t>Kachuck</a:t>
            </a:r>
            <a:r>
              <a:rPr lang="en-US" sz="1100" dirty="0">
                <a:solidFill>
                  <a:srgbClr val="106636"/>
                </a:solidFill>
              </a:rPr>
              <a:t> (skachuck@umich.edu)</a:t>
            </a:r>
          </a:p>
        </p:txBody>
      </p:sp>
      <p:sp>
        <p:nvSpPr>
          <p:cNvPr id="7" name="TextBox 6"/>
          <p:cNvSpPr txBox="1"/>
          <p:nvPr/>
        </p:nvSpPr>
        <p:spPr>
          <a:xfrm>
            <a:off x="3705225" y="2692824"/>
            <a:ext cx="3057846" cy="1180870"/>
          </a:xfrm>
          <a:prstGeom prst="rect">
            <a:avLst/>
          </a:prstGeom>
          <a:noFill/>
        </p:spPr>
        <p:txBody>
          <a:bodyPr wrap="square" rtlCol="0">
            <a:noAutofit/>
          </a:bodyPr>
          <a:lstStyle/>
          <a:p>
            <a:r>
              <a:rPr lang="en-US" sz="1000" b="1" i="1" dirty="0"/>
              <a:t>Top:</a:t>
            </a:r>
            <a:r>
              <a:rPr lang="en-US" sz="1000" i="1" dirty="0"/>
              <a:t> Viscoelastic uplift of the grounding line (GL) slows retreat. The regional uplift at three times: t=50, 100, and 150 years for model with solid-earth response, also showing the initial GL (dotted) and predicted GL with uplift (GIA -solid) and without uplift (</a:t>
            </a:r>
            <a:r>
              <a:rPr lang="en-US" sz="1000" i="1" dirty="0" err="1"/>
              <a:t>NoGIA</a:t>
            </a:r>
            <a:r>
              <a:rPr lang="en-US" sz="1000" i="1" dirty="0"/>
              <a:t> - dashed) contours shown. The maximum uplift is predicted just in front of the grounding line.</a:t>
            </a:r>
            <a:endParaRPr lang="en-US" sz="1000" b="1" i="1" dirty="0"/>
          </a:p>
          <a:p>
            <a:r>
              <a:rPr lang="en-US" sz="1000" b="1" i="1" dirty="0"/>
              <a:t>Right: </a:t>
            </a:r>
            <a:r>
              <a:rPr lang="en-US" sz="1000" i="1" dirty="0"/>
              <a:t>Results from coupling Pine Island Glacier flow to </a:t>
            </a:r>
            <a:br>
              <a:rPr lang="en-US" sz="1000" i="1" dirty="0"/>
            </a:br>
            <a:r>
              <a:rPr lang="en-US" sz="1000" i="1" dirty="0"/>
              <a:t>GIA-related deformation over 150 years for different </a:t>
            </a:r>
            <a:r>
              <a:rPr lang="en-US" sz="1000" i="1" dirty="0" err="1"/>
              <a:t>rheologies</a:t>
            </a:r>
            <a:r>
              <a:rPr lang="en-US" sz="1000" i="1" dirty="0"/>
              <a:t>. a) Volume above flotation (VAF) loss rate in Gigatons of ice and millimeters of equivalent sea level rise (SLE). b) Change in total VAF (∆VAF) relative to t=0. c) Percentage difference ∆VAF (from b) between models with GIA-related deformation relative to without.</a:t>
            </a:r>
            <a:endParaRPr lang="en-US" sz="10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63757" y="6285441"/>
            <a:ext cx="641073" cy="5460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199" y="6050597"/>
            <a:ext cx="1632967" cy="1097280"/>
          </a:xfrm>
          <a:prstGeom prst="rect">
            <a:avLst/>
          </a:prstGeom>
        </p:spPr>
      </p:pic>
      <p:pic>
        <p:nvPicPr>
          <p:cNvPr id="11" name="Picture 10">
            <a:extLst>
              <a:ext uri="{FF2B5EF4-FFF2-40B4-BE49-F238E27FC236}">
                <a16:creationId xmlns:a16="http://schemas.microsoft.com/office/drawing/2014/main" id="{5CD829E1-5497-4815-8449-C8A835C18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541" y="1046695"/>
            <a:ext cx="2399293" cy="3998822"/>
          </a:xfrm>
          <a:prstGeom prst="rect">
            <a:avLst/>
          </a:prstGeom>
        </p:spPr>
      </p:pic>
      <p:pic>
        <p:nvPicPr>
          <p:cNvPr id="21" name="Picture 20">
            <a:extLst>
              <a:ext uri="{FF2B5EF4-FFF2-40B4-BE49-F238E27FC236}">
                <a16:creationId xmlns:a16="http://schemas.microsoft.com/office/drawing/2014/main" id="{747E634B-E62B-44B6-A101-F59C31CD7BCF}"/>
              </a:ext>
            </a:extLst>
          </p:cNvPr>
          <p:cNvPicPr>
            <a:picLocks noChangeAspect="1"/>
          </p:cNvPicPr>
          <p:nvPr/>
        </p:nvPicPr>
        <p:blipFill>
          <a:blip r:embed="rId6"/>
          <a:stretch>
            <a:fillRect/>
          </a:stretch>
        </p:blipFill>
        <p:spPr>
          <a:xfrm>
            <a:off x="5250332" y="6300708"/>
            <a:ext cx="1143528" cy="523010"/>
          </a:xfrm>
          <a:prstGeom prst="rect">
            <a:avLst/>
          </a:prstGeom>
        </p:spPr>
      </p:pic>
      <p:pic>
        <p:nvPicPr>
          <p:cNvPr id="8" name="Picture 7">
            <a:extLst>
              <a:ext uri="{FF2B5EF4-FFF2-40B4-BE49-F238E27FC236}">
                <a16:creationId xmlns:a16="http://schemas.microsoft.com/office/drawing/2014/main" id="{0C879009-2CB3-E84D-BDA4-273486515936}"/>
              </a:ext>
            </a:extLst>
          </p:cNvPr>
          <p:cNvPicPr>
            <a:picLocks noChangeAspect="1"/>
          </p:cNvPicPr>
          <p:nvPr/>
        </p:nvPicPr>
        <p:blipFill>
          <a:blip r:embed="rId7"/>
          <a:stretch>
            <a:fillRect/>
          </a:stretch>
        </p:blipFill>
        <p:spPr>
          <a:xfrm>
            <a:off x="7164762" y="6285440"/>
            <a:ext cx="539281" cy="572559"/>
          </a:xfrm>
          <a:prstGeom prst="rect">
            <a:avLst/>
          </a:prstGeom>
        </p:spPr>
      </p:pic>
      <p:grpSp>
        <p:nvGrpSpPr>
          <p:cNvPr id="10" name="Group 9">
            <a:extLst>
              <a:ext uri="{FF2B5EF4-FFF2-40B4-BE49-F238E27FC236}">
                <a16:creationId xmlns:a16="http://schemas.microsoft.com/office/drawing/2014/main" id="{612CC86D-285E-4189-B515-11E7DD3D517C}"/>
              </a:ext>
            </a:extLst>
          </p:cNvPr>
          <p:cNvGrpSpPr/>
          <p:nvPr/>
        </p:nvGrpSpPr>
        <p:grpSpPr>
          <a:xfrm>
            <a:off x="3319672" y="933909"/>
            <a:ext cx="3548787" cy="1705602"/>
            <a:chOff x="3319672" y="933909"/>
            <a:chExt cx="3548787" cy="1705602"/>
          </a:xfrm>
        </p:grpSpPr>
        <p:grpSp>
          <p:nvGrpSpPr>
            <p:cNvPr id="5" name="Group 4">
              <a:extLst>
                <a:ext uri="{FF2B5EF4-FFF2-40B4-BE49-F238E27FC236}">
                  <a16:creationId xmlns:a16="http://schemas.microsoft.com/office/drawing/2014/main" id="{A71B519E-9E49-124C-9289-8736D1D65E84}"/>
                </a:ext>
              </a:extLst>
            </p:cNvPr>
            <p:cNvGrpSpPr/>
            <p:nvPr/>
          </p:nvGrpSpPr>
          <p:grpSpPr>
            <a:xfrm>
              <a:off x="3352703" y="960781"/>
              <a:ext cx="3515756" cy="1678730"/>
              <a:chOff x="3308313" y="916391"/>
              <a:chExt cx="3477889" cy="1660649"/>
            </a:xfrm>
          </p:grpSpPr>
          <p:pic>
            <p:nvPicPr>
              <p:cNvPr id="14" name="Picture 13">
                <a:extLst>
                  <a:ext uri="{FF2B5EF4-FFF2-40B4-BE49-F238E27FC236}">
                    <a16:creationId xmlns:a16="http://schemas.microsoft.com/office/drawing/2014/main" id="{20ECF7C5-D40E-4F08-82B2-4300AD9F0707}"/>
                  </a:ext>
                </a:extLst>
              </p:cNvPr>
              <p:cNvPicPr>
                <a:picLocks noChangeAspect="1"/>
              </p:cNvPicPr>
              <p:nvPr/>
            </p:nvPicPr>
            <p:blipFill rotWithShape="1">
              <a:blip r:embed="rId8"/>
              <a:srcRect l="4457" t="67879" r="36416"/>
              <a:stretch/>
            </p:blipFill>
            <p:spPr>
              <a:xfrm>
                <a:off x="3308313" y="916391"/>
                <a:ext cx="3277287" cy="1660649"/>
              </a:xfrm>
              <a:prstGeom prst="rect">
                <a:avLst/>
              </a:prstGeom>
            </p:spPr>
          </p:pic>
          <p:sp>
            <p:nvSpPr>
              <p:cNvPr id="4" name="TextBox 3">
                <a:extLst>
                  <a:ext uri="{FF2B5EF4-FFF2-40B4-BE49-F238E27FC236}">
                    <a16:creationId xmlns:a16="http://schemas.microsoft.com/office/drawing/2014/main" id="{90FE4876-F7D0-8849-AF21-8301509E6C14}"/>
                  </a:ext>
                </a:extLst>
              </p:cNvPr>
              <p:cNvSpPr txBox="1"/>
              <p:nvPr/>
            </p:nvSpPr>
            <p:spPr>
              <a:xfrm rot="16200000">
                <a:off x="6231701" y="1618029"/>
                <a:ext cx="832004" cy="276999"/>
              </a:xfrm>
              <a:prstGeom prst="rect">
                <a:avLst/>
              </a:prstGeom>
              <a:noFill/>
            </p:spPr>
            <p:txBody>
              <a:bodyPr wrap="square" rtlCol="0">
                <a:spAutoFit/>
              </a:bodyPr>
              <a:lstStyle/>
              <a:p>
                <a:r>
                  <a:rPr lang="en-US" sz="1200" dirty="0">
                    <a:latin typeface="Garamond" panose="02020404030301010803" pitchFamily="18" charset="0"/>
                  </a:rPr>
                  <a:t>Uplift (m)</a:t>
                </a:r>
              </a:p>
            </p:txBody>
          </p:sp>
        </p:grpSp>
        <p:sp>
          <p:nvSpPr>
            <p:cNvPr id="15" name="Rectangle 14">
              <a:extLst>
                <a:ext uri="{FF2B5EF4-FFF2-40B4-BE49-F238E27FC236}">
                  <a16:creationId xmlns:a16="http://schemas.microsoft.com/office/drawing/2014/main" id="{50C37275-B56C-4F2D-B208-B85D5BAF2851}"/>
                </a:ext>
              </a:extLst>
            </p:cNvPr>
            <p:cNvSpPr/>
            <p:nvPr/>
          </p:nvSpPr>
          <p:spPr>
            <a:xfrm>
              <a:off x="3319672" y="983728"/>
              <a:ext cx="218001" cy="202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9B2EB6-DCF1-418B-AD25-4CB7BF07CBB0}"/>
                </a:ext>
              </a:extLst>
            </p:cNvPr>
            <p:cNvSpPr/>
            <p:nvPr/>
          </p:nvSpPr>
          <p:spPr>
            <a:xfrm>
              <a:off x="4272172" y="945625"/>
              <a:ext cx="218001" cy="202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3CB984C-85A9-4ADE-A906-FA907B59FB87}"/>
                </a:ext>
              </a:extLst>
            </p:cNvPr>
            <p:cNvPicPr>
              <a:picLocks noChangeAspect="1"/>
            </p:cNvPicPr>
            <p:nvPr/>
          </p:nvPicPr>
          <p:blipFill>
            <a:blip r:embed="rId9"/>
            <a:stretch>
              <a:fillRect/>
            </a:stretch>
          </p:blipFill>
          <p:spPr>
            <a:xfrm>
              <a:off x="5224672" y="933909"/>
              <a:ext cx="243861" cy="225572"/>
            </a:xfrm>
            <a:prstGeom prst="rect">
              <a:avLst/>
            </a:prstGeom>
          </p:spPr>
        </p:pic>
      </p:grpSp>
    </p:spTree>
    <p:extLst>
      <p:ext uri="{BB962C8B-B14F-4D97-AF65-F5344CB8AC3E}">
        <p14:creationId xmlns:p14="http://schemas.microsoft.com/office/powerpoint/2010/main" val="3467581940"/>
      </p:ext>
    </p:extLst>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10146</TotalTime>
  <Words>971</Words>
  <Application>Microsoft Office PowerPoint</Application>
  <PresentationFormat>On-screen Show (4:3)</PresentationFormat>
  <Paragraphs>29</Paragraphs>
  <Slides>1</Slides>
  <Notes>1</Notes>
  <HiddenSlides>0</HiddenSlides>
  <MMClips>0</MMClips>
  <ScaleCrop>false</ScaleCrop>
  <HeadingPairs>
    <vt:vector size="6" baseType="variant">
      <vt:variant>
        <vt:lpstr>Fonts Used</vt:lpstr>
      </vt:variant>
      <vt:variant>
        <vt:i4>7</vt:i4>
      </vt:variant>
      <vt:variant>
        <vt:lpstr>Theme</vt:lpstr>
      </vt:variant>
      <vt:variant>
        <vt:i4>21</vt:i4>
      </vt:variant>
      <vt:variant>
        <vt:lpstr>Slide Titles</vt:lpstr>
      </vt:variant>
      <vt:variant>
        <vt:i4>1</vt:i4>
      </vt:variant>
    </vt:vector>
  </HeadingPairs>
  <TitlesOfParts>
    <vt:vector size="29" baseType="lpstr">
      <vt:lpstr>Arial</vt:lpstr>
      <vt:lpstr>Arial Narrow</vt:lpstr>
      <vt:lpstr>Book Antiqua</vt:lpstr>
      <vt:lpstr>Calibri</vt:lpstr>
      <vt:lpstr>Garamond</vt:lpstr>
      <vt:lpstr>TimesNewRomanPSMT</vt:lpstr>
      <vt:lpstr>Wingdings</vt:lpstr>
      <vt:lpstr>Theme3</vt:lpstr>
      <vt:lpstr>1_Office Theme</vt:lpstr>
      <vt:lpstr>5_Default Design</vt:lpstr>
      <vt:lpstr>2_Office Theme</vt:lpstr>
      <vt:lpstr>3_Office Theme</vt:lpstr>
      <vt:lpstr>4_Office Theme</vt:lpstr>
      <vt:lpstr>5_Office Theme</vt:lpstr>
      <vt:lpstr>6_Office Theme</vt:lpstr>
      <vt:lpstr>7_Office Theme</vt:lpstr>
      <vt:lpstr>1_Theme3</vt:lpstr>
      <vt:lpstr>8_Office Theme</vt:lpstr>
      <vt:lpstr>6_Default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Rapid Viscoelastic Deformation Slows Marine Ice Sheet Instability at Pine Island Glacier, West Antarctica</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Dan Martin</cp:lastModifiedBy>
  <cp:revision>463</cp:revision>
  <cp:lastPrinted>2017-05-10T18:30:26Z</cp:lastPrinted>
  <dcterms:created xsi:type="dcterms:W3CDTF">2010-12-15T20:48:04Z</dcterms:created>
  <dcterms:modified xsi:type="dcterms:W3CDTF">2020-05-22T08:23:32Z</dcterms:modified>
</cp:coreProperties>
</file>