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864" y="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191DCB5-AA4C-4250-B5EC-BC255201EBB0}" type="datetimeFigureOut">
              <a:rPr lang="en-US" smtClean="0"/>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B19D31-E88A-42CF-8B9B-1800FC9A5041}" type="slidenum">
              <a:rPr lang="en-US" smtClean="0"/>
              <a:t>‹#›</a:t>
            </a:fld>
            <a:endParaRPr lang="en-US"/>
          </a:p>
        </p:txBody>
      </p:sp>
    </p:spTree>
    <p:extLst>
      <p:ext uri="{BB962C8B-B14F-4D97-AF65-F5344CB8AC3E}">
        <p14:creationId xmlns:p14="http://schemas.microsoft.com/office/powerpoint/2010/main" val="3960733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191DCB5-AA4C-4250-B5EC-BC255201EBB0}" type="datetimeFigureOut">
              <a:rPr lang="en-US" smtClean="0"/>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B19D31-E88A-42CF-8B9B-1800FC9A5041}" type="slidenum">
              <a:rPr lang="en-US" smtClean="0"/>
              <a:t>‹#›</a:t>
            </a:fld>
            <a:endParaRPr lang="en-US"/>
          </a:p>
        </p:txBody>
      </p:sp>
    </p:spTree>
    <p:extLst>
      <p:ext uri="{BB962C8B-B14F-4D97-AF65-F5344CB8AC3E}">
        <p14:creationId xmlns:p14="http://schemas.microsoft.com/office/powerpoint/2010/main" val="4025607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191DCB5-AA4C-4250-B5EC-BC255201EBB0}" type="datetimeFigureOut">
              <a:rPr lang="en-US" smtClean="0"/>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B19D31-E88A-42CF-8B9B-1800FC9A5041}" type="slidenum">
              <a:rPr lang="en-US" smtClean="0"/>
              <a:t>‹#›</a:t>
            </a:fld>
            <a:endParaRPr lang="en-US"/>
          </a:p>
        </p:txBody>
      </p:sp>
    </p:spTree>
    <p:extLst>
      <p:ext uri="{BB962C8B-B14F-4D97-AF65-F5344CB8AC3E}">
        <p14:creationId xmlns:p14="http://schemas.microsoft.com/office/powerpoint/2010/main" val="4273945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191DCB5-AA4C-4250-B5EC-BC255201EBB0}" type="datetimeFigureOut">
              <a:rPr lang="en-US" smtClean="0"/>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B19D31-E88A-42CF-8B9B-1800FC9A5041}" type="slidenum">
              <a:rPr lang="en-US" smtClean="0"/>
              <a:t>‹#›</a:t>
            </a:fld>
            <a:endParaRPr lang="en-US"/>
          </a:p>
        </p:txBody>
      </p:sp>
    </p:spTree>
    <p:extLst>
      <p:ext uri="{BB962C8B-B14F-4D97-AF65-F5344CB8AC3E}">
        <p14:creationId xmlns:p14="http://schemas.microsoft.com/office/powerpoint/2010/main" val="208755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191DCB5-AA4C-4250-B5EC-BC255201EBB0}" type="datetimeFigureOut">
              <a:rPr lang="en-US" smtClean="0"/>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B19D31-E88A-42CF-8B9B-1800FC9A5041}" type="slidenum">
              <a:rPr lang="en-US" smtClean="0"/>
              <a:t>‹#›</a:t>
            </a:fld>
            <a:endParaRPr lang="en-US"/>
          </a:p>
        </p:txBody>
      </p:sp>
    </p:spTree>
    <p:extLst>
      <p:ext uri="{BB962C8B-B14F-4D97-AF65-F5344CB8AC3E}">
        <p14:creationId xmlns:p14="http://schemas.microsoft.com/office/powerpoint/2010/main" val="2315156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191DCB5-AA4C-4250-B5EC-BC255201EBB0}" type="datetimeFigureOut">
              <a:rPr lang="en-US" smtClean="0"/>
              <a:t>3/27/2019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B19D31-E88A-42CF-8B9B-1800FC9A5041}" type="slidenum">
              <a:rPr lang="en-US" smtClean="0"/>
              <a:t>‹#›</a:t>
            </a:fld>
            <a:endParaRPr lang="en-US"/>
          </a:p>
        </p:txBody>
      </p:sp>
    </p:spTree>
    <p:extLst>
      <p:ext uri="{BB962C8B-B14F-4D97-AF65-F5344CB8AC3E}">
        <p14:creationId xmlns:p14="http://schemas.microsoft.com/office/powerpoint/2010/main" val="1788864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191DCB5-AA4C-4250-B5EC-BC255201EBB0}" type="datetimeFigureOut">
              <a:rPr lang="en-US" smtClean="0"/>
              <a:t>3/27/2019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B19D31-E88A-42CF-8B9B-1800FC9A5041}" type="slidenum">
              <a:rPr lang="en-US" smtClean="0"/>
              <a:t>‹#›</a:t>
            </a:fld>
            <a:endParaRPr lang="en-US"/>
          </a:p>
        </p:txBody>
      </p:sp>
    </p:spTree>
    <p:extLst>
      <p:ext uri="{BB962C8B-B14F-4D97-AF65-F5344CB8AC3E}">
        <p14:creationId xmlns:p14="http://schemas.microsoft.com/office/powerpoint/2010/main" val="3592499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191DCB5-AA4C-4250-B5EC-BC255201EBB0}" type="datetimeFigureOut">
              <a:rPr lang="en-US" smtClean="0"/>
              <a:t>3/27/2019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B19D31-E88A-42CF-8B9B-1800FC9A5041}" type="slidenum">
              <a:rPr lang="en-US" smtClean="0"/>
              <a:t>‹#›</a:t>
            </a:fld>
            <a:endParaRPr lang="en-US"/>
          </a:p>
        </p:txBody>
      </p:sp>
    </p:spTree>
    <p:extLst>
      <p:ext uri="{BB962C8B-B14F-4D97-AF65-F5344CB8AC3E}">
        <p14:creationId xmlns:p14="http://schemas.microsoft.com/office/powerpoint/2010/main" val="348690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91DCB5-AA4C-4250-B5EC-BC255201EBB0}" type="datetimeFigureOut">
              <a:rPr lang="en-US" smtClean="0"/>
              <a:t>3/27/2019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B19D31-E88A-42CF-8B9B-1800FC9A5041}" type="slidenum">
              <a:rPr lang="en-US" smtClean="0"/>
              <a:t>‹#›</a:t>
            </a:fld>
            <a:endParaRPr lang="en-US"/>
          </a:p>
        </p:txBody>
      </p:sp>
    </p:spTree>
    <p:extLst>
      <p:ext uri="{BB962C8B-B14F-4D97-AF65-F5344CB8AC3E}">
        <p14:creationId xmlns:p14="http://schemas.microsoft.com/office/powerpoint/2010/main" val="3934123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191DCB5-AA4C-4250-B5EC-BC255201EBB0}" type="datetimeFigureOut">
              <a:rPr lang="en-US" smtClean="0"/>
              <a:t>3/27/2019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B19D31-E88A-42CF-8B9B-1800FC9A5041}" type="slidenum">
              <a:rPr lang="en-US" smtClean="0"/>
              <a:t>‹#›</a:t>
            </a:fld>
            <a:endParaRPr lang="en-US"/>
          </a:p>
        </p:txBody>
      </p:sp>
    </p:spTree>
    <p:extLst>
      <p:ext uri="{BB962C8B-B14F-4D97-AF65-F5344CB8AC3E}">
        <p14:creationId xmlns:p14="http://schemas.microsoft.com/office/powerpoint/2010/main" val="186774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191DCB5-AA4C-4250-B5EC-BC255201EBB0}" type="datetimeFigureOut">
              <a:rPr lang="en-US" smtClean="0"/>
              <a:t>3/27/2019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B19D31-E88A-42CF-8B9B-1800FC9A5041}" type="slidenum">
              <a:rPr lang="en-US" smtClean="0"/>
              <a:t>‹#›</a:t>
            </a:fld>
            <a:endParaRPr lang="en-US"/>
          </a:p>
        </p:txBody>
      </p:sp>
    </p:spTree>
    <p:extLst>
      <p:ext uri="{BB962C8B-B14F-4D97-AF65-F5344CB8AC3E}">
        <p14:creationId xmlns:p14="http://schemas.microsoft.com/office/powerpoint/2010/main" val="4121368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91DCB5-AA4C-4250-B5EC-BC255201EBB0}" type="datetimeFigureOut">
              <a:rPr lang="en-US" smtClean="0"/>
              <a:t>3/27/2019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B19D31-E88A-42CF-8B9B-1800FC9A5041}" type="slidenum">
              <a:rPr lang="en-US" smtClean="0"/>
              <a:t>‹#›</a:t>
            </a:fld>
            <a:endParaRPr lang="en-US"/>
          </a:p>
        </p:txBody>
      </p:sp>
    </p:spTree>
    <p:extLst>
      <p:ext uri="{BB962C8B-B14F-4D97-AF65-F5344CB8AC3E}">
        <p14:creationId xmlns:p14="http://schemas.microsoft.com/office/powerpoint/2010/main" val="924359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8639" y="1110448"/>
            <a:ext cx="5135970" cy="846386"/>
          </a:xfrm>
          <a:prstGeom prst="rect">
            <a:avLst/>
          </a:prstGeom>
          <a:noFill/>
        </p:spPr>
        <p:txBody>
          <a:bodyPr wrap="square" rtlCol="0">
            <a:spAutoFit/>
          </a:bodyPr>
          <a:lstStyle/>
          <a:p>
            <a:pPr defTabSz="457200"/>
            <a:r>
              <a:rPr lang="en-US" sz="1600" b="1" i="1" dirty="0">
                <a:solidFill>
                  <a:prstClr val="black"/>
                </a:solidFill>
                <a:cs typeface="Arial"/>
              </a:rPr>
              <a:t>OBJECTIVE</a:t>
            </a:r>
          </a:p>
          <a:p>
            <a:pPr defTabSz="457200">
              <a:spcBef>
                <a:spcPts val="600"/>
              </a:spcBef>
            </a:pPr>
            <a:r>
              <a:rPr lang="en-US" sz="1400" dirty="0">
                <a:solidFill>
                  <a:prstClr val="black"/>
                </a:solidFill>
                <a:cs typeface="Arial"/>
              </a:rPr>
              <a:t>Quantify the unevenness and contribution of extremes to precipitation and its change</a:t>
            </a:r>
          </a:p>
        </p:txBody>
      </p:sp>
      <p:sp>
        <p:nvSpPr>
          <p:cNvPr id="5" name="TextBox 4"/>
          <p:cNvSpPr txBox="1"/>
          <p:nvPr/>
        </p:nvSpPr>
        <p:spPr>
          <a:xfrm>
            <a:off x="98640" y="2006546"/>
            <a:ext cx="5287978" cy="1785104"/>
          </a:xfrm>
          <a:prstGeom prst="rect">
            <a:avLst/>
          </a:prstGeom>
          <a:noFill/>
        </p:spPr>
        <p:txBody>
          <a:bodyPr wrap="square" rtlCol="0">
            <a:spAutoFit/>
          </a:bodyPr>
          <a:lstStyle/>
          <a:p>
            <a:pPr defTabSz="457200"/>
            <a:r>
              <a:rPr lang="en-US" sz="1600" b="1" i="1" dirty="0">
                <a:solidFill>
                  <a:prstClr val="black"/>
                </a:solidFill>
                <a:cs typeface="Arial"/>
              </a:rPr>
              <a:t>APPROACH</a:t>
            </a:r>
          </a:p>
          <a:p>
            <a:pPr defTabSz="457200">
              <a:spcBef>
                <a:spcPts val="600"/>
              </a:spcBef>
            </a:pPr>
            <a:r>
              <a:rPr lang="en-US" sz="1400" dirty="0">
                <a:solidFill>
                  <a:prstClr val="black"/>
                </a:solidFill>
                <a:cs typeface="Arial"/>
              </a:rPr>
              <a:t>Metrics: (1) the unevenness of precipitation and its change by the number of days contributing to the cumulative fraction of annual precipitation, (2) the fraction of precipitation and its change falling beyond percentiles of all-day precipitation. </a:t>
            </a:r>
          </a:p>
          <a:p>
            <a:pPr defTabSz="457200">
              <a:spcBef>
                <a:spcPts val="600"/>
              </a:spcBef>
            </a:pPr>
            <a:r>
              <a:rPr lang="en-US" sz="1400" dirty="0">
                <a:solidFill>
                  <a:prstClr val="black"/>
                </a:solidFill>
                <a:cs typeface="Arial"/>
              </a:rPr>
              <a:t>Data: Station observations (GHCN-D), gridded observations (TRMM 3b42) and climate model simulations (CMIP5)</a:t>
            </a:r>
          </a:p>
        </p:txBody>
      </p:sp>
      <p:sp>
        <p:nvSpPr>
          <p:cNvPr id="6" name="TextBox 5"/>
          <p:cNvSpPr txBox="1"/>
          <p:nvPr/>
        </p:nvSpPr>
        <p:spPr>
          <a:xfrm>
            <a:off x="695906" y="474999"/>
            <a:ext cx="7850827" cy="615553"/>
          </a:xfrm>
          <a:prstGeom prst="rect">
            <a:avLst/>
          </a:prstGeom>
          <a:noFill/>
          <a:ln>
            <a:solidFill>
              <a:srgbClr val="4F81BD"/>
            </a:solidFill>
          </a:ln>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700" b="0" i="0" u="none" strike="noStrike" kern="0" cap="none" spc="0" normalizeH="0" baseline="0" noProof="0" dirty="0" smtClean="0">
                <a:ln>
                  <a:noFill/>
                </a:ln>
                <a:solidFill>
                  <a:prstClr val="black"/>
                </a:solidFill>
                <a:effectLst/>
                <a:uLnTx/>
                <a:uFillTx/>
                <a:cs typeface="Arial"/>
              </a:rPr>
              <a:t>Pendergrass, A.G., R. </a:t>
            </a:r>
            <a:r>
              <a:rPr kumimoji="0" lang="en-US" sz="1700" b="0" i="0" u="none" strike="noStrike" kern="0" cap="none" spc="0" normalizeH="0" baseline="0" noProof="0" dirty="0" err="1" smtClean="0">
                <a:ln>
                  <a:noFill/>
                </a:ln>
                <a:solidFill>
                  <a:prstClr val="black"/>
                </a:solidFill>
                <a:effectLst/>
                <a:uLnTx/>
                <a:uFillTx/>
                <a:cs typeface="Arial"/>
              </a:rPr>
              <a:t>Knutti</a:t>
            </a:r>
            <a:r>
              <a:rPr kumimoji="0" lang="en-US" sz="1700" b="0" i="0" u="none" strike="noStrike" kern="0" cap="none" spc="0" normalizeH="0" baseline="0" noProof="0" dirty="0" smtClean="0">
                <a:ln>
                  <a:noFill/>
                </a:ln>
                <a:solidFill>
                  <a:prstClr val="black"/>
                </a:solidFill>
                <a:effectLst/>
                <a:uLnTx/>
                <a:uFillTx/>
                <a:cs typeface="Arial"/>
              </a:rPr>
              <a:t>, 2018: </a:t>
            </a:r>
            <a:r>
              <a:rPr kumimoji="0" lang="en-US" sz="1700" b="0" i="1" u="none" strike="noStrike" kern="0" cap="none" spc="0" normalizeH="0" baseline="0" noProof="0" dirty="0" smtClean="0">
                <a:ln>
                  <a:noFill/>
                </a:ln>
                <a:solidFill>
                  <a:prstClr val="black"/>
                </a:solidFill>
                <a:effectLst/>
                <a:uLnTx/>
                <a:uFillTx/>
                <a:cs typeface="Arial"/>
              </a:rPr>
              <a:t>Geophysical Research Letters</a:t>
            </a:r>
            <a:r>
              <a:rPr kumimoji="0" lang="en-US" sz="1700" b="0" i="0" u="none" strike="noStrike" kern="0" cap="none" spc="0" normalizeH="0" baseline="0" noProof="0" dirty="0" smtClean="0">
                <a:ln>
                  <a:noFill/>
                </a:ln>
                <a:solidFill>
                  <a:prstClr val="black"/>
                </a:solidFill>
                <a:effectLst/>
                <a:uLnTx/>
                <a:uFillTx/>
                <a:cs typeface="Arial"/>
              </a:rPr>
              <a:t>, doi:10.1029/2018GL080298</a:t>
            </a:r>
          </a:p>
        </p:txBody>
      </p:sp>
      <p:sp>
        <p:nvSpPr>
          <p:cNvPr id="7" name="TextBox 6"/>
          <p:cNvSpPr txBox="1"/>
          <p:nvPr/>
        </p:nvSpPr>
        <p:spPr>
          <a:xfrm>
            <a:off x="98640" y="2645"/>
            <a:ext cx="9045360" cy="461665"/>
          </a:xfrm>
          <a:prstGeom prst="rect">
            <a:avLst/>
          </a:prstGeom>
          <a:noFill/>
        </p:spPr>
        <p:txBody>
          <a:bodyPr wrap="square" rtlCol="0">
            <a:spAutoFit/>
          </a:bodyPr>
          <a:lstStyle/>
          <a:p>
            <a:pPr algn="ctr" defTabSz="457200"/>
            <a:r>
              <a:rPr lang="en-US" sz="2400" b="1" dirty="0">
                <a:solidFill>
                  <a:prstClr val="black"/>
                </a:solidFill>
                <a:latin typeface="Calibri"/>
              </a:rPr>
              <a:t>The uneven nature of daily precipitation and its change </a:t>
            </a:r>
            <a:endParaRPr lang="en-US" sz="2400" dirty="0">
              <a:solidFill>
                <a:prstClr val="black"/>
              </a:solidFill>
              <a:latin typeface="Calibri"/>
            </a:endParaRPr>
          </a:p>
        </p:txBody>
      </p:sp>
      <p:sp>
        <p:nvSpPr>
          <p:cNvPr id="8" name="TextBox 7"/>
          <p:cNvSpPr txBox="1"/>
          <p:nvPr/>
        </p:nvSpPr>
        <p:spPr>
          <a:xfrm>
            <a:off x="5247672" y="4314588"/>
            <a:ext cx="3909391" cy="2554545"/>
          </a:xfrm>
          <a:prstGeom prst="rect">
            <a:avLst/>
          </a:prstGeom>
          <a:noFill/>
        </p:spPr>
        <p:txBody>
          <a:bodyPr wrap="square" rtlCol="0">
            <a:spAutoFit/>
          </a:bodyPr>
          <a:lstStyle/>
          <a:p>
            <a:pPr algn="r" defTabSz="457200"/>
            <a:r>
              <a:rPr lang="en-US" sz="1000" b="1" dirty="0">
                <a:solidFill>
                  <a:prstClr val="black"/>
                </a:solidFill>
                <a:cs typeface="Arial"/>
              </a:rPr>
              <a:t>Unevenness of precipitation. </a:t>
            </a:r>
            <a:r>
              <a:rPr lang="en-US" sz="1000" dirty="0">
                <a:solidFill>
                  <a:prstClr val="black"/>
                </a:solidFill>
                <a:latin typeface="Calibri"/>
              </a:rPr>
              <a:t>(left) Cumulative fraction of total precipitation as a function of the number of wettest days each year, and (right) survival fraction of total precipitation as a function of percentile of all-day precipitation frequency. (</a:t>
            </a:r>
            <a:r>
              <a:rPr lang="en-US" sz="1000" dirty="0" err="1">
                <a:solidFill>
                  <a:prstClr val="black"/>
                </a:solidFill>
                <a:latin typeface="Calibri"/>
              </a:rPr>
              <a:t>a,b</a:t>
            </a:r>
            <a:r>
              <a:rPr lang="en-US" sz="1000" dirty="0">
                <a:solidFill>
                  <a:prstClr val="black"/>
                </a:solidFill>
                <a:latin typeface="Calibri"/>
              </a:rPr>
              <a:t>) Present-day observed at stations, according to TRMM 3b42 product at native 0.25° resolution and coarsened to 2.5°, and simulated by CMIP5 climate models at native resolution and </a:t>
            </a:r>
            <a:r>
              <a:rPr lang="en-US" sz="1000" dirty="0" err="1">
                <a:solidFill>
                  <a:prstClr val="black"/>
                </a:solidFill>
                <a:latin typeface="Calibri"/>
              </a:rPr>
              <a:t>regridded</a:t>
            </a:r>
            <a:r>
              <a:rPr lang="en-US" sz="1000" dirty="0">
                <a:solidFill>
                  <a:prstClr val="black"/>
                </a:solidFill>
                <a:latin typeface="Calibri"/>
              </a:rPr>
              <a:t> to 2.5°. Lines show the median across stations. Uncertainty across stations is indicated by the gray shading, which show the 25</a:t>
            </a:r>
            <a:r>
              <a:rPr lang="en-US" sz="1000" baseline="30000" dirty="0">
                <a:solidFill>
                  <a:prstClr val="black"/>
                </a:solidFill>
                <a:latin typeface="Calibri"/>
              </a:rPr>
              <a:t>th</a:t>
            </a:r>
            <a:r>
              <a:rPr lang="en-US" sz="1000" dirty="0">
                <a:solidFill>
                  <a:prstClr val="black"/>
                </a:solidFill>
                <a:latin typeface="Calibri"/>
              </a:rPr>
              <a:t> and 75</a:t>
            </a:r>
            <a:r>
              <a:rPr lang="en-US" sz="1000" baseline="30000" dirty="0">
                <a:solidFill>
                  <a:prstClr val="black"/>
                </a:solidFill>
                <a:latin typeface="Calibri"/>
              </a:rPr>
              <a:t>th</a:t>
            </a:r>
            <a:r>
              <a:rPr lang="en-US" sz="1000" dirty="0">
                <a:solidFill>
                  <a:prstClr val="black"/>
                </a:solidFill>
                <a:latin typeface="Calibri"/>
              </a:rPr>
              <a:t> quantiles across stations for station observations. For models, lines show the multi-model median at native and coarse resolutions. Uncertainty across models is indicated by orange envelopes, which show the range across all models at 2.5° resolution. (</a:t>
            </a:r>
            <a:r>
              <a:rPr lang="en-US" sz="1000" dirty="0" err="1">
                <a:solidFill>
                  <a:prstClr val="black"/>
                </a:solidFill>
                <a:latin typeface="Calibri"/>
              </a:rPr>
              <a:t>c,d</a:t>
            </a:r>
            <a:r>
              <a:rPr lang="en-US" sz="1000" dirty="0">
                <a:solidFill>
                  <a:prstClr val="black"/>
                </a:solidFill>
                <a:latin typeface="Calibri"/>
              </a:rPr>
              <a:t>) Simulations from CMIP5 climate models for the present, future, and change. Lines show the median across models and all land grid points. Uncertainty across models in the change is indicated by the gray envelopes, which show the range across models.</a:t>
            </a:r>
            <a:r>
              <a:rPr lang="en-US" sz="1000" dirty="0">
                <a:solidFill>
                  <a:prstClr val="black"/>
                </a:solidFill>
                <a:cs typeface="Arial"/>
              </a:rPr>
              <a:t> </a:t>
            </a:r>
          </a:p>
        </p:txBody>
      </p:sp>
      <p:sp>
        <p:nvSpPr>
          <p:cNvPr id="9" name="TextBox 8"/>
          <p:cNvSpPr txBox="1"/>
          <p:nvPr/>
        </p:nvSpPr>
        <p:spPr>
          <a:xfrm>
            <a:off x="120069" y="3868925"/>
            <a:ext cx="5266549" cy="3077766"/>
          </a:xfrm>
          <a:prstGeom prst="rect">
            <a:avLst/>
          </a:prstGeom>
          <a:noFill/>
        </p:spPr>
        <p:txBody>
          <a:bodyPr wrap="square" rtlCol="0">
            <a:spAutoFit/>
          </a:bodyPr>
          <a:lstStyle/>
          <a:p>
            <a:pPr defTabSz="457200"/>
            <a:r>
              <a:rPr lang="en-US" sz="1600" b="1" i="1" dirty="0">
                <a:solidFill>
                  <a:prstClr val="black"/>
                </a:solidFill>
                <a:cs typeface="Arial"/>
              </a:rPr>
              <a:t>IMPACT</a:t>
            </a:r>
          </a:p>
          <a:p>
            <a:pPr defTabSz="457200">
              <a:spcBef>
                <a:spcPts val="600"/>
              </a:spcBef>
            </a:pPr>
            <a:r>
              <a:rPr lang="en-US" sz="1400" dirty="0">
                <a:solidFill>
                  <a:prstClr val="black"/>
                </a:solidFill>
                <a:cs typeface="Arial" panose="020B0604020202020204" pitchFamily="34" charset="0"/>
              </a:rPr>
              <a:t>Precipitation falls unevenly in time; We find that in the median of observing stations, half of annual precipitation falls in the wettest 12 days. Models underestimate the unevenness of precipitation compared to station observations; most, but not all, of this underestimate is due to resolution. </a:t>
            </a:r>
            <a:r>
              <a:rPr lang="en-US" sz="1400" dirty="0">
                <a:solidFill>
                  <a:prstClr val="black"/>
                </a:solidFill>
                <a:ea typeface="Calibri" panose="020F0502020204030204" pitchFamily="34" charset="0"/>
                <a:cs typeface="Arial" panose="020B0604020202020204" pitchFamily="34" charset="0"/>
              </a:rPr>
              <a:t>In response to warming, unevenness increases in 97% of climate models.</a:t>
            </a:r>
            <a:r>
              <a:rPr lang="en-US" sz="1400" dirty="0">
                <a:solidFill>
                  <a:prstClr val="black"/>
                </a:solidFill>
                <a:cs typeface="Arial" panose="020B0604020202020204" pitchFamily="34" charset="0"/>
              </a:rPr>
              <a:t> The increase in precipitation in response to warming occurs primarily during events often considered extreme – half of precipitation change occurs in events beyond the 98.2 percentile in climate models. Separately narratives for changes in mean and extreme precipitation should be reconsidered and reconciled.</a:t>
            </a:r>
          </a:p>
          <a:p>
            <a:pPr defTabSz="457200">
              <a:spcBef>
                <a:spcPts val="600"/>
              </a:spcBef>
            </a:pPr>
            <a:endParaRPr lang="en-US" sz="1400" dirty="0">
              <a:solidFill>
                <a:prstClr val="black"/>
              </a:solidFill>
              <a:cs typeface="Arial"/>
            </a:endParaRPr>
          </a:p>
        </p:txBody>
      </p:sp>
      <p:pic>
        <p:nvPicPr>
          <p:cNvPr id="10" name="Picture 9">
            <a:extLst>
              <a:ext uri="{FF2B5EF4-FFF2-40B4-BE49-F238E27FC236}">
                <a16:creationId xmlns:a16="http://schemas.microsoft.com/office/drawing/2014/main" id="{8B5512EB-E491-254D-92E4-0A59D5370EA7}"/>
              </a:ext>
            </a:extLst>
          </p:cNvPr>
          <p:cNvPicPr>
            <a:picLocks noChangeAspect="1"/>
          </p:cNvPicPr>
          <p:nvPr/>
        </p:nvPicPr>
        <p:blipFill>
          <a:blip r:embed="rId2"/>
          <a:stretch>
            <a:fillRect/>
          </a:stretch>
        </p:blipFill>
        <p:spPr>
          <a:xfrm>
            <a:off x="5495866" y="1090552"/>
            <a:ext cx="3312124" cy="3224036"/>
          </a:xfrm>
          <a:prstGeom prst="rect">
            <a:avLst/>
          </a:prstGeom>
        </p:spPr>
      </p:pic>
    </p:spTree>
    <p:extLst>
      <p:ext uri="{BB962C8B-B14F-4D97-AF65-F5344CB8AC3E}">
        <p14:creationId xmlns:p14="http://schemas.microsoft.com/office/powerpoint/2010/main" val="223476432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408</Words>
  <Application>Microsoft Office PowerPoint</Application>
  <PresentationFormat>On-screen Show (4:3)</PresentationFormat>
  <Paragraphs>10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National Center for Atmospheric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Shearer</dc:creator>
  <cp:lastModifiedBy>Stephanie Shearer</cp:lastModifiedBy>
  <cp:revision>1</cp:revision>
  <dcterms:created xsi:type="dcterms:W3CDTF">2019-03-27T17:50:46Z</dcterms:created>
  <dcterms:modified xsi:type="dcterms:W3CDTF">2019-03-27T17:51:12Z</dcterms:modified>
</cp:coreProperties>
</file>