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6"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p:restoredTop sz="94830"/>
  </p:normalViewPr>
  <p:slideViewPr>
    <p:cSldViewPr snapToGrid="0" snapToObjects="1">
      <p:cViewPr varScale="1">
        <p:scale>
          <a:sx n="104" d="100"/>
          <a:sy n="104" d="100"/>
        </p:scale>
        <p:origin x="181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6BB5F-6A28-435E-B1DB-8FB9E3F6A89E}" type="datetimeFigureOut">
              <a:rPr lang="en-US" smtClean="0"/>
              <a:t>5/13/2020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42487-CD2F-41A2-9AB3-8EE000496928}" type="slidenum">
              <a:rPr lang="en-US" smtClean="0"/>
              <a:t>‹#›</a:t>
            </a:fld>
            <a:endParaRPr lang="en-US"/>
          </a:p>
        </p:txBody>
      </p:sp>
    </p:spTree>
    <p:extLst>
      <p:ext uri="{BB962C8B-B14F-4D97-AF65-F5344CB8AC3E}">
        <p14:creationId xmlns:p14="http://schemas.microsoft.com/office/powerpoint/2010/main" val="19700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78864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33146354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5/13/2020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extLst>
      <p:ext uri="{BB962C8B-B14F-4D97-AF65-F5344CB8AC3E}">
        <p14:creationId xmlns:p14="http://schemas.microsoft.com/office/powerpoint/2010/main" val="2428028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117018" y="1034142"/>
            <a:ext cx="4171953" cy="559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sz="1600" b="1" dirty="0">
                <a:solidFill>
                  <a:prstClr val="black"/>
                </a:solidFill>
              </a:rPr>
              <a:t>Objective</a:t>
            </a:r>
          </a:p>
          <a:p>
            <a:pPr marL="285750" indent="-285750">
              <a:spcBef>
                <a:spcPct val="15000"/>
              </a:spcBef>
              <a:buFont typeface="Arial" pitchFamily="34" charset="0"/>
              <a:buChar char="●"/>
              <a:defRPr/>
            </a:pPr>
            <a:r>
              <a:rPr lang="en-US" sz="1400" dirty="0"/>
              <a:t>Review the state of knowledge of the responses and impacts of atmospheric rivers (ARs) under warming temperatures and identify emerging research needs</a:t>
            </a:r>
            <a:endParaRPr lang="en-US" sz="1400" b="1" dirty="0"/>
          </a:p>
          <a:p>
            <a:pPr marL="231775" indent="-231775" algn="ctr">
              <a:spcBef>
                <a:spcPct val="15000"/>
              </a:spcBef>
              <a:defRPr/>
            </a:pPr>
            <a:r>
              <a:rPr lang="en-US" sz="1600" b="1" dirty="0">
                <a:solidFill>
                  <a:prstClr val="black"/>
                </a:solidFill>
              </a:rPr>
              <a:t>Approach</a:t>
            </a:r>
          </a:p>
          <a:p>
            <a:pPr marL="285750" indent="-285750">
              <a:spcBef>
                <a:spcPct val="15000"/>
              </a:spcBef>
              <a:buFont typeface="Arial" pitchFamily="34" charset="0"/>
              <a:buChar char="●"/>
              <a:defRPr/>
            </a:pPr>
            <a:r>
              <a:rPr lang="en-US" sz="1400" dirty="0"/>
              <a:t>Use a theoretical framework to understand the dynamic and thermodynamic responses of ARs to warming temperatures and connect them to observed and projected changes and impacts revealed by observations and complex models </a:t>
            </a:r>
          </a:p>
          <a:p>
            <a:pPr marL="285750" indent="-285750">
              <a:spcBef>
                <a:spcPct val="15000"/>
              </a:spcBef>
              <a:buFont typeface="Arial" pitchFamily="34" charset="0"/>
              <a:buChar char="●"/>
              <a:defRPr/>
            </a:pPr>
            <a:r>
              <a:rPr lang="en-US" sz="1400" dirty="0"/>
              <a:t>Review the status of AR modeling and the impacts of model resolution</a:t>
            </a:r>
          </a:p>
          <a:p>
            <a:pPr marL="285750" indent="-285750">
              <a:spcBef>
                <a:spcPct val="15000"/>
              </a:spcBef>
              <a:buFont typeface="Arial" pitchFamily="34" charset="0"/>
              <a:buChar char="●"/>
              <a:defRPr/>
            </a:pPr>
            <a:r>
              <a:rPr lang="en-US" sz="1400" dirty="0"/>
              <a:t>Summarize findings on projected changes and impacts in ARs and identify research needs</a:t>
            </a:r>
          </a:p>
          <a:p>
            <a:pPr algn="ctr" eaLnBrk="1" hangingPunct="1">
              <a:spcBef>
                <a:spcPct val="15000"/>
              </a:spcBef>
              <a:buFontTx/>
              <a:buNone/>
            </a:pPr>
            <a:r>
              <a:rPr lang="en-US" altLang="en-US" sz="1600" b="1" dirty="0">
                <a:solidFill>
                  <a:srgbClr val="000000"/>
                </a:solidFill>
              </a:rPr>
              <a:t>Impact</a:t>
            </a:r>
          </a:p>
          <a:p>
            <a:pPr marL="285750" indent="-285750">
              <a:spcBef>
                <a:spcPct val="15000"/>
              </a:spcBef>
              <a:buFont typeface="Arial" pitchFamily="34" charset="0"/>
              <a:buChar char="●"/>
              <a:defRPr/>
            </a:pPr>
            <a:r>
              <a:rPr lang="en-US" sz="1400" dirty="0"/>
              <a:t>With warmer temperatures projected for the future, the frequency and characteristics of ARs may change, with consequential impacts on hydrologic extremes and water supply.  Understanding how ARs and their impacts respond to warming temperatures is vital to the resilience of </a:t>
            </a:r>
            <a:r>
              <a:rPr lang="en-US" sz="1400"/>
              <a:t>the communities </a:t>
            </a:r>
            <a:r>
              <a:rPr lang="en-US" sz="1400" dirty="0"/>
              <a:t>affected by them</a:t>
            </a:r>
          </a:p>
        </p:txBody>
      </p:sp>
      <p:sp>
        <p:nvSpPr>
          <p:cNvPr id="12" name="TextBox 11"/>
          <p:cNvSpPr txBox="1"/>
          <p:nvPr/>
        </p:nvSpPr>
        <p:spPr>
          <a:xfrm>
            <a:off x="4483455" y="4410810"/>
            <a:ext cx="4551688" cy="1569660"/>
          </a:xfrm>
          <a:prstGeom prst="rect">
            <a:avLst/>
          </a:prstGeom>
          <a:solidFill>
            <a:schemeClr val="bg1"/>
          </a:solidFill>
        </p:spPr>
        <p:txBody>
          <a:bodyPr wrap="square" rtlCol="0">
            <a:spAutoFit/>
          </a:bodyPr>
          <a:lstStyle/>
          <a:p>
            <a:r>
              <a:rPr lang="en-US" sz="1200" b="1" dirty="0">
                <a:solidFill>
                  <a:srgbClr val="0000FF"/>
                </a:solidFill>
                <a:latin typeface="Arial" charset="0"/>
              </a:rPr>
              <a:t>Projected changes and impacts in ARs. Summary schematic of the main changes to AR characteristics and impacts under warming. Red and blue symbols reveal increases and decreases, respectively, in frequency; red refers to a poleward movement and blue to an equatorward movement of landfall. Light red and blue symbols with ‘?’ indicate uncertainty in the projection. Grey symbols indicate unknown changes. </a:t>
            </a:r>
          </a:p>
        </p:txBody>
      </p:sp>
      <p:sp>
        <p:nvSpPr>
          <p:cNvPr id="3074" name="Rectangle 3"/>
          <p:cNvSpPr>
            <a:spLocks noChangeArrowheads="1"/>
          </p:cNvSpPr>
          <p:nvPr/>
        </p:nvSpPr>
        <p:spPr bwMode="auto">
          <a:xfrm>
            <a:off x="152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a:solidFill>
                <a:srgbClr val="000000"/>
              </a:solidFill>
            </a:endParaRPr>
          </a:p>
        </p:txBody>
      </p:sp>
      <p:sp>
        <p:nvSpPr>
          <p:cNvPr id="3076" name="Rectangle 5"/>
          <p:cNvSpPr>
            <a:spLocks noChangeArrowheads="1"/>
          </p:cNvSpPr>
          <p:nvPr/>
        </p:nvSpPr>
        <p:spPr bwMode="auto">
          <a:xfrm>
            <a:off x="34259" y="-23655"/>
            <a:ext cx="913860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100" b="1" dirty="0">
                <a:solidFill>
                  <a:srgbClr val="000000"/>
                </a:solidFill>
              </a:rPr>
              <a:t>Understanding Impacts, Responses of Atmospheric Rivers to Earth System Changes </a:t>
            </a:r>
          </a:p>
        </p:txBody>
      </p:sp>
      <p:sp>
        <p:nvSpPr>
          <p:cNvPr id="3077" name="Text Box 6"/>
          <p:cNvSpPr txBox="1">
            <a:spLocks noChangeArrowheads="1"/>
          </p:cNvSpPr>
          <p:nvPr/>
        </p:nvSpPr>
        <p:spPr bwMode="auto">
          <a:xfrm>
            <a:off x="4647330" y="6127260"/>
            <a:ext cx="4279840"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1000" dirty="0"/>
              <a:t>Payne, AE, M-E </a:t>
            </a:r>
            <a:r>
              <a:rPr lang="en-US" sz="1000" dirty="0" err="1"/>
              <a:t>Demory</a:t>
            </a:r>
            <a:r>
              <a:rPr lang="en-US" sz="1000" dirty="0"/>
              <a:t>, LR Leung, AM Ramos, JJ </a:t>
            </a:r>
            <a:r>
              <a:rPr lang="en-US" sz="1000" dirty="0" err="1"/>
              <a:t>Rutz</a:t>
            </a:r>
            <a:r>
              <a:rPr lang="en-US" sz="1000" dirty="0"/>
              <a:t>, CA Shields, N Siler, G </a:t>
            </a:r>
            <a:r>
              <a:rPr lang="en-US" sz="1000" dirty="0" err="1"/>
              <a:t>Villarini</a:t>
            </a:r>
            <a:r>
              <a:rPr lang="en-US" sz="1000" dirty="0"/>
              <a:t>, A Hall, and FM Ralph. 2020. “Responses and Impacts of Atmospheric Rivers to Climate Change,” </a:t>
            </a:r>
            <a:r>
              <a:rPr lang="en-US" sz="1000" i="1" dirty="0"/>
              <a:t>Nat. Rev. Earth &amp; Environ.</a:t>
            </a:r>
            <a:r>
              <a:rPr lang="en-US" sz="1000" dirty="0"/>
              <a:t>, 1:143-157. DOI: 10.1038/s43017-020-0030-5</a:t>
            </a:r>
          </a:p>
        </p:txBody>
      </p:sp>
      <p:pic>
        <p:nvPicPr>
          <p:cNvPr id="3" name="Picture 2">
            <a:extLst>
              <a:ext uri="{FF2B5EF4-FFF2-40B4-BE49-F238E27FC236}">
                <a16:creationId xmlns:a16="http://schemas.microsoft.com/office/drawing/2014/main" id="{74836E18-38CF-C74C-BF81-66B3FC958E00}"/>
              </a:ext>
            </a:extLst>
          </p:cNvPr>
          <p:cNvPicPr>
            <a:picLocks noChangeAspect="1"/>
          </p:cNvPicPr>
          <p:nvPr/>
        </p:nvPicPr>
        <p:blipFill>
          <a:blip r:embed="rId3"/>
          <a:stretch>
            <a:fillRect/>
          </a:stretch>
        </p:blipFill>
        <p:spPr>
          <a:xfrm>
            <a:off x="4330391" y="1034143"/>
            <a:ext cx="4708707" cy="3233057"/>
          </a:xfrm>
          <a:prstGeom prst="rect">
            <a:avLst/>
          </a:prstGeom>
        </p:spPr>
      </p:pic>
    </p:spTree>
    <p:extLst>
      <p:ext uri="{BB962C8B-B14F-4D97-AF65-F5344CB8AC3E}">
        <p14:creationId xmlns:p14="http://schemas.microsoft.com/office/powerpoint/2010/main" val="4173244367"/>
      </p:ext>
    </p:extLst>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Slide" ma:contentTypeID="0x010100A22E315B1F3C42B49A0E90D2F9AB5AB100DD0966E738D64E49B965032E22FBBBFF" ma:contentTypeVersion="4" ma:contentTypeDescription="Microsoft PowerPoint Slide" ma:contentTypeScope="" ma:versionID="b3474de98243c38ca447bb66c1087723">
  <xsd:schema xmlns:xsd="http://www.w3.org/2001/XMLSchema" xmlns:xs="http://www.w3.org/2001/XMLSchema" xmlns:p="http://schemas.microsoft.com/office/2006/metadata/properties" xmlns:ns1="http://schemas.microsoft.com/sharepoint/v3" xmlns:ns3="3f367a74-7294-440b-bcf2-615eafc1d48f" targetNamespace="http://schemas.microsoft.com/office/2006/metadata/properties" ma:root="true" ma:fieldsID="9b034228d1307b28e45b372313e8c5d5" ns1:_="" ns3:_="">
    <xsd:import namespace="http://schemas.microsoft.com/sharepoint/v3"/>
    <xsd:import namespace="3f367a74-7294-440b-bcf2-615eafc1d48f"/>
    <xsd:element name="properties">
      <xsd:complexType>
        <xsd:sequence>
          <xsd:element name="documentManagement">
            <xsd:complexType>
              <xsd:all>
                <xsd:element ref="ns1:Presentation" minOccurs="0"/>
                <xsd:element ref="ns1:SlideDescription" minOccurs="0"/>
                <xsd:element ref="ns3:Funding"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0" nillable="true" ma:displayName="Presentation" ma:internalName="Presentation">
      <xsd:simpleType>
        <xsd:restriction base="dms:Text"/>
      </xsd:simpleType>
    </xsd:element>
    <xsd:element name="SlideDescription" ma:index="1"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367a74-7294-440b-bcf2-615eafc1d48f" elementFormDefault="qualified">
    <xsd:import namespace="http://schemas.microsoft.com/office/2006/documentManagement/types"/>
    <xsd:import namespace="http://schemas.microsoft.com/office/infopath/2007/PartnerControls"/>
    <xsd:element name="Funding" ma:index="7" nillable="true" ma:displayName="Funding" ma:description="Funding Soure" ma:internalName="Funding"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esentation xmlns="http://schemas.microsoft.com/sharepoint/v3" xsi:nil="true"/>
    <Funding xmlns="3f367a74-7294-440b-bcf2-615eafc1d48f">RGCM/MSD</Funding>
    <SlideDescription xmlns="http://schemas.microsoft.com/sharepoint/v3" xsi:nil="true"/>
  </documentManagement>
</p:properties>
</file>

<file path=customXml/itemProps1.xml><?xml version="1.0" encoding="utf-8"?>
<ds:datastoreItem xmlns:ds="http://schemas.openxmlformats.org/officeDocument/2006/customXml" ds:itemID="{35004E28-A7B0-4819-902B-EF561B35B0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367a74-7294-440b-bcf2-615eafc1d4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C7A551-2C48-463A-B263-055436B027AB}">
  <ds:schemaRefs>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3f367a74-7294-440b-bcf2-615eafc1d48f"/>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6991</TotalTime>
  <Words>273</Words>
  <Application>Microsoft Office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Dong-etal-SubseasonalPrec-GRL-January2019-f</dc:title>
  <dc:creator>Davis, Emily L</dc:creator>
  <dc:description/>
  <cp:lastModifiedBy>Himes, Catherine L</cp:lastModifiedBy>
  <cp:revision>102</cp:revision>
  <cp:lastPrinted>2011-05-11T17:30:12Z</cp:lastPrinted>
  <dcterms:created xsi:type="dcterms:W3CDTF">2017-11-02T21:19:41Z</dcterms:created>
  <dcterms:modified xsi:type="dcterms:W3CDTF">2020-05-13T22:16:39Z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0x010100A22E315B1F3C42B49A0E90D2F9AB5AB100DD0966E738D64E49B965032E22FBBBFF</vt:lpwstr>
  </property>
  <property fmtid="{D5CDD505-2E9C-101B-9397-08002B2CF9AE}" pid="4" name="Highlight">
    <vt:lpwstr/>
  </property>
  <property fmtid="{D5CDD505-2E9C-101B-9397-08002B2CF9AE}" pid="5" name="FY">
    <vt:lpwstr/>
  </property>
  <property fmtid="{D5CDD505-2E9C-101B-9397-08002B2CF9AE}" pid="6" name="Funding">
    <vt:lpwstr>RGCM</vt:lpwstr>
  </property>
  <property fmtid="{D5CDD505-2E9C-101B-9397-08002B2CF9AE}" pid="7" name="ContentType">
    <vt:lpwstr>Slide</vt:lpwstr>
  </property>
  <property fmtid="{D5CDD505-2E9C-101B-9397-08002B2CF9AE}" pid="8" name="Presentation">
    <vt:lpwstr>Dong-etal-SubseasonalPrec-GRL-January2019-f</vt:lpwstr>
  </property>
  <property fmtid="{D5CDD505-2E9C-101B-9397-08002B2CF9AE}" pid="9" name="SlideDescription">
    <vt:lpwstr/>
  </property>
</Properties>
</file>