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46"/>
    <p:restoredTop sz="92917"/>
  </p:normalViewPr>
  <p:slideViewPr>
    <p:cSldViewPr snapToGrid="0" snapToObjects="1">
      <p:cViewPr>
        <p:scale>
          <a:sx n="143" d="100"/>
          <a:sy n="143" d="100"/>
        </p:scale>
        <p:origin x="808" y="-2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1FEE8-1CEF-42BA-9BCC-21FC35C5215E}" type="datetimeFigureOut">
              <a:rPr lang="en-US" smtClean="0"/>
              <a:t>3/20/19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1CE3A-6AA1-484F-A0F0-3437376B5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2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802998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9951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3/20/19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27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533401"/>
            <a:ext cx="367947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Improve the representation of rain in the </a:t>
            </a:r>
            <a:br>
              <a:rPr lang="en-US" sz="1400" dirty="0"/>
            </a:br>
            <a:r>
              <a:rPr lang="en-US" sz="1400" dirty="0"/>
              <a:t>Predicted Particle Properties (P3) cloud microphysics scheme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Predict an additional degree of freedom of raindrop size distribution—i.e., the shape of size distribution—based on physical processes such as evaporation and sedimentation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 a new parameterization for raindrop collision and breakup processes considering explicit dependence on raindrop size distribution properties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 eaLnBrk="1" hangingPunct="1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>
                <a:solidFill>
                  <a:srgbClr val="000000"/>
                </a:solidFill>
              </a:rPr>
              <a:t>A </a:t>
            </a:r>
            <a:r>
              <a:rPr lang="en-US" altLang="en-US" sz="1400" dirty="0">
                <a:solidFill>
                  <a:prstClr val="black"/>
                </a:solidFill>
              </a:rPr>
              <a:t>three-moment scheme developed in this study helped simulate rain in a more physically based manner than common two-moment schemes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>
                <a:solidFill>
                  <a:prstClr val="black"/>
                </a:solidFill>
              </a:rPr>
              <a:t>Under a wide range of atmospheric conditions, the new scheme yielded highly improved simulations of precipitation over the original two-moment scheme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dirty="0"/>
              <a:t>The new scheme can be used to improve accuracy of weather and climate models; the scheme will be implemented in DOE’s Energy </a:t>
            </a:r>
            <a:r>
              <a:rPr lang="en-US" altLang="en-US" sz="1400" dirty="0" err="1"/>
              <a:t>Exascale</a:t>
            </a:r>
            <a:r>
              <a:rPr lang="en-US" altLang="en-US" sz="1400" dirty="0"/>
              <a:t> Earth System Model (E3SM)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76200" y="0"/>
            <a:ext cx="8991601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100" b="1" dirty="0">
                <a:solidFill>
                  <a:srgbClr val="000000"/>
                </a:solidFill>
                <a:latin typeface="Arial" panose="020B0604020202020204" pitchFamily="34" charset="0"/>
              </a:rPr>
              <a:t>Representation of Rain in Atmospheric Models</a:t>
            </a:r>
            <a:endParaRPr lang="en-US" altLang="en-US" sz="31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038600" y="6126947"/>
            <a:ext cx="4876799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Paukert M, J Fan, PJ Rasch, H Morrison, JA </a:t>
            </a:r>
            <a:r>
              <a:rPr lang="en-US" sz="1000" dirty="0" err="1"/>
              <a:t>Milbrandt</a:t>
            </a:r>
            <a:r>
              <a:rPr lang="en-US" sz="1000" dirty="0"/>
              <a:t>, J </a:t>
            </a:r>
            <a:r>
              <a:rPr lang="en-US" sz="1000" dirty="0" err="1"/>
              <a:t>Shpund</a:t>
            </a:r>
            <a:r>
              <a:rPr lang="en-US" sz="1000" dirty="0"/>
              <a:t>, and A </a:t>
            </a:r>
            <a:r>
              <a:rPr lang="en-US" sz="1000" dirty="0" err="1"/>
              <a:t>Khain</a:t>
            </a:r>
            <a:r>
              <a:rPr lang="en-US" sz="1000" dirty="0"/>
              <a:t>. 2019. “Three-Moment Representation of Rain in a Bulk Microphysics Model.” </a:t>
            </a:r>
            <a:r>
              <a:rPr lang="en-US" sz="1000" i="1" dirty="0"/>
              <a:t>Journal of Advances in Modeling Earth Systems</a:t>
            </a:r>
            <a:r>
              <a:rPr lang="en-US" sz="1000" dirty="0"/>
              <a:t> 11(1):257–277, https://doi.org/10.1029/2018MS001512.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97197" y="728751"/>
            <a:ext cx="4237204" cy="4417504"/>
            <a:chOff x="4758091" y="838148"/>
            <a:chExt cx="3885339" cy="405066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05092" y="1938099"/>
              <a:ext cx="438338" cy="2016358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08551" y="838148"/>
              <a:ext cx="2222864" cy="19812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9755" y="2907617"/>
              <a:ext cx="2222864" cy="1981200"/>
            </a:xfrm>
            <a:prstGeom prst="rect">
              <a:avLst/>
            </a:prstGeom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2E78FB06-B591-C549-B53C-E1A568FE3209}"/>
                </a:ext>
              </a:extLst>
            </p:cNvPr>
            <p:cNvSpPr txBox="1"/>
            <p:nvPr/>
          </p:nvSpPr>
          <p:spPr>
            <a:xfrm>
              <a:off x="4760521" y="3457284"/>
              <a:ext cx="1281897" cy="719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chemeClr val="accent1">
                      <a:lumMod val="75000"/>
                    </a:schemeClr>
                  </a:solidFill>
                </a:rPr>
                <a:t>Original </a:t>
              </a:r>
            </a:p>
            <a:p>
              <a:r>
                <a:rPr lang="en-US" sz="1500" dirty="0">
                  <a:solidFill>
                    <a:schemeClr val="accent1">
                      <a:lumMod val="75000"/>
                    </a:schemeClr>
                  </a:solidFill>
                </a:rPr>
                <a:t>two-moment representation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5BF17FB-B301-2B46-8D73-8C8CF2ABB62F}"/>
                </a:ext>
              </a:extLst>
            </p:cNvPr>
            <p:cNvSpPr txBox="1"/>
            <p:nvPr/>
          </p:nvSpPr>
          <p:spPr>
            <a:xfrm>
              <a:off x="4758091" y="1271490"/>
              <a:ext cx="1281897" cy="719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500">
                  <a:solidFill>
                    <a:srgbClr val="000000"/>
                  </a:solidFill>
                </a:defRPr>
              </a:lvl1pPr>
            </a:lstStyle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</a:rPr>
                <a:t>New </a:t>
              </a:r>
            </a:p>
            <a:p>
              <a:r>
                <a:rPr lang="en-US" dirty="0">
                  <a:solidFill>
                    <a:schemeClr val="accent1">
                      <a:lumMod val="75000"/>
                    </a:schemeClr>
                  </a:solidFill>
                </a:rPr>
                <a:t>three-moment representation</a:t>
              </a:r>
            </a:p>
          </p:txBody>
        </p:sp>
      </p:grp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4069319" y="5198458"/>
            <a:ext cx="4952999" cy="76944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Under a wide range of atmospheric conditions, a new three-moment scheme showed a considerable improvement: up to 95% of simulations produced rain properties with biases within ±20% of the reference results, whereas only 4% with the original two-moment scheme.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B6243E-A8FE-1247-A257-3CAC55B8E189}"/>
              </a:ext>
            </a:extLst>
          </p:cNvPr>
          <p:cNvSpPr txBox="1"/>
          <p:nvPr/>
        </p:nvSpPr>
        <p:spPr>
          <a:xfrm>
            <a:off x="5777425" y="567151"/>
            <a:ext cx="191211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Initial shape parameter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11EE0F-A5C4-3D45-AA2E-D7025E804559}"/>
              </a:ext>
            </a:extLst>
          </p:cNvPr>
          <p:cNvSpPr txBox="1"/>
          <p:nvPr/>
        </p:nvSpPr>
        <p:spPr>
          <a:xfrm>
            <a:off x="4808773" y="2523969"/>
            <a:ext cx="852511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Initial rain mass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1A8410-BE1A-5644-8E82-6CA9FFA5E23B}"/>
              </a:ext>
            </a:extLst>
          </p:cNvPr>
          <p:cNvSpPr txBox="1"/>
          <p:nvPr/>
        </p:nvSpPr>
        <p:spPr>
          <a:xfrm>
            <a:off x="7272357" y="2658539"/>
            <a:ext cx="78400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Initial humidity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A1CED0-25DB-7242-A0E3-34326C28E0DA}"/>
              </a:ext>
            </a:extLst>
          </p:cNvPr>
          <p:cNvSpPr/>
          <p:nvPr/>
        </p:nvSpPr>
        <p:spPr>
          <a:xfrm>
            <a:off x="7646431" y="4083874"/>
            <a:ext cx="1608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900" dirty="0">
                <a:latin typeface="Arial" panose="020B0604020202020204" pitchFamily="34" charset="0"/>
              </a:rPr>
              <a:t>Colors indicate the fraction of simulations in which surface rain properties were within ±20% biases from a spectral bin microphysics reference scheme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19536691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Paukert-etal-RainBulkMicrophysics-JAMES-March2019-f</Presentation>
    <Funding xmlns="98b00cf3-a6ce-40de-8923-f140beb786e9">CMDV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AACC57-8115-421E-BA9A-B1799D53C06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8b00cf3-a6ce-40de-8923-f140beb786e9"/>
  </ds:schemaRefs>
</ds:datastoreItem>
</file>

<file path=customXml/itemProps2.xml><?xml version="1.0" encoding="utf-8"?>
<ds:datastoreItem xmlns:ds="http://schemas.openxmlformats.org/officeDocument/2006/customXml" ds:itemID="{FA00432E-E9B2-4682-9A69-524F141BE3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7587</TotalTime>
  <Words>173</Words>
  <Application>Microsoft Macintosh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Paukert-etal-RainBulkMicrophysics-JAMES-March2019-f</dc:title>
  <dc:creator>Davis, Emily L</dc:creator>
  <dc:description/>
  <cp:lastModifiedBy>Jiwen Fan</cp:lastModifiedBy>
  <cp:revision>76</cp:revision>
  <cp:lastPrinted>2011-05-11T17:30:12Z</cp:lastPrinted>
  <dcterms:created xsi:type="dcterms:W3CDTF">2017-11-02T21:19:41Z</dcterms:created>
  <dcterms:modified xsi:type="dcterms:W3CDTF">2019-03-20T16:51:02Z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CMDV</vt:lpwstr>
  </property>
  <property fmtid="{D5CDD505-2E9C-101B-9397-08002B2CF9AE}" pid="7" name="ContentType">
    <vt:lpwstr>Slide</vt:lpwstr>
  </property>
  <property fmtid="{D5CDD505-2E9C-101B-9397-08002B2CF9AE}" pid="8" name="Presentation">
    <vt:lpwstr>Paukert-etal-RainBulkMicrophysics-JAMES-March2019-f</vt:lpwstr>
  </property>
  <property fmtid="{D5CDD505-2E9C-101B-9397-08002B2CF9AE}" pid="9" name="SlideDescription">
    <vt:lpwstr/>
  </property>
</Properties>
</file>