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3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8C635-491E-40DA-96A4-343B0A33D7A1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7FB99-0D2D-4B66-A46E-843C6794F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FB99-0D2D-4B66-A46E-843C6794F4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3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8400" y="18855"/>
            <a:ext cx="7447198" cy="903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2" y="1050027"/>
            <a:ext cx="4380230" cy="346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8746" y="708660"/>
            <a:ext cx="8883650" cy="60676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Objective</a:t>
            </a:r>
            <a:endParaRPr sz="1600" dirty="0">
              <a:latin typeface="Calibri"/>
              <a:cs typeface="Calibri"/>
            </a:endParaRPr>
          </a:p>
          <a:p>
            <a:pPr marL="299085" marR="3500754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/>
              <a:t>Paris Climate Agreement raised scientific questions about </a:t>
            </a:r>
            <a:br>
              <a:rPr lang="en-US" sz="1400" dirty="0"/>
            </a:br>
            <a:r>
              <a:rPr lang="en-US" sz="1400" dirty="0"/>
              <a:t>sea-level change with 1.5 °C and with 2 °C of global warming</a:t>
            </a:r>
            <a:endParaRPr lang="en-US" sz="1400" spc="-10" dirty="0">
              <a:latin typeface="Calibri"/>
              <a:cs typeface="Calibri"/>
            </a:endParaRPr>
          </a:p>
          <a:p>
            <a:pPr marL="299085" marR="3500754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spc="-10" dirty="0">
                <a:latin typeface="Calibri"/>
                <a:cs typeface="Calibri"/>
              </a:rPr>
              <a:t>This review finds that “tipping points” for mass loss from the</a:t>
            </a:r>
            <a:br>
              <a:rPr lang="en-US" sz="1400" spc="-10" dirty="0">
                <a:latin typeface="Calibri"/>
                <a:cs typeface="Calibri"/>
              </a:rPr>
            </a:br>
            <a:r>
              <a:rPr lang="en-US" sz="1400" spc="-10" dirty="0">
                <a:latin typeface="Calibri"/>
                <a:cs typeface="Calibri"/>
              </a:rPr>
              <a:t>Antarctic and Greenland ice sheets may exist between </a:t>
            </a:r>
            <a:r>
              <a:rPr lang="en-US" sz="1400" dirty="0"/>
              <a:t>1.5 and</a:t>
            </a:r>
            <a:br>
              <a:rPr lang="en-US" sz="1400" dirty="0"/>
            </a:br>
            <a:r>
              <a:rPr lang="en-US" sz="1400" dirty="0"/>
              <a:t>2 °C</a:t>
            </a:r>
            <a:endParaRPr lang="en-US" sz="1400" spc="-10" dirty="0">
              <a:latin typeface="Calibri"/>
              <a:cs typeface="Calibri"/>
            </a:endParaRPr>
          </a:p>
          <a:p>
            <a:pPr marL="12700" marR="3500754">
              <a:lnSpc>
                <a:spcPct val="100000"/>
              </a:lnSpc>
              <a:spcBef>
                <a:spcPts val="5"/>
              </a:spcBef>
              <a:tabLst>
                <a:tab pos="299085" algn="l"/>
                <a:tab pos="299720" algn="l"/>
              </a:tabLst>
            </a:pPr>
            <a:endParaRPr lang="en-US" sz="1400" dirty="0">
              <a:latin typeface="Calibri"/>
              <a:cs typeface="Calibri"/>
            </a:endParaRPr>
          </a:p>
          <a:p>
            <a:pPr marL="12700">
              <a:lnSpc>
                <a:spcPts val="1910"/>
              </a:lnSpc>
            </a:pPr>
            <a:r>
              <a:rPr sz="1600" b="1" spc="-10" dirty="0">
                <a:solidFill>
                  <a:srgbClr val="00673E"/>
                </a:solidFill>
                <a:latin typeface="Calibri"/>
                <a:cs typeface="Calibri"/>
              </a:rPr>
              <a:t>New </a:t>
            </a:r>
            <a:r>
              <a:rPr sz="1600" b="1" spc="-5" dirty="0">
                <a:solidFill>
                  <a:srgbClr val="00673E"/>
                </a:solidFill>
                <a:latin typeface="Calibri"/>
                <a:cs typeface="Calibri"/>
              </a:rPr>
              <a:t>Science</a:t>
            </a:r>
            <a:endParaRPr sz="1600" dirty="0">
              <a:latin typeface="Calibri"/>
              <a:cs typeface="Calibri"/>
            </a:endParaRPr>
          </a:p>
          <a:p>
            <a:pPr marL="299085" marR="3458210" indent="-286385">
              <a:spcBef>
                <a:spcPts val="2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cs typeface="Calibri"/>
              </a:rPr>
              <a:t>With </a:t>
            </a:r>
            <a:r>
              <a:rPr lang="en-US" sz="1400" dirty="0"/>
              <a:t>2 °C</a:t>
            </a:r>
            <a:r>
              <a:rPr lang="en-US" sz="1400" spc="-10" dirty="0">
                <a:cs typeface="Calibri"/>
              </a:rPr>
              <a:t> of warming, </a:t>
            </a:r>
            <a:r>
              <a:rPr lang="en-US" sz="1400" dirty="0">
                <a:cs typeface="Calibri"/>
              </a:rPr>
              <a:t>Greenland and Antarctic ice sheets will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lose mass throughout the 21st century at rates similar to or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greater than seen today.</a:t>
            </a:r>
          </a:p>
          <a:p>
            <a:pPr marL="299085" marR="3458210" indent="-286385">
              <a:spcBef>
                <a:spcPts val="2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cs typeface="Calibri"/>
              </a:rPr>
              <a:t>Nonlinear feedbacks resulting from changes in the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atmosphere (for Greenland) or the ocean (for Antarctic) could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trigger significantly larger mass losses.</a:t>
            </a:r>
          </a:p>
          <a:p>
            <a:pPr marL="299085" marR="3458210" indent="-286385">
              <a:spcBef>
                <a:spcPts val="2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cs typeface="Calibri"/>
              </a:rPr>
              <a:t>On millennial timescales, both ice sheets have tipping points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at or slightly above the 1.5–2.0 °C threshold</a:t>
            </a:r>
          </a:p>
          <a:p>
            <a:pPr marL="299085" marR="3458210" indent="-286385">
              <a:spcBef>
                <a:spcPts val="2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400" dirty="0">
                <a:cs typeface="Calibri"/>
              </a:rPr>
              <a:t>Caveat: large uncertainties remain in future projections of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polar climate and the ice-sheet response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74295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00673E"/>
                </a:solidFill>
                <a:latin typeface="Calibri"/>
                <a:cs typeface="Calibri"/>
              </a:rPr>
              <a:t>Significance</a:t>
            </a:r>
            <a:endParaRPr sz="1600" dirty="0">
              <a:latin typeface="Calibri"/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spc="-5" dirty="0">
                <a:cs typeface="Calibri"/>
              </a:rPr>
              <a:t>It could be possible to significantly mitigate the sea-level </a:t>
            </a:r>
            <a:br>
              <a:rPr lang="en-US" sz="1400" spc="-5" dirty="0">
                <a:cs typeface="Calibri"/>
              </a:rPr>
            </a:br>
            <a:r>
              <a:rPr lang="en-US" sz="1400" spc="-5" dirty="0">
                <a:cs typeface="Calibri"/>
              </a:rPr>
              <a:t>contributions from the two ice sheets if global warming were</a:t>
            </a:r>
            <a:br>
              <a:rPr lang="en-US" sz="1400" spc="-5" dirty="0">
                <a:cs typeface="Calibri"/>
              </a:rPr>
            </a:br>
            <a:r>
              <a:rPr lang="en-US" sz="1400" spc="-5" dirty="0">
                <a:cs typeface="Calibri"/>
              </a:rPr>
              <a:t>to remain below 1.5 °C.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2011680" marR="5080">
              <a:lnSpc>
                <a:spcPct val="100000"/>
              </a:lnSpc>
              <a:spcBef>
                <a:spcPts val="875"/>
              </a:spcBef>
            </a:pPr>
            <a:r>
              <a:rPr sz="1100" dirty="0">
                <a:latin typeface="Arial Black"/>
                <a:cs typeface="Arial Black"/>
              </a:rPr>
              <a:t>Citation - </a:t>
            </a:r>
            <a:r>
              <a:rPr lang="en-US" sz="1100" spc="-5" dirty="0" err="1">
                <a:latin typeface="Arial"/>
                <a:cs typeface="Arial"/>
              </a:rPr>
              <a:t>Pattyn</a:t>
            </a:r>
            <a:r>
              <a:rPr lang="en-US" sz="1100" spc="-5" dirty="0">
                <a:latin typeface="Arial"/>
                <a:cs typeface="Arial"/>
              </a:rPr>
              <a:t>, F. et al. The Greenland and Antarctic ice sheets under 1.5 °C global warming. </a:t>
            </a:r>
            <a:r>
              <a:rPr lang="en-US" sz="1100" i="1" spc="-5" dirty="0">
                <a:latin typeface="Arial"/>
                <a:cs typeface="Arial"/>
              </a:rPr>
              <a:t>Nature Climate Change </a:t>
            </a:r>
            <a:r>
              <a:rPr lang="en-US" sz="1100" spc="-5" dirty="0">
                <a:latin typeface="Arial"/>
                <a:cs typeface="Arial"/>
              </a:rPr>
              <a:t>(2018). doi:10.1038/s41558-018-0305-8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948987-19D2-4818-9804-5B7A55B1A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6" y="6081991"/>
            <a:ext cx="1826254" cy="553705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2304"/>
            <a:ext cx="8733796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100" dirty="0"/>
              <a:t>The Greenland and Antarctic ice sheets under 1.5 °C global warming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C1A47E-7D64-4047-9BA4-6CDE77335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91" y="708660"/>
            <a:ext cx="4216879" cy="41872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997325-0F7A-470E-97FD-A62AFDAD79B1}"/>
              </a:ext>
            </a:extLst>
          </p:cNvPr>
          <p:cNvSpPr/>
          <p:nvPr/>
        </p:nvSpPr>
        <p:spPr>
          <a:xfrm>
            <a:off x="5029200" y="4895912"/>
            <a:ext cx="3933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The Marine Ice Sheet Instability (MISI) and Marine Ice Cliff Instability (MICI) are main drivers for potential, partial collapse of the Antarctic Ice Sheet.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51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The Greenland and Antarctic ice sheets under 1.5 °C global warming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Analysis Reveals Accelerating Plant Growth</dc:title>
  <cp:lastModifiedBy>Xylar Asay-Davis</cp:lastModifiedBy>
  <cp:revision>7</cp:revision>
  <dcterms:created xsi:type="dcterms:W3CDTF">2018-11-26T19:13:08Z</dcterms:created>
  <dcterms:modified xsi:type="dcterms:W3CDTF">2018-11-26T19:39:56Z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2017-04-20T00:00:00Z</vt:filetime>
  </property>
  <property fmtid="{D5CDD505-2E9C-101B-9397-08002B2CF9AE}" pid="3" name="LastSaved">
    <vt:filetime>2018-11-26T00:00:00Z</vt:filetime>
  </property>
</Properties>
</file>